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1161" r:id="rId3"/>
    <p:sldId id="1169" r:id="rId4"/>
    <p:sldId id="1153" r:id="rId5"/>
    <p:sldId id="1173" r:id="rId6"/>
    <p:sldId id="1146" r:id="rId7"/>
    <p:sldId id="1147" r:id="rId8"/>
    <p:sldId id="1148" r:id="rId9"/>
    <p:sldId id="1174" r:id="rId10"/>
    <p:sldId id="1156" r:id="rId11"/>
    <p:sldId id="1158" r:id="rId12"/>
    <p:sldId id="1159" r:id="rId13"/>
    <p:sldId id="1176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66"/>
    <a:srgbClr val="0066FF"/>
    <a:srgbClr val="3333FF"/>
    <a:srgbClr val="FFFFFF"/>
    <a:srgbClr val="000099"/>
    <a:srgbClr val="FF0000"/>
    <a:srgbClr val="FFFF99"/>
    <a:srgbClr val="00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4" autoAdjust="0"/>
    <p:restoredTop sz="93656" autoAdjust="0"/>
  </p:normalViewPr>
  <p:slideViewPr>
    <p:cSldViewPr>
      <p:cViewPr varScale="1">
        <p:scale>
          <a:sx n="74" d="100"/>
          <a:sy n="74" d="100"/>
        </p:scale>
        <p:origin x="-10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title>
      <c:tx>
        <c:rich>
          <a:bodyPr/>
          <a:lstStyle/>
          <a:p>
            <a: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pP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Satisfaction by Group Assignment</a:t>
            </a:r>
          </a:p>
          <a:p>
            <a: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pPr>
            <a:r>
              <a:rPr lang="en-US" sz="2800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[Very dissatisfied = 1 to Very satisfied = 5]</a:t>
            </a:r>
          </a:p>
        </c:rich>
      </c:tx>
      <c:layout>
        <c:manualLayout>
          <c:xMode val="edge"/>
          <c:yMode val="edge"/>
          <c:x val="0.14373117211699893"/>
          <c:y val="1.2048192771084338E-2"/>
        </c:manualLayout>
      </c:layout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Satisfaction</c:v>
                </c:pt>
              </c:strCache>
            </c:strRef>
          </c:tx>
          <c:dLbls>
            <c:dLblPos val="inEnd"/>
            <c:showVal val="1"/>
          </c:dLbls>
          <c:cat>
            <c:strRef>
              <c:f>Sheet1!$A$2:$A$4</c:f>
              <c:strCache>
                <c:ptCount val="3"/>
                <c:pt idx="0">
                  <c:v>Internet Training Group</c:v>
                </c:pt>
                <c:pt idx="1">
                  <c:v>Classroom Training Group</c:v>
                </c:pt>
                <c:pt idx="2">
                  <c:v>Control Group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3.75</c:v>
                </c:pt>
                <c:pt idx="1">
                  <c:v>3.7600000000000002</c:v>
                </c:pt>
                <c:pt idx="2">
                  <c:v>3.18</c:v>
                </c:pt>
              </c:numCache>
            </c:numRef>
          </c:val>
        </c:ser>
        <c:gapWidth val="75"/>
        <c:overlap val="40"/>
        <c:axId val="77080448"/>
        <c:axId val="77081984"/>
      </c:barChart>
      <c:catAx>
        <c:axId val="77080448"/>
        <c:scaling>
          <c:orientation val="minMax"/>
        </c:scaling>
        <c:axPos val="l"/>
        <c:majorTickMark val="none"/>
        <c:tickLblPos val="nextTo"/>
        <c:crossAx val="77081984"/>
        <c:crosses val="autoZero"/>
        <c:auto val="1"/>
        <c:lblAlgn val="ctr"/>
        <c:lblOffset val="100"/>
      </c:catAx>
      <c:valAx>
        <c:axId val="77081984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crossAx val="770804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20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en-US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endParaRPr lang="en-US"/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en-US"/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fld id="{72CC13C0-5E76-49FE-BB28-76BFB02C9A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442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fld id="{7BA7A686-3FEC-482C-A9EF-02A8ADEF6E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0242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A41C6783-F36F-F14F-8765-E95E531394BC}" type="slidenum">
              <a:rPr lang="en-US" sz="1200">
                <a:latin typeface="Arial" charset="0"/>
              </a:rPr>
              <a:pPr algn="r" eaLnBrk="1" hangingPunct="1"/>
              <a:t>3</a:t>
            </a:fld>
            <a:endParaRPr lang="en-US" sz="1200">
              <a:latin typeface="Arial" charset="0"/>
            </a:endParaRPr>
          </a:p>
        </p:txBody>
      </p:sp>
      <p:sp>
        <p:nvSpPr>
          <p:cNvPr id="1443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144388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02" tIns="45551" rIns="91102" bIns="45551"/>
          <a:lstStyle/>
          <a:p>
            <a:pPr marL="215900" indent="-215900">
              <a:spcBef>
                <a:spcPct val="0"/>
              </a:spcBef>
              <a:buFontTx/>
              <a:buChar char="•"/>
            </a:pPr>
            <a:r>
              <a:rPr lang="en-US">
                <a:latin typeface="Arial" charset="0"/>
              </a:rPr>
              <a:t>The present study sample consists of 1,401 OA aged 65-94 at BL, most were female and white with a HS education.</a:t>
            </a:r>
          </a:p>
          <a:p>
            <a:pPr marL="215900" indent="-215900">
              <a:spcBef>
                <a:spcPct val="0"/>
              </a:spcBef>
              <a:buFontTx/>
              <a:buChar char="•"/>
            </a:pPr>
            <a:r>
              <a:rPr lang="en-US">
                <a:latin typeface="Arial" charset="0"/>
              </a:rPr>
              <a:t>ACTIVE spurred a new generation of cognitive training that looked beyond proximal cognitive outcomes and out to functional outcomes.</a:t>
            </a:r>
          </a:p>
          <a:p>
            <a:pPr marL="215900" indent="-215900">
              <a:spcBef>
                <a:spcPct val="0"/>
              </a:spcBef>
              <a:buFontTx/>
              <a:buChar char="•"/>
            </a:pPr>
            <a:endParaRPr lang="en-US">
              <a:latin typeface="Arial" charset="0"/>
            </a:endParaRPr>
          </a:p>
          <a:p>
            <a:pPr marL="215900" indent="-215900">
              <a:spcBef>
                <a:spcPct val="0"/>
              </a:spcBef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GEORGE: You probably have an updated graphic showing AN10.</a:t>
            </a:r>
          </a:p>
          <a:p>
            <a:pPr marL="215900" indent="-215900">
              <a:spcBef>
                <a:spcPct val="0"/>
              </a:spcBef>
            </a:pPr>
            <a:endParaRPr lang="en-US">
              <a:latin typeface="Arial" charset="0"/>
            </a:endParaRPr>
          </a:p>
          <a:p>
            <a:pPr marL="215900" indent="-215900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44389" name="Slide Number Placeholder 3"/>
          <p:cNvSpPr txBox="1">
            <a:spLocks noGrp="1"/>
          </p:cNvSpPr>
          <p:nvPr/>
        </p:nvSpPr>
        <p:spPr bwMode="auto">
          <a:xfrm>
            <a:off x="3884613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02" tIns="45551" rIns="91102" bIns="45551" anchor="b"/>
          <a:lstStyle>
            <a:lvl1pPr defTabSz="91122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1122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1122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1122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1122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57234E5E-5975-F146-92F5-D5E50F912E0C}" type="slidenum">
              <a:rPr lang="en-US" sz="1100"/>
              <a:pPr algn="r" eaLnBrk="1" hangingPunct="1"/>
              <a:t>3</a:t>
            </a:fld>
            <a:endParaRPr lang="en-US" sz="11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7A686-3FEC-482C-A9EF-02A8ADEF6E7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AD3BA-B0B6-489A-85FC-4C7AB95108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6832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700D2-FD25-4BAA-9B9F-B93095F5AD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808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509B8-A87A-4404-B759-4A8684F9FA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6455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80CAA24-EF60-48EF-90D3-3F58A1F81C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5369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2055813"/>
            <a:ext cx="8224699" cy="385200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2055813"/>
            <a:ext cx="3972629" cy="385200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 bwMode="gray">
          <a:xfrm>
            <a:off x="4939596" y="2055813"/>
            <a:ext cx="3972629" cy="385200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41849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82C1F-E856-4A52-A6E7-954E19E991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1476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EDC14-8318-4B22-9183-9EB4BC4E8A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711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BFD02-8758-4A2C-82FE-ABB3BF7AD3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6229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70A1E-5138-4F8D-B9B8-6CE51A4A6D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7185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855BF-E2E4-4072-85F6-73480D49C7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7047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B761A-9F64-44E9-9E35-03649A739D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4084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43BF9-2C2D-4710-97CE-38C3CCD043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0503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71F34-C411-4BE4-846F-F5FF432C88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3271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fld id="{40E6FCDB-DF51-48EF-82FC-FB32A49666F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6" r:id="rId13"/>
    <p:sldLayoutId id="2147483667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grebok1@jhu.edu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1219200"/>
          </a:xfrm>
        </p:spPr>
        <p:txBody>
          <a:bodyPr/>
          <a:lstStyle/>
          <a:p>
            <a:r>
              <a:rPr lang="en-US" b="1" dirty="0" smtClean="0">
                <a:solidFill>
                  <a:srgbClr val="FFFF66"/>
                </a:solidFill>
              </a:rPr>
              <a:t>ACTIVE Memory Works</a:t>
            </a:r>
            <a:r>
              <a:rPr lang="en-US" b="1" dirty="0">
                <a:latin typeface="Times New Roman" charset="0"/>
                <a:cs typeface="Times New Roman" charset="0"/>
              </a:rPr>
              <a:t>®</a:t>
            </a:r>
            <a:r>
              <a:rPr lang="en-US" b="1" dirty="0" smtClean="0">
                <a:solidFill>
                  <a:srgbClr val="FFFF66"/>
                </a:solidFill>
              </a:rPr>
              <a:t>:</a:t>
            </a:r>
            <a:br>
              <a:rPr lang="en-US" b="1" dirty="0" smtClean="0">
                <a:solidFill>
                  <a:srgbClr val="FFFF66"/>
                </a:solidFill>
              </a:rPr>
            </a:br>
            <a:r>
              <a:rPr lang="en-US" sz="3200" b="1" dirty="0" smtClean="0">
                <a:solidFill>
                  <a:srgbClr val="FFFF66"/>
                </a:solidFill>
              </a:rPr>
              <a:t>Web-based Memory Training for Healthy Cognitive Aging</a:t>
            </a:r>
            <a:endParaRPr lang="en-US" sz="3200" b="1" dirty="0">
              <a:solidFill>
                <a:srgbClr val="FFFF66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828800"/>
            <a:ext cx="8610600" cy="2895600"/>
          </a:xfrm>
        </p:spPr>
        <p:txBody>
          <a:bodyPr/>
          <a:lstStyle/>
          <a:p>
            <a:r>
              <a:rPr lang="en-US" sz="2800" dirty="0"/>
              <a:t>George W. </a:t>
            </a:r>
            <a:r>
              <a:rPr lang="en-US" sz="2800" dirty="0" smtClean="0"/>
              <a:t>Rebok, PhD</a:t>
            </a:r>
          </a:p>
          <a:p>
            <a:endParaRPr lang="en-US" sz="2400" dirty="0" smtClean="0"/>
          </a:p>
          <a:p>
            <a:r>
              <a:rPr lang="en-US" sz="2400" dirty="0" smtClean="0"/>
              <a:t>Translating Healthy Aging Research Findings into Practice</a:t>
            </a:r>
          </a:p>
          <a:p>
            <a:r>
              <a:rPr lang="en-US" sz="2400" dirty="0" smtClean="0"/>
              <a:t>2016 Symposium for State and Local Commissions on Aging</a:t>
            </a:r>
          </a:p>
          <a:p>
            <a:endParaRPr lang="en-US" sz="2400" dirty="0" smtClean="0"/>
          </a:p>
          <a:p>
            <a:r>
              <a:rPr lang="en-US" sz="2400" dirty="0" smtClean="0"/>
              <a:t>Laurel, MD</a:t>
            </a:r>
            <a:endParaRPr lang="en-US" sz="2400" dirty="0"/>
          </a:p>
          <a:p>
            <a:r>
              <a:rPr lang="en-US" sz="2400" dirty="0" smtClean="0"/>
              <a:t>September 22, 2016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21797600"/>
              </p:ext>
            </p:extLst>
          </p:nvPr>
        </p:nvGraphicFramePr>
        <p:xfrm>
          <a:off x="228600" y="5638800"/>
          <a:ext cx="3733800" cy="1047750"/>
        </p:xfrm>
        <a:graphic>
          <a:graphicData uri="http://schemas.openxmlformats.org/presentationml/2006/ole">
            <p:oleObj spid="_x0000_s2105" name="Photo Editor Photo" r:id="rId3" imgW="4229690" imgH="1171429" progId="">
              <p:embed/>
            </p:oleObj>
          </a:graphicData>
        </a:graphic>
      </p:graphicFrame>
      <p:pic>
        <p:nvPicPr>
          <p:cNvPr id="2054" name="Picture 6" descr="COAH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638800"/>
            <a:ext cx="4114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0"/>
            <a:ext cx="8224699" cy="83978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Baseline </a:t>
            </a:r>
            <a:r>
              <a:rPr lang="en-US" dirty="0" smtClean="0">
                <a:sym typeface="Wingdings"/>
              </a:rPr>
              <a:t> Post Intervention</a:t>
            </a:r>
          </a:p>
          <a:p>
            <a:pPr marL="0" indent="0" algn="ctr">
              <a:buNone/>
            </a:pPr>
            <a:r>
              <a:rPr lang="en-US" dirty="0" smtClean="0">
                <a:sym typeface="Wingdings"/>
              </a:rPr>
              <a:t>[0 = Control, 1=Classroom, 2=Internet]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-76200"/>
            <a:ext cx="8534400" cy="914400"/>
          </a:xfrm>
        </p:spPr>
        <p:txBody>
          <a:bodyPr/>
          <a:lstStyle/>
          <a:p>
            <a:r>
              <a:rPr lang="en-US" dirty="0" smtClean="0"/>
              <a:t>Memory Outcome: </a:t>
            </a:r>
            <a:r>
              <a:rPr lang="en-US" dirty="0" err="1" smtClean="0"/>
              <a:t>Rivermead</a:t>
            </a:r>
            <a:r>
              <a:rPr lang="en-US" dirty="0" smtClean="0"/>
              <a:t> Test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6324600" cy="47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01477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="" xmlns:p14="http://schemas.microsoft.com/office/powerpoint/2010/main" val="1176241028"/>
              </p:ext>
            </p:extLst>
          </p:nvPr>
        </p:nvGraphicFramePr>
        <p:xfrm>
          <a:off x="381000" y="304800"/>
          <a:ext cx="84582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14280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18705370"/>
              </p:ext>
            </p:extLst>
          </p:nvPr>
        </p:nvGraphicFramePr>
        <p:xfrm>
          <a:off x="381000" y="1600200"/>
          <a:ext cx="8224838" cy="38862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6934200"/>
                <a:gridCol w="129063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Mean (SD)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Overall satisfaction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aseline="0" dirty="0" smtClean="0"/>
                        <a:t>(36 items)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4.16 (0.55)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Selected Items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 liked the overall concept of the ACTIVE Memory Works Program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4.36 (0.94)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 look forward to going through the ACTIVE Memory Works internet</a:t>
                      </a:r>
                      <a:r>
                        <a:rPr lang="en-US" baseline="0" dirty="0" smtClean="0"/>
                        <a:t> program again when it becomes available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4.17</a:t>
                      </a:r>
                      <a:r>
                        <a:rPr lang="en-US" baseline="0" dirty="0" smtClean="0"/>
                        <a:t> (1.13)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 would recommend the ACTIVE Memory Works Program</a:t>
                      </a:r>
                      <a:r>
                        <a:rPr lang="en-US" baseline="0" dirty="0" smtClean="0"/>
                        <a:t> to my friends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4.47 (0.92)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en-US" baseline="0" dirty="0" smtClean="0"/>
                        <a:t> now have a better understanding of how my memory works after completing the program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4.24 (0.96)</a:t>
                      </a:r>
                      <a:endParaRPr lang="en-US" dirty="0"/>
                    </a:p>
                  </a:txBody>
                  <a:tcPr/>
                </a:tc>
              </a:tr>
              <a:tr h="751840">
                <a:tc>
                  <a:txBody>
                    <a:bodyPr/>
                    <a:lstStyle/>
                    <a:p>
                      <a:r>
                        <a:rPr lang="en-US" dirty="0" smtClean="0"/>
                        <a:t>The ACTIVE Memory Works Program kept my interest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4.52 (0.79)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sz="3600" b="1" dirty="0" smtClean="0"/>
              <a:t>Satisfaction Among the Internet Group</a:t>
            </a:r>
            <a:br>
              <a:rPr lang="en-US" sz="3600" b="1" dirty="0" smtClean="0"/>
            </a:br>
            <a:r>
              <a:rPr lang="en-US" sz="3600" dirty="0" smtClean="0"/>
              <a:t>[1=Strongly disagree to 5=Strongly agree]</a:t>
            </a:r>
            <a:endParaRPr 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234789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4400" dirty="0" smtClean="0"/>
          </a:p>
          <a:p>
            <a:pPr algn="ctr">
              <a:buNone/>
            </a:pPr>
            <a:r>
              <a:rPr lang="en-US" sz="4400" b="1" dirty="0" smtClean="0">
                <a:solidFill>
                  <a:schemeClr val="tx2"/>
                </a:solidFill>
              </a:rPr>
              <a:t>Thank you!</a:t>
            </a:r>
          </a:p>
          <a:p>
            <a:pPr algn="ctr">
              <a:buNone/>
            </a:pPr>
            <a:endParaRPr lang="en-US" sz="44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en-US" sz="4400" b="1" dirty="0" smtClean="0">
                <a:solidFill>
                  <a:schemeClr val="tx2"/>
                </a:solidFill>
                <a:hlinkClick r:id="rId2"/>
              </a:rPr>
              <a:t>grebok1@jhu.edu</a:t>
            </a:r>
            <a:endParaRPr lang="en-US" sz="44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670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848600" cy="415680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65+ population is growing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20% of population (72 million) by 2030 in the U.S.</a:t>
            </a:r>
          </a:p>
          <a:p>
            <a:r>
              <a:rPr lang="en-US" dirty="0">
                <a:solidFill>
                  <a:schemeClr val="tx1"/>
                </a:solidFill>
              </a:rPr>
              <a:t>87% of older adults do not have dementia </a:t>
            </a:r>
            <a:r>
              <a:rPr lang="en-US" dirty="0" smtClean="0">
                <a:solidFill>
                  <a:schemeClr val="tx1"/>
                </a:solidFill>
              </a:rPr>
              <a:t>diagnosis 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Wagster</a:t>
            </a:r>
            <a:r>
              <a:rPr lang="en-US" sz="2400" dirty="0" smtClean="0">
                <a:solidFill>
                  <a:schemeClr val="tx1"/>
                </a:solidFill>
              </a:rPr>
              <a:t>, King, </a:t>
            </a:r>
            <a:r>
              <a:rPr lang="en-US" sz="2400" dirty="0" err="1" smtClean="0">
                <a:solidFill>
                  <a:schemeClr val="tx1"/>
                </a:solidFill>
              </a:rPr>
              <a:t>Resnick</a:t>
            </a:r>
            <a:r>
              <a:rPr lang="en-US" sz="2400" dirty="0" smtClean="0">
                <a:solidFill>
                  <a:schemeClr val="tx1"/>
                </a:solidFill>
              </a:rPr>
              <a:t>, &amp; Rapp, 2012)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Cognitive </a:t>
            </a:r>
            <a:r>
              <a:rPr lang="en-US" dirty="0">
                <a:solidFill>
                  <a:schemeClr val="tx1"/>
                </a:solidFill>
              </a:rPr>
              <a:t>decline occurs in normal aging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1 in 4 adults 70 years or older have an impairment without dementia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Normal cognitive decline results in loss of everyday </a:t>
            </a:r>
            <a:r>
              <a:rPr lang="en-US" dirty="0" smtClean="0">
                <a:solidFill>
                  <a:schemeClr val="tx1"/>
                </a:solidFill>
              </a:rPr>
              <a:t>function</a:t>
            </a:r>
          </a:p>
          <a:p>
            <a:r>
              <a:rPr lang="en-US" dirty="0">
                <a:solidFill>
                  <a:schemeClr val="tx1"/>
                </a:solidFill>
              </a:rPr>
              <a:t>Cognitive decline is most feared aspect of growing older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Drug trial results are disappointing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230187" lvl="1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b="1" dirty="0" smtClean="0"/>
              <a:t>Why memory training is important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92390900"/>
              </p:ext>
            </p:extLst>
          </p:nvPr>
        </p:nvGraphicFramePr>
        <p:xfrm>
          <a:off x="7162799" y="5943600"/>
          <a:ext cx="1752601" cy="609600"/>
        </p:xfrm>
        <a:graphic>
          <a:graphicData uri="http://schemas.openxmlformats.org/presentationml/2006/ole">
            <p:oleObj spid="_x0000_s1028" name="Photo Editor Photo" r:id="rId3" imgW="3142857" imgH="1028844" progId="">
              <p:embed/>
            </p:oleObj>
          </a:graphicData>
        </a:graphic>
      </p:graphicFrame>
      <p:sp>
        <p:nvSpPr>
          <p:cNvPr id="2" name="Rectangle 1"/>
          <p:cNvSpPr/>
          <p:nvPr/>
        </p:nvSpPr>
        <p:spPr>
          <a:xfrm>
            <a:off x="533400" y="762000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en-US" sz="2400" dirty="0">
                <a:solidFill>
                  <a:schemeClr val="tx2"/>
                </a:solidFill>
              </a:rPr>
              <a:t>“</a:t>
            </a:r>
            <a:r>
              <a:rPr lang="en-US" sz="2400" b="1" dirty="0">
                <a:solidFill>
                  <a:schemeClr val="tx2"/>
                </a:solidFill>
              </a:rPr>
              <a:t>To live is to remember and to remember is to live.”  </a:t>
            </a:r>
          </a:p>
          <a:p>
            <a:pPr algn="ctr" eaLnBrk="1" hangingPunct="1">
              <a:spcBef>
                <a:spcPts val="0"/>
              </a:spcBef>
            </a:pPr>
            <a:r>
              <a:rPr lang="en-US" sz="2400" b="1" dirty="0">
                <a:solidFill>
                  <a:schemeClr val="tx2"/>
                </a:solidFill>
              </a:rPr>
              <a:t>     - Samuel Butler</a:t>
            </a:r>
          </a:p>
        </p:txBody>
      </p:sp>
    </p:spTree>
    <p:extLst>
      <p:ext uri="{BB962C8B-B14F-4D97-AF65-F5344CB8AC3E}">
        <p14:creationId xmlns="" xmlns:p14="http://schemas.microsoft.com/office/powerpoint/2010/main" val="222129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838200"/>
          </a:xfrm>
        </p:spPr>
        <p:txBody>
          <a:bodyPr anchor="t"/>
          <a:lstStyle/>
          <a:p>
            <a:r>
              <a:rPr lang="en-US" b="1" dirty="0">
                <a:latin typeface="Times New Roman" charset="0"/>
              </a:rPr>
              <a:t>ACTIVE Trial</a:t>
            </a:r>
          </a:p>
        </p:txBody>
      </p:sp>
      <p:sp>
        <p:nvSpPr>
          <p:cNvPr id="61443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endParaRPr lang="en-US" sz="1400">
              <a:latin typeface="Calibri" charset="0"/>
            </a:endParaRPr>
          </a:p>
        </p:txBody>
      </p:sp>
      <p:sp>
        <p:nvSpPr>
          <p:cNvPr id="61444" name="Rectangle 3"/>
          <p:cNvSpPr txBox="1">
            <a:spLocks noChangeArrowheads="1"/>
          </p:cNvSpPr>
          <p:nvPr/>
        </p:nvSpPr>
        <p:spPr bwMode="auto">
          <a:xfrm>
            <a:off x="0" y="1295400"/>
            <a:ext cx="4495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000" i="0" dirty="0"/>
              <a:t>RFA initiated by NIA and NINR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000" i="0" dirty="0"/>
              <a:t>ACTIVE - Advanced Cognitive Training for Independent and Vital Elderly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sz="1600" i="0" dirty="0"/>
              <a:t>Randomized controlled clinical trial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sz="1600" i="0" dirty="0"/>
              <a:t>6-site intervention protocol with proven cognitive interventions (memory, reasoning, processing speed)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sz="1600" i="0" dirty="0"/>
              <a:t>N = 2802.  Mean age 74 (range: 65-94); 76% female and 26% African American; median 13 </a:t>
            </a:r>
            <a:r>
              <a:rPr lang="en-US" sz="1600" i="0" dirty="0" err="1"/>
              <a:t>yrs</a:t>
            </a:r>
            <a:r>
              <a:rPr lang="en-US" sz="1600" i="0" dirty="0"/>
              <a:t> education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sz="1600" i="0" dirty="0"/>
              <a:t>No evidence of substantial cognitive or functional decline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000" i="0" dirty="0"/>
              <a:t>ACTIVE’s Primary Aim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sz="1600" i="0" dirty="0"/>
              <a:t>Test the efficacy of three cognitive interventions to improve or maintain cognitively demanding activities of daily living.</a:t>
            </a:r>
          </a:p>
        </p:txBody>
      </p:sp>
      <p:sp>
        <p:nvSpPr>
          <p:cNvPr id="61445" name="Rectangl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3733800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800">
              <a:latin typeface="Calibri" charset="0"/>
            </a:endParaRPr>
          </a:p>
        </p:txBody>
      </p:sp>
      <p:pic>
        <p:nvPicPr>
          <p:cNvPr id="61446" name="Picture 3" descr="Study Flow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43000"/>
            <a:ext cx="4038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9797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30" name="Rectangle 2"/>
          <p:cNvSpPr>
            <a:spLocks noChangeAspect="1" noChangeArrowheads="1"/>
          </p:cNvSpPr>
          <p:nvPr/>
        </p:nvSpPr>
        <p:spPr bwMode="auto">
          <a:xfrm>
            <a:off x="762000" y="838200"/>
            <a:ext cx="7620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1112">
                <a:solidFill>
                  <a:srgbClr val="A0A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733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296400" cy="990600"/>
          </a:xfrm>
        </p:spPr>
        <p:txBody>
          <a:bodyPr/>
          <a:lstStyle/>
          <a:p>
            <a:r>
              <a:rPr lang="en-US" sz="4000" b="1" dirty="0" smtClean="0"/>
              <a:t>Training Effect </a:t>
            </a:r>
            <a:r>
              <a:rPr lang="en-US" sz="4000" b="1" dirty="0"/>
              <a:t>Sizes at 5 Years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(</a:t>
            </a:r>
            <a:r>
              <a:rPr lang="en-US" sz="4000" b="1" dirty="0"/>
              <a:t>JAMA 2006)</a:t>
            </a:r>
          </a:p>
        </p:txBody>
      </p:sp>
      <p:sp>
        <p:nvSpPr>
          <p:cNvPr id="867334" name="Rectangle 6"/>
          <p:cNvSpPr>
            <a:spLocks noChangeArrowheads="1"/>
          </p:cNvSpPr>
          <p:nvPr/>
        </p:nvSpPr>
        <p:spPr bwMode="auto">
          <a:xfrm>
            <a:off x="0" y="574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2400" i="0">
              <a:latin typeface="Times" pitchFamily="1" charset="0"/>
            </a:endParaRPr>
          </a:p>
        </p:txBody>
      </p:sp>
      <p:graphicFrame>
        <p:nvGraphicFramePr>
          <p:cNvPr id="867335" name="Object 7"/>
          <p:cNvGraphicFramePr>
            <a:graphicFrameLocks noChangeAspect="1"/>
          </p:cNvGraphicFramePr>
          <p:nvPr/>
        </p:nvGraphicFramePr>
        <p:xfrm>
          <a:off x="838200" y="1600200"/>
          <a:ext cx="7467600" cy="4724400"/>
        </p:xfrm>
        <a:graphic>
          <a:graphicData uri="http://schemas.openxmlformats.org/presentationml/2006/ole">
            <p:oleObj spid="_x0000_s1310729" name="Chart" r:id="rId3" imgW="9105900" imgH="5515051" progId="Excel.Sheet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9793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Times New Roman" charset="0"/>
              </a:rPr>
              <a:t> ACTIVE </a:t>
            </a:r>
            <a:r>
              <a:rPr lang="en-US" sz="4000" b="1" dirty="0">
                <a:latin typeface="Times New Roman" charset="0"/>
              </a:rPr>
              <a:t>Memory Works</a:t>
            </a:r>
            <a:r>
              <a:rPr lang="en-US" sz="4000" b="1" dirty="0">
                <a:latin typeface="Times New Roman" charset="0"/>
                <a:cs typeface="Times New Roman" charset="0"/>
              </a:rPr>
              <a:t>®</a:t>
            </a:r>
            <a:r>
              <a:rPr lang="en-US" sz="4000" b="1" dirty="0">
                <a:latin typeface="Times New Roman" charset="0"/>
              </a:rPr>
              <a:t>:  Unique Features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Times New Roman" charset="0"/>
              </a:rPr>
              <a:t>Not only give </a:t>
            </a:r>
            <a:r>
              <a:rPr lang="en-US" sz="2800" dirty="0" smtClean="0">
                <a:latin typeface="Times New Roman" charset="0"/>
              </a:rPr>
              <a:t>older adults </a:t>
            </a:r>
            <a:r>
              <a:rPr lang="en-US" sz="2800" dirty="0">
                <a:latin typeface="Times New Roman" charset="0"/>
              </a:rPr>
              <a:t>practice using their memories, they teach the person new ways to remember.</a:t>
            </a:r>
          </a:p>
          <a:p>
            <a:pPr eaLnBrk="1" hangingPunct="1"/>
            <a:r>
              <a:rPr lang="en-US" sz="2800" dirty="0">
                <a:latin typeface="Times New Roman" charset="0"/>
              </a:rPr>
              <a:t>Will be able to be used </a:t>
            </a:r>
            <a:r>
              <a:rPr lang="en-US" sz="2800" dirty="0" smtClean="0">
                <a:latin typeface="Times New Roman" charset="0"/>
              </a:rPr>
              <a:t>by care providers </a:t>
            </a:r>
            <a:r>
              <a:rPr lang="en-US" sz="2800" dirty="0">
                <a:latin typeface="Times New Roman" charset="0"/>
              </a:rPr>
              <a:t>as a training tool and also by </a:t>
            </a:r>
            <a:r>
              <a:rPr lang="en-US" sz="2800" dirty="0" smtClean="0">
                <a:latin typeface="Times New Roman" charset="0"/>
              </a:rPr>
              <a:t>older adults </a:t>
            </a:r>
            <a:r>
              <a:rPr lang="en-US" sz="2800" dirty="0">
                <a:latin typeface="Times New Roman" charset="0"/>
              </a:rPr>
              <a:t>for practice in the home.</a:t>
            </a:r>
          </a:p>
          <a:p>
            <a:pPr eaLnBrk="1" hangingPunct="1"/>
            <a:r>
              <a:rPr lang="en-US" sz="2800" dirty="0">
                <a:latin typeface="Times New Roman" charset="0"/>
              </a:rPr>
              <a:t>Is based on scientific research and development; research funded by the </a:t>
            </a:r>
            <a:r>
              <a:rPr lang="en-US" sz="2800" dirty="0" smtClean="0">
                <a:latin typeface="Times New Roman" charset="0"/>
              </a:rPr>
              <a:t>NIA (R21AG042554-01) </a:t>
            </a:r>
            <a:r>
              <a:rPr lang="en-US" sz="2800" dirty="0">
                <a:latin typeface="Times New Roman" charset="0"/>
              </a:rPr>
              <a:t>and Johns Hopkins </a:t>
            </a:r>
            <a:r>
              <a:rPr lang="en-US" sz="2800" dirty="0" smtClean="0">
                <a:latin typeface="Times New Roman" charset="0"/>
              </a:rPr>
              <a:t>School of Nursing, Center </a:t>
            </a:r>
            <a:r>
              <a:rPr lang="en-US" sz="2800" dirty="0" smtClean="0">
                <a:latin typeface="Times New Roman" charset="0"/>
              </a:rPr>
              <a:t>for</a:t>
            </a:r>
            <a:r>
              <a:rPr lang="en-US" sz="2800" dirty="0" smtClean="0">
                <a:latin typeface="Times New Roman" charset="0"/>
              </a:rPr>
              <a:t> </a:t>
            </a:r>
            <a:r>
              <a:rPr lang="en-US" sz="2800" dirty="0">
                <a:latin typeface="Times New Roman" charset="0"/>
              </a:rPr>
              <a:t>Innovative Care in Aging grant awards </a:t>
            </a:r>
          </a:p>
        </p:txBody>
      </p:sp>
      <p:sp>
        <p:nvSpPr>
          <p:cNvPr id="126980" name="Line 4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526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1177925"/>
            <a:ext cx="8229600" cy="600075"/>
          </a:xfrm>
        </p:spPr>
        <p:txBody>
          <a:bodyPr>
            <a:normAutofit fontScale="90000"/>
          </a:bodyPr>
          <a:lstStyle/>
          <a:p>
            <a:r>
              <a:rPr lang="en-US" sz="4000">
                <a:latin typeface="Times New Roman" charset="0"/>
              </a:rPr>
              <a:t/>
            </a:r>
            <a:br>
              <a:rPr lang="en-US" sz="4000">
                <a:latin typeface="Times New Roman" charset="0"/>
              </a:rPr>
            </a:br>
            <a:r>
              <a:rPr lang="en-US" sz="4000">
                <a:latin typeface="Times New Roman" charset="0"/>
              </a:rPr>
              <a:t>Statement of the problem/challenge</a:t>
            </a:r>
            <a:br>
              <a:rPr lang="en-US" sz="4000">
                <a:latin typeface="Times New Roman" charset="0"/>
              </a:rPr>
            </a:br>
            <a:endParaRPr lang="en-US" sz="4000">
              <a:latin typeface="Times New Roman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927225"/>
            <a:ext cx="4038600" cy="4411663"/>
          </a:xfrm>
        </p:spPr>
        <p:txBody>
          <a:bodyPr>
            <a:normAutofit fontScale="625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US" dirty="0" smtClean="0">
                <a:ea typeface="+mn-ea"/>
              </a:rPr>
              <a:t>NIA R21 grant in response to PA-11-124 </a:t>
            </a:r>
            <a:r>
              <a:rPr lang="en-US" i="1" dirty="0" smtClean="0">
                <a:ea typeface="+mn-ea"/>
              </a:rPr>
              <a:t>Translational </a:t>
            </a:r>
            <a:r>
              <a:rPr lang="en-US" i="1" dirty="0">
                <a:ea typeface="+mn-ea"/>
              </a:rPr>
              <a:t>Research to Help Older Adults Maintain Their Health and Independence in the Community </a:t>
            </a:r>
            <a:endParaRPr lang="en-US" dirty="0">
              <a:ea typeface="+mn-ea"/>
            </a:endParaRPr>
          </a:p>
          <a:p>
            <a:pPr marL="0" indent="0">
              <a:buFontTx/>
              <a:buNone/>
              <a:defRPr/>
            </a:pPr>
            <a:endParaRPr lang="en-US" dirty="0" smtClean="0">
              <a:ea typeface="+mn-ea"/>
            </a:endParaRPr>
          </a:p>
          <a:p>
            <a:pPr>
              <a:defRPr/>
            </a:pPr>
            <a:r>
              <a:rPr lang="en-US" dirty="0" smtClean="0">
                <a:ea typeface="+mn-ea"/>
              </a:rPr>
              <a:t>To fully develop and test the ACTIVE Memory Works (AMW) web-based memory training intervention for older adults </a:t>
            </a:r>
          </a:p>
          <a:p>
            <a:pPr>
              <a:defRPr/>
            </a:pPr>
            <a:r>
              <a:rPr lang="en-US" dirty="0" smtClean="0">
                <a:ea typeface="+mn-ea"/>
              </a:rPr>
              <a:t>To compare </a:t>
            </a:r>
            <a:r>
              <a:rPr lang="en-US" dirty="0">
                <a:ea typeface="+mn-ea"/>
              </a:rPr>
              <a:t>the efficacy of the  AMW </a:t>
            </a:r>
            <a:r>
              <a:rPr lang="en-US" dirty="0" smtClean="0">
                <a:ea typeface="+mn-ea"/>
              </a:rPr>
              <a:t>to </a:t>
            </a:r>
            <a:r>
              <a:rPr lang="en-US" dirty="0">
                <a:ea typeface="+mn-ea"/>
              </a:rPr>
              <a:t>the ACTIVE paper-and-pencil memory training intervention </a:t>
            </a:r>
          </a:p>
          <a:p>
            <a:pPr>
              <a:defRPr/>
            </a:pPr>
            <a:r>
              <a:rPr lang="en-US" dirty="0" smtClean="0">
                <a:ea typeface="+mn-ea"/>
              </a:rPr>
              <a:t>To </a:t>
            </a:r>
            <a:r>
              <a:rPr lang="en-US" dirty="0">
                <a:ea typeface="+mn-ea"/>
              </a:rPr>
              <a:t>longitudinally assess and compare the maintenance of training gains on memory abilities and everyday function over a 6-month period in the two training groups</a:t>
            </a:r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927225"/>
            <a:ext cx="4038600" cy="4198938"/>
          </a:xfrm>
        </p:spPr>
        <p:txBody>
          <a:bodyPr>
            <a:normAutofit fontScale="625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US" dirty="0" smtClean="0">
                <a:ea typeface="+mn-ea"/>
              </a:rPr>
              <a:t>CENTER Pilot Award</a:t>
            </a:r>
          </a:p>
          <a:p>
            <a:pPr marL="0" indent="0">
              <a:buFontTx/>
              <a:buNone/>
              <a:defRPr/>
            </a:pPr>
            <a:endParaRPr lang="en-US" dirty="0" smtClean="0">
              <a:ea typeface="+mn-ea"/>
            </a:endParaRPr>
          </a:p>
          <a:p>
            <a:pPr>
              <a:defRPr/>
            </a:pPr>
            <a:r>
              <a:rPr lang="en-US" dirty="0" smtClean="0">
                <a:ea typeface="+mn-ea"/>
              </a:rPr>
              <a:t>To conduct a small-scale, multi-stage pilot study of the AMW intervention in order to test its usability, feasibility, and acceptability in a  sample of cognitively intact, community-dwelling older adults</a:t>
            </a:r>
          </a:p>
          <a:p>
            <a:pPr marL="0" indent="0">
              <a:buFontTx/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121861" name="AutoShape 2" descr="https://mobile.johnshopkins.edu/owa/attachment.ashx?id=RgAAAADH3NtHsZtqRbkLCYqhKre%2bBwDmdh%2fWYrmCQKrgA4ijbx79AAxIRKkGAAB%2bJRGO9eodR5ft3h3Y0o18AAAVYDLzAAAJ&amp;attcnt=1&amp;attid0=BAAAAAAA&amp;attcid0=6840AF2C-508E-4E1A-A3AD-1D219770AA78"/>
          <p:cNvSpPr>
            <a:spLocks noChangeAspect="1" noChangeArrowheads="1"/>
          </p:cNvSpPr>
          <p:nvPr/>
        </p:nvSpPr>
        <p:spPr bwMode="auto">
          <a:xfrm>
            <a:off x="155575" y="-2247900"/>
            <a:ext cx="706755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862" name="Picture 3" descr="\\sph.ad.jhsph.edu\jhsph-data\docstorage01\grebok\My Documents\My Pictures\New_Main_Men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6430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22883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>
              <a:latin typeface="Times New Roman" charset="0"/>
            </a:endParaRPr>
          </a:p>
        </p:txBody>
      </p:sp>
      <p:pic>
        <p:nvPicPr>
          <p:cNvPr id="12288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5851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23907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>
              <a:latin typeface="Times New Roman" charset="0"/>
            </a:endParaRPr>
          </a:p>
        </p:txBody>
      </p:sp>
      <p:pic>
        <p:nvPicPr>
          <p:cNvPr id="12390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9374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838200"/>
          </a:xfrm>
        </p:spPr>
        <p:txBody>
          <a:bodyPr/>
          <a:lstStyle/>
          <a:p>
            <a:r>
              <a:rPr lang="en-US" sz="3400" b="1" dirty="0"/>
              <a:t>Participant Characteristics (N=211)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8100" y="552015"/>
            <a:ext cx="6540500" cy="52519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2573" y="5766137"/>
            <a:ext cx="7868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 err="1"/>
              <a:t>a</a:t>
            </a:r>
            <a:r>
              <a:rPr lang="en-US" sz="1200" dirty="0" err="1"/>
              <a:t>Computer</a:t>
            </a:r>
            <a:r>
              <a:rPr lang="en-US" sz="1200" dirty="0"/>
              <a:t> ability was measured by whether the participant can do up to four computer tasks without assistance (1=Yes</a:t>
            </a:r>
            <a:r>
              <a:rPr lang="en-US" sz="1200" dirty="0" smtClean="0"/>
              <a:t>,</a:t>
            </a:r>
          </a:p>
          <a:p>
            <a:r>
              <a:rPr lang="en-US" sz="1200" dirty="0" smtClean="0"/>
              <a:t> </a:t>
            </a:r>
            <a:r>
              <a:rPr lang="en-US" sz="1200" dirty="0"/>
              <a:t>0=No). The computer tasks include sending email, surfing the internet, using word processing software, and playing </a:t>
            </a:r>
            <a:r>
              <a:rPr lang="en-US" sz="1200" dirty="0" smtClean="0"/>
              <a:t>games</a:t>
            </a:r>
          </a:p>
          <a:p>
            <a:r>
              <a:rPr lang="en-US" sz="1200" dirty="0" smtClean="0"/>
              <a:t> </a:t>
            </a:r>
            <a:r>
              <a:rPr lang="en-US" sz="1200" dirty="0"/>
              <a:t>on a computer (e.g., solitaire).</a:t>
            </a:r>
          </a:p>
          <a:p>
            <a:r>
              <a:rPr lang="en-US" sz="1200" baseline="30000" dirty="0" err="1"/>
              <a:t>b</a:t>
            </a:r>
            <a:r>
              <a:rPr lang="en-US" sz="1200" dirty="0" err="1"/>
              <a:t>Self</a:t>
            </a:r>
            <a:r>
              <a:rPr lang="en-US" sz="1200" dirty="0"/>
              <a:t>-reported health was measured by the first item in SF-36, “In general, would you say your health is: Poor=1, Fair=2</a:t>
            </a:r>
            <a:r>
              <a:rPr lang="en-US" sz="1200" dirty="0" smtClean="0"/>
              <a:t>,</a:t>
            </a:r>
          </a:p>
          <a:p>
            <a:r>
              <a:rPr lang="en-US" sz="1200" dirty="0" smtClean="0"/>
              <a:t> </a:t>
            </a:r>
            <a:r>
              <a:rPr lang="en-US" sz="1200" dirty="0"/>
              <a:t>Good=3, Very good=4, Excellent=5.” </a:t>
            </a:r>
          </a:p>
        </p:txBody>
      </p:sp>
    </p:spTree>
    <p:extLst>
      <p:ext uri="{BB962C8B-B14F-4D97-AF65-F5344CB8AC3E}">
        <p14:creationId xmlns="" xmlns:p14="http://schemas.microsoft.com/office/powerpoint/2010/main" val="153750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99"/>
      </a:dk2>
      <a:lt2>
        <a:srgbClr val="FFFF00"/>
      </a:lt2>
      <a:accent1>
        <a:srgbClr val="FF9900"/>
      </a:accent1>
      <a:accent2>
        <a:srgbClr val="00FFFF"/>
      </a:accent2>
      <a:accent3>
        <a:srgbClr val="AAAAC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7263ECC4A5104CA24FE6381D7A054A" ma:contentTypeVersion="2" ma:contentTypeDescription="Create a new document." ma:contentTypeScope="" ma:versionID="5c1df55d3617825f7ca40eca214aa35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28a1cd662c37536c074f55b1464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801802-CDB5-47AF-AC2C-9A022C71E7B1}"/>
</file>

<file path=customXml/itemProps2.xml><?xml version="1.0" encoding="utf-8"?>
<ds:datastoreItem xmlns:ds="http://schemas.openxmlformats.org/officeDocument/2006/customXml" ds:itemID="{B0F04E26-596B-4336-8118-78A93A025FE7}"/>
</file>

<file path=customXml/itemProps3.xml><?xml version="1.0" encoding="utf-8"?>
<ds:datastoreItem xmlns:ds="http://schemas.openxmlformats.org/officeDocument/2006/customXml" ds:itemID="{6E503C6D-00D2-47BD-A6E2-420FDCF9B4E6}"/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11911</TotalTime>
  <Words>718</Words>
  <Application>Microsoft Office PowerPoint</Application>
  <PresentationFormat>On-screen Show (4:3)</PresentationFormat>
  <Paragraphs>80</Paragraphs>
  <Slides>13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Default Design</vt:lpstr>
      <vt:lpstr>Photo Editor Photo</vt:lpstr>
      <vt:lpstr>Chart</vt:lpstr>
      <vt:lpstr>ACTIVE Memory Works®: Web-based Memory Training for Healthy Cognitive Aging</vt:lpstr>
      <vt:lpstr>Why memory training is important</vt:lpstr>
      <vt:lpstr>ACTIVE Trial</vt:lpstr>
      <vt:lpstr>Training Effect Sizes at 5 Years  (JAMA 2006)</vt:lpstr>
      <vt:lpstr> ACTIVE Memory Works®:  Unique Features</vt:lpstr>
      <vt:lpstr> Statement of the problem/challenge </vt:lpstr>
      <vt:lpstr>Slide 7</vt:lpstr>
      <vt:lpstr>Slide 8</vt:lpstr>
      <vt:lpstr>Participant Characteristics (N=211)</vt:lpstr>
      <vt:lpstr>Memory Outcome: Rivermead Test</vt:lpstr>
      <vt:lpstr>Slide 11</vt:lpstr>
      <vt:lpstr>Satisfaction Among the Internet Group [1=Strongly disagree to 5=Strongly agree]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Effective Cognitive Interventions for Older Adults in the Community</dc:title>
  <dc:creator>Lynn Offermann</dc:creator>
  <cp:lastModifiedBy> rebok</cp:lastModifiedBy>
  <cp:revision>288</cp:revision>
  <dcterms:created xsi:type="dcterms:W3CDTF">2016-09-06T03:43:57Z</dcterms:created>
  <dcterms:modified xsi:type="dcterms:W3CDTF">2016-09-21T11:25:46Z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0x010100147263ECC4A5104CA24FE6381D7A054A</vt:lpwstr>
  </property>
</Properties>
</file>