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ls" ContentType="application/vnd.ms-exce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28" r:id="rId2"/>
    <p:sldId id="646" r:id="rId3"/>
    <p:sldId id="651" r:id="rId4"/>
    <p:sldId id="647" r:id="rId5"/>
    <p:sldId id="648" r:id="rId6"/>
    <p:sldId id="650" r:id="rId7"/>
    <p:sldId id="558" r:id="rId8"/>
    <p:sldId id="629" r:id="rId9"/>
    <p:sldId id="623" r:id="rId10"/>
    <p:sldId id="643" r:id="rId11"/>
    <p:sldId id="631" r:id="rId12"/>
    <p:sldId id="624" r:id="rId13"/>
    <p:sldId id="626" r:id="rId14"/>
    <p:sldId id="627" r:id="rId15"/>
    <p:sldId id="616" r:id="rId16"/>
    <p:sldId id="64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7" autoAdjust="0"/>
    <p:restoredTop sz="89330" autoAdjust="0"/>
  </p:normalViewPr>
  <p:slideViewPr>
    <p:cSldViewPr>
      <p:cViewPr>
        <p:scale>
          <a:sx n="66" d="100"/>
          <a:sy n="66" d="100"/>
        </p:scale>
        <p:origin x="1504" y="6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8" Type="http://schemas.openxmlformats.org/officeDocument/2006/relationships/slide" Target="slides/slide7.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carlson:Desktop:Experience%20Corps:BHS%20MRI%20male%20ITT%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i="0" dirty="0" smtClean="0"/>
              <a:t>Men:</a:t>
            </a:r>
            <a:r>
              <a:rPr lang="en-US" sz="1600" b="0" i="0" baseline="0" dirty="0" smtClean="0"/>
              <a:t> </a:t>
            </a:r>
            <a:r>
              <a:rPr lang="en-US" sz="1600" b="0" i="0" dirty="0" smtClean="0"/>
              <a:t>Hippocampal</a:t>
            </a:r>
            <a:r>
              <a:rPr lang="en-US" sz="1600" b="0" i="0" baseline="0" dirty="0" smtClean="0"/>
              <a:t> </a:t>
            </a:r>
            <a:r>
              <a:rPr lang="en-US" sz="1600" b="0" i="0" baseline="0" dirty="0"/>
              <a:t>Volume</a:t>
            </a:r>
            <a:r>
              <a:rPr lang="en-US" sz="1600" b="0" i="0" dirty="0"/>
              <a:t> (mm</a:t>
            </a:r>
            <a:r>
              <a:rPr lang="en-US" sz="1600" b="0" i="0" baseline="30000" dirty="0"/>
              <a:t>3</a:t>
            </a:r>
            <a:r>
              <a:rPr lang="en-US" sz="1600" b="0" i="0" dirty="0" smtClean="0"/>
              <a:t>)</a:t>
            </a:r>
            <a:endParaRPr lang="en-US" sz="1600" b="0" i="0" dirty="0"/>
          </a:p>
        </c:rich>
      </c:tx>
      <c:layout>
        <c:manualLayout>
          <c:xMode val="edge"/>
          <c:yMode val="edge"/>
          <c:x val="0.149932625288979"/>
          <c:y val="0.0626780626780627"/>
        </c:manualLayout>
      </c:layout>
      <c:overlay val="0"/>
    </c:title>
    <c:autoTitleDeleted val="0"/>
    <c:plotArea>
      <c:layout/>
      <c:lineChart>
        <c:grouping val="standard"/>
        <c:varyColors val="0"/>
        <c:ser>
          <c:idx val="0"/>
          <c:order val="0"/>
          <c:tx>
            <c:v>Intervention</c:v>
          </c:tx>
          <c:marker>
            <c:symbol val="diamond"/>
            <c:size val="7"/>
          </c:marker>
          <c:errBars>
            <c:errDir val="y"/>
            <c:errBarType val="both"/>
            <c:errValType val="cust"/>
            <c:noEndCap val="0"/>
            <c:plus>
              <c:numRef>
                <c:f>Sheet1!$D$23:$D$25</c:f>
                <c:numCache>
                  <c:formatCode>General</c:formatCode>
                  <c:ptCount val="3"/>
                  <c:pt idx="0">
                    <c:v>156.44</c:v>
                  </c:pt>
                  <c:pt idx="1">
                    <c:v>142.26</c:v>
                  </c:pt>
                  <c:pt idx="2">
                    <c:v>123.69</c:v>
                  </c:pt>
                </c:numCache>
              </c:numRef>
            </c:plus>
            <c:minus>
              <c:numRef>
                <c:f>Sheet1!$D$23:$D$25</c:f>
                <c:numCache>
                  <c:formatCode>General</c:formatCode>
                  <c:ptCount val="3"/>
                  <c:pt idx="0">
                    <c:v>156.44</c:v>
                  </c:pt>
                  <c:pt idx="1">
                    <c:v>142.26</c:v>
                  </c:pt>
                  <c:pt idx="2">
                    <c:v>123.69</c:v>
                  </c:pt>
                </c:numCache>
              </c:numRef>
            </c:minus>
          </c:errBars>
          <c:cat>
            <c:strLit>
              <c:ptCount val="3"/>
              <c:pt idx="0">
                <c:v>Baseline</c:v>
              </c:pt>
              <c:pt idx="1">
                <c:v> 12 month</c:v>
              </c:pt>
              <c:pt idx="2">
                <c:v> 24 month</c:v>
              </c:pt>
            </c:strLit>
          </c:cat>
          <c:val>
            <c:numRef>
              <c:f>Sheet1!$C$23:$C$25</c:f>
              <c:numCache>
                <c:formatCode>General</c:formatCode>
                <c:ptCount val="3"/>
                <c:pt idx="0">
                  <c:v>6936.79</c:v>
                </c:pt>
                <c:pt idx="1">
                  <c:v>6997.48</c:v>
                </c:pt>
                <c:pt idx="2">
                  <c:v>7014.690000000001</c:v>
                </c:pt>
              </c:numCache>
            </c:numRef>
          </c:val>
          <c:smooth val="0"/>
        </c:ser>
        <c:ser>
          <c:idx val="1"/>
          <c:order val="1"/>
          <c:tx>
            <c:v>Control</c:v>
          </c:tx>
          <c:marker>
            <c:symbol val="square"/>
            <c:size val="5"/>
          </c:marker>
          <c:dPt>
            <c:idx val="2"/>
            <c:marker>
              <c:symbol val="square"/>
              <c:size val="7"/>
            </c:marker>
            <c:bubble3D val="0"/>
          </c:dPt>
          <c:errBars>
            <c:errDir val="y"/>
            <c:errBarType val="both"/>
            <c:errValType val="cust"/>
            <c:noEndCap val="0"/>
            <c:plus>
              <c:numRef>
                <c:f>Sheet1!$D$27:$D$29</c:f>
                <c:numCache>
                  <c:formatCode>General</c:formatCode>
                  <c:ptCount val="3"/>
                  <c:pt idx="0">
                    <c:v>210.49</c:v>
                  </c:pt>
                  <c:pt idx="1">
                    <c:v>225.36</c:v>
                  </c:pt>
                  <c:pt idx="2">
                    <c:v>248.0</c:v>
                  </c:pt>
                </c:numCache>
              </c:numRef>
            </c:plus>
            <c:minus>
              <c:numRef>
                <c:f>Sheet1!$D$27:$D$29</c:f>
                <c:numCache>
                  <c:formatCode>General</c:formatCode>
                  <c:ptCount val="3"/>
                  <c:pt idx="0">
                    <c:v>210.49</c:v>
                  </c:pt>
                  <c:pt idx="1">
                    <c:v>225.36</c:v>
                  </c:pt>
                  <c:pt idx="2">
                    <c:v>248.0</c:v>
                  </c:pt>
                </c:numCache>
              </c:numRef>
            </c:minus>
          </c:errBars>
          <c:cat>
            <c:strLit>
              <c:ptCount val="3"/>
              <c:pt idx="0">
                <c:v>Baseline</c:v>
              </c:pt>
              <c:pt idx="1">
                <c:v> 12 month</c:v>
              </c:pt>
              <c:pt idx="2">
                <c:v> 24 month</c:v>
              </c:pt>
            </c:strLit>
          </c:cat>
          <c:val>
            <c:numRef>
              <c:f>Sheet1!$C$27:$C$29</c:f>
              <c:numCache>
                <c:formatCode>General</c:formatCode>
                <c:ptCount val="3"/>
                <c:pt idx="0">
                  <c:v>6641.22</c:v>
                </c:pt>
                <c:pt idx="1">
                  <c:v>6656.2</c:v>
                </c:pt>
                <c:pt idx="2">
                  <c:v>6420.64</c:v>
                </c:pt>
              </c:numCache>
            </c:numRef>
          </c:val>
          <c:smooth val="0"/>
        </c:ser>
        <c:dLbls>
          <c:showLegendKey val="0"/>
          <c:showVal val="0"/>
          <c:showCatName val="0"/>
          <c:showSerName val="0"/>
          <c:showPercent val="0"/>
          <c:showBubbleSize val="0"/>
        </c:dLbls>
        <c:marker val="1"/>
        <c:smooth val="0"/>
        <c:axId val="-2094983568"/>
        <c:axId val="-2095034448"/>
      </c:lineChart>
      <c:catAx>
        <c:axId val="-2094983568"/>
        <c:scaling>
          <c:orientation val="minMax"/>
        </c:scaling>
        <c:delete val="0"/>
        <c:axPos val="b"/>
        <c:numFmt formatCode="General" sourceLinked="0"/>
        <c:majorTickMark val="out"/>
        <c:minorTickMark val="none"/>
        <c:tickLblPos val="nextTo"/>
        <c:crossAx val="-2095034448"/>
        <c:crosses val="autoZero"/>
        <c:auto val="1"/>
        <c:lblAlgn val="ctr"/>
        <c:lblOffset val="100"/>
        <c:noMultiLvlLbl val="0"/>
      </c:catAx>
      <c:valAx>
        <c:axId val="-2095034448"/>
        <c:scaling>
          <c:orientation val="minMax"/>
          <c:max val="7500.0"/>
          <c:min val="5000.0"/>
        </c:scaling>
        <c:delete val="0"/>
        <c:axPos val="l"/>
        <c:majorGridlines/>
        <c:title>
          <c:tx>
            <c:rich>
              <a:bodyPr rot="-5400000" vert="horz"/>
              <a:lstStyle/>
              <a:p>
                <a:pPr>
                  <a:defRPr/>
                </a:pPr>
                <a:r>
                  <a:rPr lang="en-US"/>
                  <a:t>Volume (mm</a:t>
                </a:r>
                <a:r>
                  <a:rPr lang="en-US" baseline="30000"/>
                  <a:t>3</a:t>
                </a:r>
                <a:r>
                  <a:rPr lang="en-US"/>
                  <a:t>)</a:t>
                </a:r>
              </a:p>
            </c:rich>
          </c:tx>
          <c:layout/>
          <c:overlay val="0"/>
        </c:title>
        <c:numFmt formatCode="General" sourceLinked="1"/>
        <c:majorTickMark val="out"/>
        <c:minorTickMark val="none"/>
        <c:tickLblPos val="nextTo"/>
        <c:crossAx val="-2094983568"/>
        <c:crosses val="autoZero"/>
        <c:crossBetween val="between"/>
      </c:valAx>
      <c:spPr>
        <a:ln w="25400">
          <a:noFill/>
        </a:ln>
      </c:spPr>
    </c:plotArea>
    <c:legend>
      <c:legendPos val="r"/>
      <c:layout/>
      <c:overlay val="0"/>
    </c:legend>
    <c:plotVisOnly val="1"/>
    <c:dispBlanksAs val="gap"/>
    <c:showDLblsOverMax val="0"/>
  </c:chart>
  <c:spPr>
    <a:solidFill>
      <a:srgbClr val="FFFFFF"/>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C3A9B9A-4D22-4B8F-B6FD-04A38900F0FA}" type="slidenum">
              <a:rPr lang="en-US"/>
              <a:pPr>
                <a:defRPr/>
              </a:pPr>
              <a:t>‹#›</a:t>
            </a:fld>
            <a:endParaRPr lang="en-US"/>
          </a:p>
        </p:txBody>
      </p:sp>
    </p:spTree>
    <p:extLst>
      <p:ext uri="{BB962C8B-B14F-4D97-AF65-F5344CB8AC3E}">
        <p14:creationId xmlns:p14="http://schemas.microsoft.com/office/powerpoint/2010/main" val="99518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will kick things off with were we are going– talking about our path—where we are going with our external evaluation efforts including how our current EC implementation evaluation informs our upcoming SIF evaluation,  and then turn it over to our external evaluation partners, Abt Associates and our Project Director Cat Darrow and Principal Investigator Allan Porowski to talk about what we are learning through the current EC implementation evaluation.</a:t>
            </a:r>
            <a:endParaRPr lang="en-US" dirty="0"/>
          </a:p>
        </p:txBody>
      </p:sp>
      <p:sp>
        <p:nvSpPr>
          <p:cNvPr id="4" name="Slide Number Placeholder 3"/>
          <p:cNvSpPr>
            <a:spLocks noGrp="1"/>
          </p:cNvSpPr>
          <p:nvPr>
            <p:ph type="sldNum" sz="quarter" idx="10"/>
          </p:nvPr>
        </p:nvSpPr>
        <p:spPr/>
        <p:txBody>
          <a:bodyPr/>
          <a:lstStyle/>
          <a:p>
            <a:fld id="{A5759C3A-AF0A-4639-8E74-671FEEB96065}" type="slidenum">
              <a:rPr lang="en-US" smtClean="0"/>
              <a:t>3</a:t>
            </a:fld>
            <a:endParaRPr lang="en-US" dirty="0"/>
          </a:p>
        </p:txBody>
      </p:sp>
    </p:spTree>
    <p:extLst>
      <p:ext uri="{BB962C8B-B14F-4D97-AF65-F5344CB8AC3E}">
        <p14:creationId xmlns:p14="http://schemas.microsoft.com/office/powerpoint/2010/main" val="84951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A7D13-182D-408E-92E9-708FC8FBC3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79C895-42EF-4313-B2BA-9FD42F0331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E8FF9-1AB1-4610-9CA1-197CF3A94A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0B8D1-B525-42EB-AB71-C5D72E969B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49D20-4F1F-433D-8B87-301542598B0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DBC8B-093D-4937-BE14-1C39B7669BA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A31E40-2A7D-43A9-9ED2-0ECFA0AEAEC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lain Whi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A5E5B"/>
                </a:solidFill>
                <a:latin typeface="Verdana"/>
                <a:cs typeface="Verdana"/>
              </a:defRPr>
            </a:lvl1pPr>
            <a:lvl2pPr>
              <a:defRPr>
                <a:solidFill>
                  <a:srgbClr val="6A5E5B"/>
                </a:solidFill>
                <a:latin typeface="Verdana"/>
                <a:cs typeface="Verdana"/>
              </a:defRPr>
            </a:lvl2pPr>
            <a:lvl3pPr>
              <a:defRPr>
                <a:solidFill>
                  <a:srgbClr val="6A5E5B"/>
                </a:solidFill>
                <a:latin typeface="Verdana"/>
                <a:cs typeface="Verdana"/>
              </a:defRPr>
            </a:lvl3pPr>
            <a:lvl4pPr>
              <a:defRPr>
                <a:solidFill>
                  <a:srgbClr val="6A5E5B"/>
                </a:solidFill>
                <a:latin typeface="Verdana"/>
                <a:cs typeface="Verdana"/>
              </a:defRPr>
            </a:lvl4pPr>
            <a:lvl5pPr>
              <a:defRPr>
                <a:solidFill>
                  <a:srgbClr val="6A5E5B"/>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logo_foot_grey-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6571"/>
            <a:ext cx="9144000" cy="6531429"/>
          </a:xfrm>
          <a:prstGeom prst="rect">
            <a:avLst/>
          </a:prstGeom>
        </p:spPr>
      </p:pic>
      <p:sp>
        <p:nvSpPr>
          <p:cNvPr id="9" name="Text Placeholder 8"/>
          <p:cNvSpPr>
            <a:spLocks noGrp="1"/>
          </p:cNvSpPr>
          <p:nvPr>
            <p:ph type="body" sz="quarter" idx="10" hasCustomPrompt="1"/>
          </p:nvPr>
        </p:nvSpPr>
        <p:spPr>
          <a:xfrm>
            <a:off x="455613" y="338138"/>
            <a:ext cx="8232775" cy="1058862"/>
          </a:xfrm>
        </p:spPr>
        <p:txBody>
          <a:bodyPr>
            <a:normAutofit/>
          </a:bodyPr>
          <a:lstStyle>
            <a:lvl1pPr marL="0" indent="0">
              <a:buNone/>
              <a:defRPr sz="4400" baseline="0">
                <a:solidFill>
                  <a:srgbClr val="67202F"/>
                </a:solidFill>
              </a:defRPr>
            </a:lvl1pPr>
          </a:lstStyle>
          <a:p>
            <a:pPr lvl="0"/>
            <a:r>
              <a:rPr lang="en-US" sz="4400" dirty="0" smtClean="0"/>
              <a:t>Title (Veranda 44)</a:t>
            </a:r>
            <a:endParaRPr lang="en-US" dirty="0"/>
          </a:p>
        </p:txBody>
      </p:sp>
    </p:spTree>
    <p:extLst>
      <p:ext uri="{BB962C8B-B14F-4D97-AF65-F5344CB8AC3E}">
        <p14:creationId xmlns:p14="http://schemas.microsoft.com/office/powerpoint/2010/main" val="10509071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88379-1E3D-499F-92BE-62893BABB5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20AE37-1ACE-4E93-BFEA-91EF66E35C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1AF3F8-F3A9-4FF7-81B2-D8FFED58CB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8F6D5A-7D8F-4B87-ABD7-BEB36729B4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64E1CF-FEEA-4DFB-9ABE-7E5EB602C9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742824-DE2B-4D65-9680-3C3944A2AE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1CC32A-E494-43AE-BBC3-0E32EC2089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73822-3963-4C90-AA12-14C1363F34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AFB0B1D-D5E0-4BB7-BEDF-53784AACB8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jpeg"/><Relationship Id="rId5"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66700" y="255984"/>
            <a:ext cx="8610600" cy="1981200"/>
          </a:xfrm>
        </p:spPr>
        <p:txBody>
          <a:bodyPr/>
          <a:lstStyle/>
          <a:p>
            <a:pPr eaLnBrk="1" hangingPunct="1"/>
            <a:r>
              <a:rPr lang="en-US" sz="3600" b="1" dirty="0">
                <a:solidFill>
                  <a:srgbClr val="CCFFFF"/>
                </a:solidFill>
              </a:rPr>
              <a:t>Overview of the Baltimore Experience Corps® Trial</a:t>
            </a:r>
            <a:br>
              <a:rPr lang="en-US" sz="3600" b="1" dirty="0">
                <a:solidFill>
                  <a:srgbClr val="CCFFFF"/>
                </a:solidFill>
              </a:rPr>
            </a:br>
            <a:r>
              <a:rPr lang="en-US" sz="3200" b="1" dirty="0">
                <a:solidFill>
                  <a:srgbClr val="FFFF66"/>
                </a:solidFill>
              </a:rPr>
              <a:t/>
            </a:r>
            <a:br>
              <a:rPr lang="en-US" sz="3200" b="1" dirty="0">
                <a:solidFill>
                  <a:srgbClr val="FFFF66"/>
                </a:solidFill>
              </a:rPr>
            </a:br>
            <a:endParaRPr lang="en-US" sz="3200" b="1" dirty="0" smtClean="0">
              <a:solidFill>
                <a:srgbClr val="CCFFFF"/>
              </a:solidFill>
            </a:endParaRPr>
          </a:p>
        </p:txBody>
      </p:sp>
      <p:sp>
        <p:nvSpPr>
          <p:cNvPr id="1028" name="Rectangle 3"/>
          <p:cNvSpPr>
            <a:spLocks noGrp="1" noChangeArrowheads="1"/>
          </p:cNvSpPr>
          <p:nvPr>
            <p:ph type="subTitle" idx="1"/>
          </p:nvPr>
        </p:nvSpPr>
        <p:spPr>
          <a:xfrm>
            <a:off x="457200" y="1789644"/>
            <a:ext cx="8420100" cy="3239556"/>
          </a:xfrm>
        </p:spPr>
        <p:txBody>
          <a:bodyPr/>
          <a:lstStyle/>
          <a:p>
            <a:r>
              <a:rPr lang="en-US" altLang="en-US" sz="2400" dirty="0">
                <a:ea typeface="MS PGothic" charset="-128"/>
              </a:rPr>
              <a:t>Michelle C. Carlson, PhD </a:t>
            </a:r>
            <a:r>
              <a:rPr lang="en-US" altLang="en-US" sz="2400" dirty="0" smtClean="0">
                <a:ea typeface="MS PGothic" charset="-128"/>
              </a:rPr>
              <a:t>&amp; George W. </a:t>
            </a:r>
            <a:r>
              <a:rPr lang="en-US" altLang="en-US" sz="2400" dirty="0" err="1" smtClean="0">
                <a:ea typeface="MS PGothic" charset="-128"/>
              </a:rPr>
              <a:t>Rebok</a:t>
            </a:r>
            <a:r>
              <a:rPr lang="en-US" altLang="en-US" sz="2400" dirty="0" smtClean="0">
                <a:ea typeface="MS PGothic" charset="-128"/>
              </a:rPr>
              <a:t>, PhD</a:t>
            </a:r>
            <a:endParaRPr lang="en-US" altLang="en-US" sz="2400" dirty="0">
              <a:ea typeface="MS PGothic" charset="-128"/>
            </a:endParaRPr>
          </a:p>
          <a:p>
            <a:r>
              <a:rPr lang="en-US" altLang="en-US" sz="2000" dirty="0">
                <a:ea typeface="MS PGothic" charset="-128"/>
              </a:rPr>
              <a:t>Johns Hopkins Bloomberg School of Public Health</a:t>
            </a:r>
          </a:p>
          <a:p>
            <a:r>
              <a:rPr lang="en-US" altLang="en-US" sz="2000" dirty="0">
                <a:ea typeface="MS PGothic" charset="-128"/>
              </a:rPr>
              <a:t>Department of Mental Health, Center on </a:t>
            </a:r>
            <a:r>
              <a:rPr lang="en-US" altLang="en-US" sz="2000" dirty="0" smtClean="0">
                <a:ea typeface="MS PGothic" charset="-128"/>
              </a:rPr>
              <a:t>Aging</a:t>
            </a:r>
          </a:p>
          <a:p>
            <a:endParaRPr lang="en-US" sz="2400" dirty="0" smtClean="0"/>
          </a:p>
          <a:p>
            <a:pPr eaLnBrk="1" hangingPunct="1">
              <a:lnSpc>
                <a:spcPct val="80000"/>
              </a:lnSpc>
            </a:pPr>
            <a:r>
              <a:rPr lang="en-US" sz="2400" dirty="0" smtClean="0"/>
              <a:t>September 22, 2016</a:t>
            </a:r>
          </a:p>
          <a:p>
            <a:pPr eaLnBrk="1" hangingPunct="1">
              <a:lnSpc>
                <a:spcPct val="80000"/>
              </a:lnSpc>
            </a:pPr>
            <a:r>
              <a:rPr lang="en-US" sz="2400" dirty="0" smtClean="0"/>
              <a:t>Symposium for State and Local Commissions on Aging</a:t>
            </a:r>
          </a:p>
          <a:p>
            <a:pPr eaLnBrk="1" hangingPunct="1">
              <a:lnSpc>
                <a:spcPct val="80000"/>
              </a:lnSpc>
            </a:pPr>
            <a:r>
              <a:rPr lang="en-US" sz="2400" dirty="0" smtClean="0"/>
              <a:t>Maryland Commission on Aging</a:t>
            </a:r>
            <a:endParaRPr lang="en-US" sz="2400" dirty="0" smtClean="0"/>
          </a:p>
          <a:p>
            <a:pPr eaLnBrk="1" hangingPunct="1">
              <a:lnSpc>
                <a:spcPct val="80000"/>
              </a:lnSpc>
            </a:pPr>
            <a:endParaRPr lang="en-US" sz="2400" dirty="0" smtClean="0"/>
          </a:p>
        </p:txBody>
      </p:sp>
      <p:pic>
        <p:nvPicPr>
          <p:cNvPr id="6" name="Picture 2"/>
          <p:cNvPicPr>
            <a:picLocks noChangeAspect="1" noChangeArrowheads="1"/>
          </p:cNvPicPr>
          <p:nvPr/>
        </p:nvPicPr>
        <p:blipFill>
          <a:blip r:embed="rId2" cstate="print"/>
          <a:srcRect/>
          <a:stretch>
            <a:fillRect/>
          </a:stretch>
        </p:blipFill>
        <p:spPr bwMode="auto">
          <a:xfrm>
            <a:off x="2743200" y="4572000"/>
            <a:ext cx="3946525" cy="1023937"/>
          </a:xfrm>
          <a:prstGeom prst="rect">
            <a:avLst/>
          </a:prstGeom>
          <a:noFill/>
          <a:ln w="9525">
            <a:solidFill>
              <a:schemeClr val="bg1"/>
            </a:solidFill>
            <a:miter lim="800000"/>
            <a:headEnd/>
            <a:tailEnd/>
          </a:ln>
          <a:effectLst>
            <a:outerShdw dist="114300" dir="2400006" algn="ctr" rotWithShape="0">
              <a:srgbClr val="2B2A00"/>
            </a:outerShdw>
          </a:effectLst>
        </p:spPr>
      </p:pic>
      <p:pic>
        <p:nvPicPr>
          <p:cNvPr id="7" name="Picture 7"/>
          <p:cNvPicPr>
            <a:picLocks noChangeAspect="1" noChangeArrowheads="1"/>
          </p:cNvPicPr>
          <p:nvPr/>
        </p:nvPicPr>
        <p:blipFill>
          <a:blip r:embed="rId3" cstate="print"/>
          <a:srcRect l="6572" t="23393" r="5971" b="12511"/>
          <a:stretch>
            <a:fillRect/>
          </a:stretch>
        </p:blipFill>
        <p:spPr bwMode="auto">
          <a:xfrm>
            <a:off x="1600200" y="5943600"/>
            <a:ext cx="1938338" cy="784225"/>
          </a:xfrm>
          <a:prstGeom prst="rect">
            <a:avLst/>
          </a:prstGeom>
          <a:noFill/>
          <a:ln w="9525">
            <a:solidFill>
              <a:srgbClr val="000000"/>
            </a:solidFill>
            <a:miter lim="800000"/>
            <a:headEnd/>
            <a:tailEnd/>
          </a:ln>
        </p:spPr>
      </p:pic>
      <p:pic>
        <p:nvPicPr>
          <p:cNvPr id="8" name="Picture 17"/>
          <p:cNvPicPr>
            <a:picLocks noChangeAspect="1"/>
          </p:cNvPicPr>
          <p:nvPr/>
        </p:nvPicPr>
        <p:blipFill>
          <a:blip r:embed="rId4" cstate="print"/>
          <a:srcRect l="11597" t="23007" r="8473" b="11456"/>
          <a:stretch>
            <a:fillRect/>
          </a:stretch>
        </p:blipFill>
        <p:spPr bwMode="auto">
          <a:xfrm>
            <a:off x="3886200" y="5943600"/>
            <a:ext cx="1844675" cy="762000"/>
          </a:xfrm>
          <a:prstGeom prst="rect">
            <a:avLst/>
          </a:prstGeom>
          <a:noFill/>
          <a:ln w="9525">
            <a:solidFill>
              <a:srgbClr val="000000"/>
            </a:solidFill>
            <a:miter lim="800000"/>
            <a:headEnd/>
            <a:tailEnd/>
          </a:ln>
        </p:spPr>
      </p:pic>
      <p:pic>
        <p:nvPicPr>
          <p:cNvPr id="9" name="Picture 8"/>
          <p:cNvPicPr>
            <a:picLocks noChangeAspect="1" noChangeArrowheads="1"/>
          </p:cNvPicPr>
          <p:nvPr/>
        </p:nvPicPr>
        <p:blipFill>
          <a:blip r:embed="rId5" cstate="print"/>
          <a:srcRect l="9363" t="22742" r="8510" b="10985"/>
          <a:stretch>
            <a:fillRect/>
          </a:stretch>
        </p:blipFill>
        <p:spPr bwMode="auto">
          <a:xfrm>
            <a:off x="6019800" y="5943600"/>
            <a:ext cx="1981200" cy="784225"/>
          </a:xfrm>
          <a:prstGeom prst="rect">
            <a:avLst/>
          </a:prstGeom>
          <a:noFill/>
          <a:ln w="9525">
            <a:solidFill>
              <a:srgbClr val="000000"/>
            </a:solidFill>
            <a:miter lim="800000"/>
            <a:headEnd/>
            <a:tailEnd/>
          </a:ln>
        </p:spPr>
      </p:pic>
      <p:sp>
        <p:nvSpPr>
          <p:cNvPr id="10" name="Down Arrow 9"/>
          <p:cNvSpPr/>
          <p:nvPr/>
        </p:nvSpPr>
        <p:spPr>
          <a:xfrm>
            <a:off x="2895600" y="5638800"/>
            <a:ext cx="457200" cy="304800"/>
          </a:xfrm>
          <a:prstGeom prst="downArrow">
            <a:avLst>
              <a:gd name="adj1" fmla="val 50000"/>
              <a:gd name="adj2" fmla="val 46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572000" y="56388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172200" y="5638800"/>
            <a:ext cx="381000" cy="304800"/>
          </a:xfrm>
          <a:prstGeom prst="downArrow">
            <a:avLst>
              <a:gd name="adj1" fmla="val 50000"/>
              <a:gd name="adj2" fmla="val 60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34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p:cNvSpPr>
          <p:nvPr/>
        </p:nvSpPr>
        <p:spPr bwMode="auto">
          <a:xfrm>
            <a:off x="-22225" y="0"/>
            <a:ext cx="9255125" cy="696913"/>
          </a:xfrm>
          <a:prstGeom prst="rect">
            <a:avLst/>
          </a:prstGeom>
          <a:solidFill>
            <a:srgbClr val="00B0F0"/>
          </a:solidFill>
          <a:ln w="9525" cap="flat">
            <a:noFill/>
            <a:prstDash val="solid"/>
            <a:round/>
            <a:headEnd type="none" w="med" len="med"/>
            <a:tailEnd type="none" w="med" len="med"/>
          </a:ln>
        </p:spPr>
        <p:txBody>
          <a:bodyPr lIns="0" tIns="0" rIns="0" bIns="0"/>
          <a:lstStyle/>
          <a:p>
            <a:pPr>
              <a:defRPr/>
            </a:pPr>
            <a:endParaRPr lang="en-US" sz="1266">
              <a:ea typeface="新細明體" charset="0"/>
              <a:cs typeface="新細明體" charset="0"/>
            </a:endParaRPr>
          </a:p>
        </p:txBody>
      </p:sp>
      <p:sp>
        <p:nvSpPr>
          <p:cNvPr id="24580" name="Rectangle 4"/>
          <p:cNvSpPr>
            <a:spLocks/>
          </p:cNvSpPr>
          <p:nvPr/>
        </p:nvSpPr>
        <p:spPr bwMode="auto">
          <a:xfrm>
            <a:off x="231775" y="268288"/>
            <a:ext cx="7707313"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39066">
              <a:lnSpc>
                <a:spcPct val="70000"/>
              </a:lnSpc>
              <a:defRPr/>
            </a:pPr>
            <a:r>
              <a:rPr lang="en-US" sz="1969" b="1" dirty="0">
                <a:solidFill>
                  <a:schemeClr val="bg1"/>
                </a:solidFill>
                <a:latin typeface="Century Gothic" charset="0"/>
                <a:ea typeface="ＭＳ Ｐゴシック" charset="0"/>
                <a:cs typeface="Century Gothic" charset="0"/>
                <a:sym typeface="Century Gothic" charset="0"/>
              </a:rPr>
              <a:t>Distribution of BECT participants across Baltimore </a:t>
            </a:r>
            <a:r>
              <a:rPr lang="en-US" sz="1969" b="1" dirty="0" smtClean="0">
                <a:solidFill>
                  <a:schemeClr val="bg1"/>
                </a:solidFill>
                <a:latin typeface="Century Gothic" charset="0"/>
                <a:ea typeface="ＭＳ Ｐゴシック" charset="0"/>
                <a:cs typeface="Century Gothic" charset="0"/>
                <a:sym typeface="Century Gothic" charset="0"/>
              </a:rPr>
              <a:t>City</a:t>
            </a:r>
            <a:endParaRPr lang="en-US" sz="1969" dirty="0">
              <a:solidFill>
                <a:schemeClr val="bg1"/>
              </a:solidFill>
              <a:latin typeface="Century Gothic" charset="0"/>
              <a:ea typeface="ＭＳ Ｐゴシック" charset="0"/>
              <a:cs typeface="Century Gothic" charset="0"/>
              <a:sym typeface="Century Gothic" charset="0"/>
            </a:endParaRPr>
          </a:p>
        </p:txBody>
      </p:sp>
      <p:pic>
        <p:nvPicPr>
          <p:cNvPr id="430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713" y="911225"/>
            <a:ext cx="7500937"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02044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46050"/>
            <a:ext cx="8991600" cy="2139950"/>
          </a:xfrm>
        </p:spPr>
        <p:txBody>
          <a:bodyPr>
            <a:normAutofit fontScale="90000"/>
          </a:bodyPr>
          <a:lstStyle/>
          <a:p>
            <a:pPr algn="l">
              <a:defRPr/>
            </a:pPr>
            <a:r>
              <a:rPr lang="en-US" sz="3100" dirty="0" smtClean="0">
                <a:solidFill>
                  <a:srgbClr val="CCFFFF"/>
                </a:solidFill>
                <a:cs typeface="Arial"/>
              </a:rPr>
              <a:t>Did EC Increase Lifestyle &amp; Cognitive Activity?  Yes.</a:t>
            </a:r>
            <a:r>
              <a:rPr lang="en-US" sz="3600" dirty="0" smtClean="0">
                <a:solidFill>
                  <a:srgbClr val="CCFFFF"/>
                </a:solidFill>
                <a:cs typeface="Arial"/>
              </a:rPr>
              <a:t/>
            </a:r>
            <a:br>
              <a:rPr lang="en-US" sz="3600" dirty="0" smtClean="0">
                <a:solidFill>
                  <a:srgbClr val="CCFFFF"/>
                </a:solidFill>
                <a:cs typeface="Arial"/>
              </a:rPr>
            </a:br>
            <a:r>
              <a:rPr lang="en-US" sz="2200" dirty="0" smtClean="0">
                <a:solidFill>
                  <a:srgbClr val="CCFFFF"/>
                </a:solidFill>
                <a:cs typeface="Arial"/>
              </a:rPr>
              <a:t>EC volunteers report half </a:t>
            </a:r>
            <a:r>
              <a:rPr lang="en-US" sz="2200" dirty="0">
                <a:solidFill>
                  <a:srgbClr val="CCFFFF"/>
                </a:solidFill>
                <a:cs typeface="Arial"/>
              </a:rPr>
              <a:t>a day/</a:t>
            </a:r>
            <a:r>
              <a:rPr lang="en-US" sz="2200" dirty="0" smtClean="0">
                <a:solidFill>
                  <a:srgbClr val="CCFFFF"/>
                </a:solidFill>
                <a:cs typeface="Arial"/>
              </a:rPr>
              <a:t>month increase </a:t>
            </a:r>
            <a:r>
              <a:rPr lang="en-US" sz="2200" dirty="0">
                <a:solidFill>
                  <a:srgbClr val="CCFFFF"/>
                </a:solidFill>
                <a:cs typeface="Arial"/>
              </a:rPr>
              <a:t>in overall activity level, especially in </a:t>
            </a:r>
            <a:r>
              <a:rPr lang="en-US" sz="2200" dirty="0" smtClean="0">
                <a:solidFill>
                  <a:srgbClr val="CCFFFF"/>
                </a:solidFill>
                <a:cs typeface="Arial"/>
              </a:rPr>
              <a:t>intellectual </a:t>
            </a:r>
            <a:r>
              <a:rPr lang="en-US" sz="1800" dirty="0" smtClean="0">
                <a:solidFill>
                  <a:srgbClr val="CCFFFF"/>
                </a:solidFill>
                <a:cs typeface="Arial"/>
              </a:rPr>
              <a:t>(e.g., playing games) </a:t>
            </a:r>
            <a:r>
              <a:rPr lang="en-US" sz="2200" dirty="0">
                <a:solidFill>
                  <a:srgbClr val="CCFFFF"/>
                </a:solidFill>
                <a:cs typeface="Arial"/>
              </a:rPr>
              <a:t>and physical activities </a:t>
            </a:r>
            <a:r>
              <a:rPr lang="en-US" sz="1800" dirty="0" smtClean="0">
                <a:solidFill>
                  <a:srgbClr val="CCFFFF"/>
                </a:solidFill>
                <a:cs typeface="Arial"/>
              </a:rPr>
              <a:t>(e.g.,</a:t>
            </a:r>
            <a:r>
              <a:rPr lang="en-US" sz="1800" dirty="0">
                <a:solidFill>
                  <a:srgbClr val="CCFFFF"/>
                </a:solidFill>
                <a:cs typeface="Arial"/>
              </a:rPr>
              <a:t> </a:t>
            </a:r>
            <a:r>
              <a:rPr lang="en-US" sz="1800" dirty="0" smtClean="0">
                <a:solidFill>
                  <a:srgbClr val="CCFFFF"/>
                </a:solidFill>
                <a:cs typeface="Arial"/>
              </a:rPr>
              <a:t>gardening)</a:t>
            </a:r>
            <a:r>
              <a:rPr lang="en-US" sz="2200" dirty="0" smtClean="0">
                <a:solidFill>
                  <a:srgbClr val="CCFFFF"/>
                </a:solidFill>
                <a:cs typeface="Arial"/>
              </a:rPr>
              <a:t> 12</a:t>
            </a:r>
            <a:r>
              <a:rPr lang="en-US" sz="2200" dirty="0">
                <a:solidFill>
                  <a:srgbClr val="CCFFFF"/>
                </a:solidFill>
                <a:cs typeface="Arial"/>
              </a:rPr>
              <a:t>-months post-</a:t>
            </a:r>
            <a:r>
              <a:rPr lang="en-US" sz="2200" dirty="0" smtClean="0">
                <a:solidFill>
                  <a:srgbClr val="CCFFFF"/>
                </a:solidFill>
                <a:cs typeface="Arial"/>
              </a:rPr>
              <a:t>baseline</a:t>
            </a:r>
            <a:r>
              <a:rPr lang="en-US" sz="2200" b="1" dirty="0" smtClean="0">
                <a:solidFill>
                  <a:srgbClr val="CCFFFF"/>
                </a:solidFill>
                <a:cs typeface="Arial"/>
              </a:rPr>
              <a:t>.</a:t>
            </a:r>
            <a:br>
              <a:rPr lang="en-US" sz="2200" b="1" dirty="0" smtClean="0">
                <a:solidFill>
                  <a:srgbClr val="CCFFFF"/>
                </a:solidFill>
                <a:cs typeface="Arial"/>
              </a:rPr>
            </a:br>
            <a:r>
              <a:rPr lang="en-US" sz="2200" b="1" dirty="0" smtClean="0">
                <a:solidFill>
                  <a:srgbClr val="CCFFFF"/>
                </a:solidFill>
                <a:cs typeface="Arial"/>
              </a:rPr>
              <a:t/>
            </a:r>
            <a:br>
              <a:rPr lang="en-US" sz="2200" b="1" dirty="0" smtClean="0">
                <a:solidFill>
                  <a:srgbClr val="CCFFFF"/>
                </a:solidFill>
                <a:cs typeface="Arial"/>
              </a:rPr>
            </a:br>
            <a:r>
              <a:rPr lang="en-US" sz="1800" dirty="0" smtClean="0">
                <a:solidFill>
                  <a:srgbClr val="CCFFFF"/>
                </a:solidFill>
                <a:cs typeface="Arial"/>
              </a:rPr>
              <a:t>There were no significant interactions by sex.</a:t>
            </a:r>
            <a:endParaRPr lang="en-US" sz="1800" dirty="0">
              <a:solidFill>
                <a:srgbClr val="CCFFFF"/>
              </a:solidFill>
              <a:cs typeface="Arial"/>
            </a:endParaRPr>
          </a:p>
        </p:txBody>
      </p:sp>
      <p:sp>
        <p:nvSpPr>
          <p:cNvPr id="3" name="Content Placeholder 2"/>
          <p:cNvSpPr>
            <a:spLocks noGrp="1"/>
          </p:cNvSpPr>
          <p:nvPr>
            <p:ph idx="4294967295"/>
          </p:nvPr>
        </p:nvSpPr>
        <p:spPr>
          <a:xfrm>
            <a:off x="344488" y="5551488"/>
            <a:ext cx="8613775" cy="447675"/>
          </a:xfrm>
        </p:spPr>
        <p:txBody>
          <a:bodyPr>
            <a:normAutofit fontScale="92500"/>
          </a:bodyPr>
          <a:lstStyle/>
          <a:p>
            <a:pPr marL="0" indent="0">
              <a:buFontTx/>
              <a:buNone/>
              <a:defRPr/>
            </a:pPr>
            <a:r>
              <a:rPr lang="en-US" sz="1400" dirty="0" smtClean="0"/>
              <a:t>Note</a:t>
            </a:r>
            <a:r>
              <a:rPr lang="en-US" sz="1400" dirty="0"/>
              <a:t>. </a:t>
            </a:r>
            <a:r>
              <a:rPr lang="en-US" sz="1400" dirty="0" smtClean="0"/>
              <a:t>*All </a:t>
            </a:r>
            <a:r>
              <a:rPr lang="en-US" sz="1400" dirty="0"/>
              <a:t>models adjusted for age, sex, education, major morbidities, depressive symptoms, cohort, baseline </a:t>
            </a:r>
            <a:r>
              <a:rPr lang="en-US" sz="1400" dirty="0" smtClean="0"/>
              <a:t>LAQ</a:t>
            </a:r>
            <a:endParaRPr lang="en-US" sz="1400" dirty="0"/>
          </a:p>
          <a:p>
            <a:pPr marL="0" indent="0">
              <a:buFontTx/>
              <a:buNone/>
              <a:defRPr/>
            </a:pPr>
            <a:endParaRPr lang="en-US" sz="2000" dirty="0"/>
          </a:p>
        </p:txBody>
      </p:sp>
      <p:graphicFrame>
        <p:nvGraphicFramePr>
          <p:cNvPr id="35843" name="Object 3"/>
          <p:cNvGraphicFramePr>
            <a:graphicFrameLocks noChangeAspect="1"/>
          </p:cNvGraphicFramePr>
          <p:nvPr/>
        </p:nvGraphicFramePr>
        <p:xfrm>
          <a:off x="214313" y="2355850"/>
          <a:ext cx="8693150" cy="3276600"/>
        </p:xfrm>
        <a:graphic>
          <a:graphicData uri="http://schemas.openxmlformats.org/presentationml/2006/ole">
            <mc:AlternateContent xmlns:mc="http://schemas.openxmlformats.org/markup-compatibility/2006">
              <mc:Choice xmlns:v="urn:schemas-microsoft-com:vml" Requires="v">
                <p:oleObj spid="_x0000_s1051" name="Worksheet" r:id="rId3" imgW="5829300" imgH="2197100" progId="Excel.Sheet.8">
                  <p:embed/>
                </p:oleObj>
              </mc:Choice>
              <mc:Fallback>
                <p:oleObj name="Worksheet" r:id="rId3" imgW="5829300" imgH="2197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355850"/>
                        <a:ext cx="8693150" cy="3276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Box 4"/>
          <p:cNvSpPr txBox="1">
            <a:spLocks noChangeArrowheads="1"/>
          </p:cNvSpPr>
          <p:nvPr/>
        </p:nvSpPr>
        <p:spPr bwMode="auto">
          <a:xfrm>
            <a:off x="239713" y="6043613"/>
            <a:ext cx="883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sz="1600"/>
              <a:t>Parisi, Kuo, Rebok, Xue, Fried, Gruenewald, Huang, Seeman, Roth, Tanner, &amp; Carlson, 2015</a:t>
            </a:r>
          </a:p>
        </p:txBody>
      </p:sp>
    </p:spTree>
    <p:extLst>
      <p:ext uri="{BB962C8B-B14F-4D97-AF65-F5344CB8AC3E}">
        <p14:creationId xmlns:p14="http://schemas.microsoft.com/office/powerpoint/2010/main" val="30301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28600" y="1216025"/>
            <a:ext cx="8732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r>
              <a:rPr lang="en-US" altLang="en-US">
                <a:latin typeface="Calibri" charset="0"/>
              </a:rPr>
              <a:t>Women in</a:t>
            </a:r>
            <a:r>
              <a:rPr kumimoji="0" lang="en-US" altLang="en-US">
                <a:latin typeface="Calibri" charset="0"/>
              </a:rPr>
              <a:t> Experience Corps maintained average steps/day over 24 months </a:t>
            </a:r>
            <a:r>
              <a:rPr kumimoji="0" lang="en-US" altLang="en-US" i="1">
                <a:latin typeface="Calibri" charset="0"/>
              </a:rPr>
              <a:t>post-Intervention </a:t>
            </a:r>
            <a:r>
              <a:rPr kumimoji="0" lang="en-US" altLang="en-US">
                <a:latin typeface="Calibri" charset="0"/>
              </a:rPr>
              <a:t>while Controls declined.</a:t>
            </a:r>
            <a:endParaRPr kumimoji="0" lang="en-US" alt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3232150"/>
            <a:ext cx="44402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0" y="42005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endParaRPr kumimoji="0" lang="en-US" altLang="en-US" sz="1800"/>
          </a:p>
        </p:txBody>
      </p:sp>
      <p:sp>
        <p:nvSpPr>
          <p:cNvPr id="36868" name="TextBox 1"/>
          <p:cNvSpPr txBox="1">
            <a:spLocks noChangeArrowheads="1"/>
          </p:cNvSpPr>
          <p:nvPr/>
        </p:nvSpPr>
        <p:spPr bwMode="auto">
          <a:xfrm>
            <a:off x="793750" y="6273800"/>
            <a:ext cx="7753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sz="1600"/>
              <a:t>Varma, Tan, Gross, Harris, Romani, Fried, Rebok, Carlson, 2015 AJPM</a:t>
            </a:r>
          </a:p>
        </p:txBody>
      </p:sp>
      <p:sp>
        <p:nvSpPr>
          <p:cNvPr id="36869" name="TextBox 2"/>
          <p:cNvSpPr txBox="1">
            <a:spLocks noChangeArrowheads="1"/>
          </p:cNvSpPr>
          <p:nvPr/>
        </p:nvSpPr>
        <p:spPr bwMode="auto">
          <a:xfrm>
            <a:off x="200025" y="1828800"/>
            <a:ext cx="7405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endParaRPr lang="en-US" altLang="en-US" sz="2000"/>
          </a:p>
          <a:p>
            <a:pPr eaLnBrk="1" hangingPunct="1"/>
            <a:r>
              <a:rPr lang="en-US" altLang="en-US" sz="2000"/>
              <a:t>Men had significantly higher baseline levels of daily physical activity than women and maintained these levels.</a:t>
            </a:r>
          </a:p>
        </p:txBody>
      </p:sp>
      <p:sp>
        <p:nvSpPr>
          <p:cNvPr id="36870" name="TextBox 3"/>
          <p:cNvSpPr txBox="1">
            <a:spLocks noChangeArrowheads="1"/>
          </p:cNvSpPr>
          <p:nvPr/>
        </p:nvSpPr>
        <p:spPr bwMode="auto">
          <a:xfrm>
            <a:off x="687388" y="152400"/>
            <a:ext cx="84312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sz="3200" dirty="0"/>
              <a:t> </a:t>
            </a:r>
            <a:r>
              <a:rPr lang="en-US" altLang="en-US" sz="2800" dirty="0">
                <a:solidFill>
                  <a:srgbClr val="CCFFFF"/>
                </a:solidFill>
              </a:rPr>
              <a:t>Did </a:t>
            </a:r>
            <a:r>
              <a:rPr lang="en-US" altLang="en-US" sz="2800" dirty="0" smtClean="0">
                <a:solidFill>
                  <a:srgbClr val="CCFFFF"/>
                </a:solidFill>
              </a:rPr>
              <a:t>EC </a:t>
            </a:r>
            <a:r>
              <a:rPr lang="en-US" altLang="en-US" sz="2800" dirty="0">
                <a:solidFill>
                  <a:srgbClr val="CCFFFF"/>
                </a:solidFill>
              </a:rPr>
              <a:t>Increase Daily Physical Activity Following Program Participation?  Step Activity </a:t>
            </a:r>
            <a:r>
              <a:rPr lang="en-US" altLang="en-US" sz="2000" dirty="0" smtClean="0">
                <a:solidFill>
                  <a:srgbClr val="CCFFFF"/>
                </a:solidFill>
              </a:rPr>
              <a:t>(BHS N=115</a:t>
            </a:r>
            <a:r>
              <a:rPr lang="en-US" altLang="en-US" sz="2000" dirty="0">
                <a:solidFill>
                  <a:srgbClr val="CCFFFF"/>
                </a:solidFill>
              </a:rPr>
              <a:t>):     </a:t>
            </a:r>
          </a:p>
          <a:p>
            <a:pPr eaLnBrk="1" hangingPunct="1"/>
            <a:endParaRPr lang="en-US" altLang="en-US" sz="2800" dirty="0"/>
          </a:p>
        </p:txBody>
      </p:sp>
      <p:pic>
        <p:nvPicPr>
          <p:cNvPr id="3687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http://www.engineering.pitt.edu/uploadedImages/Labs/HMBL/Image_Library/StepW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1905000"/>
            <a:ext cx="1295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63" y="3252788"/>
            <a:ext cx="44164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
          <p:cNvSpPr txBox="1">
            <a:spLocks noChangeArrowheads="1"/>
          </p:cNvSpPr>
          <p:nvPr/>
        </p:nvSpPr>
        <p:spPr bwMode="auto">
          <a:xfrm>
            <a:off x="1763713" y="2822575"/>
            <a:ext cx="1239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a:t>Women</a:t>
            </a:r>
          </a:p>
        </p:txBody>
      </p:sp>
      <p:sp>
        <p:nvSpPr>
          <p:cNvPr id="36875" name="TextBox 11"/>
          <p:cNvSpPr txBox="1">
            <a:spLocks noChangeArrowheads="1"/>
          </p:cNvSpPr>
          <p:nvPr/>
        </p:nvSpPr>
        <p:spPr bwMode="auto">
          <a:xfrm>
            <a:off x="6403975" y="2847975"/>
            <a:ext cx="78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a:t>Men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idx="4294967295"/>
          </p:nvPr>
        </p:nvSpPr>
        <p:spPr>
          <a:xfrm>
            <a:off x="1092200" y="0"/>
            <a:ext cx="8051800" cy="1193800"/>
          </a:xfrm>
        </p:spPr>
        <p:txBody>
          <a:bodyPr/>
          <a:lstStyle/>
          <a:p>
            <a:pPr algn="l"/>
            <a:r>
              <a:rPr lang="en-US" altLang="en-US" sz="2800" dirty="0">
                <a:solidFill>
                  <a:srgbClr val="CCFFFF"/>
                </a:solidFill>
                <a:ea typeface="MS PGothic" charset="-128"/>
              </a:rPr>
              <a:t>Does Experience Corps Lead to Changes in Brain Health? Hippocampal &amp; Cortical Volumes</a:t>
            </a:r>
          </a:p>
        </p:txBody>
      </p:sp>
      <p:sp>
        <p:nvSpPr>
          <p:cNvPr id="38914" name="Text Placeholder 7"/>
          <p:cNvSpPr>
            <a:spLocks noGrp="1"/>
          </p:cNvSpPr>
          <p:nvPr>
            <p:ph sz="half" idx="4294967295"/>
          </p:nvPr>
        </p:nvSpPr>
        <p:spPr>
          <a:xfrm>
            <a:off x="5207000" y="2413000"/>
            <a:ext cx="3937000" cy="3713163"/>
          </a:xfrm>
        </p:spPr>
        <p:txBody>
          <a:bodyPr/>
          <a:lstStyle/>
          <a:p>
            <a:r>
              <a:rPr lang="en-US" altLang="en-US" sz="1800">
                <a:ea typeface="MS PGothic" charset="-128"/>
              </a:rPr>
              <a:t>2-year improvement in memory related to 2-year increase in whole brain volume  in EC </a:t>
            </a:r>
            <a:r>
              <a:rPr lang="en-US" altLang="en-US" sz="2000">
                <a:ea typeface="MS PGothic" charset="-128"/>
              </a:rPr>
              <a:t>(blue.</a:t>
            </a:r>
          </a:p>
        </p:txBody>
      </p:sp>
      <p:pic>
        <p:nvPicPr>
          <p:cNvPr id="389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 2"/>
          <p:cNvGraphicFramePr/>
          <p:nvPr/>
        </p:nvGraphicFramePr>
        <p:xfrm>
          <a:off x="152400" y="2794000"/>
          <a:ext cx="4419600" cy="3251200"/>
        </p:xfrm>
        <a:graphic>
          <a:graphicData uri="http://schemas.openxmlformats.org/drawingml/2006/chart">
            <c:chart xmlns:c="http://schemas.openxmlformats.org/drawingml/2006/chart" xmlns:r="http://schemas.openxmlformats.org/officeDocument/2006/relationships" r:id="rId3"/>
          </a:graphicData>
        </a:graphic>
      </p:graphicFrame>
      <p:sp>
        <p:nvSpPr>
          <p:cNvPr id="38917" name="Rectangle 3"/>
          <p:cNvSpPr>
            <a:spLocks noChangeArrowheads="1"/>
          </p:cNvSpPr>
          <p:nvPr/>
        </p:nvSpPr>
        <p:spPr bwMode="auto">
          <a:xfrm>
            <a:off x="1624013" y="6273800"/>
            <a:ext cx="6059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r>
              <a:rPr lang="en-US" altLang="en-US" sz="1600"/>
              <a:t>Carlson, Kuo, Chuang, Varma, et al., 2015 Alz &amp; Dementia</a:t>
            </a:r>
          </a:p>
        </p:txBody>
      </p:sp>
      <p:sp>
        <p:nvSpPr>
          <p:cNvPr id="38918" name="TextBox 1"/>
          <p:cNvSpPr txBox="1">
            <a:spLocks noChangeArrowheads="1"/>
          </p:cNvSpPr>
          <p:nvPr/>
        </p:nvSpPr>
        <p:spPr bwMode="auto">
          <a:xfrm>
            <a:off x="150813" y="935038"/>
            <a:ext cx="8993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buFontTx/>
              <a:buChar char="•"/>
            </a:pPr>
            <a:r>
              <a:rPr lang="en-US" altLang="en-US" sz="2000" dirty="0"/>
              <a:t>Men in the Experience Corps arm showed a 0.8-1.6% </a:t>
            </a:r>
            <a:r>
              <a:rPr lang="en-US" altLang="en-US" sz="2000" b="1" dirty="0"/>
              <a:t>increase</a:t>
            </a:r>
            <a:r>
              <a:rPr lang="en-US" altLang="en-US" sz="2000" dirty="0"/>
              <a:t> in total cortical and hippocampal brain volumes v. declines in controls. </a:t>
            </a:r>
          </a:p>
          <a:p>
            <a:pPr eaLnBrk="1" hangingPunct="1">
              <a:buFontTx/>
              <a:buChar char="•"/>
            </a:pPr>
            <a:endParaRPr lang="en-US" altLang="en-US" sz="2000" dirty="0"/>
          </a:p>
          <a:p>
            <a:pPr eaLnBrk="1" hangingPunct="1">
              <a:buFontTx/>
              <a:buChar char="•"/>
            </a:pPr>
            <a:r>
              <a:rPr lang="en-US" altLang="en-US" sz="2000" dirty="0"/>
              <a:t>Women in Experience Corps also tended to exhibited modest gains of 0.3-0.54% by 24 months of exposure.</a:t>
            </a:r>
          </a:p>
        </p:txBody>
      </p:sp>
      <p:pic>
        <p:nvPicPr>
          <p:cNvPr id="38919" name="Content Placeholder 9"/>
          <p:cNvPicPr>
            <a:picLocks/>
          </p:cNvPicPr>
          <p:nvPr/>
        </p:nvPicPr>
        <p:blipFill>
          <a:blip r:embed="rId4">
            <a:extLst>
              <a:ext uri="{28A0092B-C50C-407E-A947-70E740481C1C}">
                <a14:useLocalDpi xmlns:a14="http://schemas.microsoft.com/office/drawing/2010/main" val="0"/>
              </a:ext>
            </a:extLst>
          </a:blip>
          <a:srcRect l="15645" r="15645"/>
          <a:stretch>
            <a:fillRect/>
          </a:stretch>
        </p:blipFill>
        <p:spPr bwMode="auto">
          <a:xfrm>
            <a:off x="5613400" y="3302000"/>
            <a:ext cx="33274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762000" y="101600"/>
            <a:ext cx="7924800" cy="965200"/>
          </a:xfrm>
        </p:spPr>
        <p:txBody>
          <a:bodyPr/>
          <a:lstStyle/>
          <a:p>
            <a:r>
              <a:rPr lang="en-US" altLang="en-US" sz="4000" dirty="0">
                <a:solidFill>
                  <a:srgbClr val="CCFFFF"/>
                </a:solidFill>
                <a:ea typeface="MS PGothic" charset="-128"/>
              </a:rPr>
              <a:t>Conclusions: </a:t>
            </a:r>
            <a:r>
              <a:rPr lang="en-US" altLang="en-US" sz="4000" dirty="0" smtClean="0">
                <a:solidFill>
                  <a:srgbClr val="CCFFFF"/>
                </a:solidFill>
                <a:ea typeface="MS PGothic" charset="-128"/>
              </a:rPr>
              <a:t>A Qualified </a:t>
            </a:r>
            <a:r>
              <a:rPr lang="en-US" altLang="en-US" sz="4000" dirty="0">
                <a:solidFill>
                  <a:srgbClr val="CCFFFF"/>
                </a:solidFill>
                <a:ea typeface="MS PGothic" charset="-128"/>
              </a:rPr>
              <a:t>Win-Win</a:t>
            </a:r>
          </a:p>
        </p:txBody>
      </p:sp>
      <p:sp>
        <p:nvSpPr>
          <p:cNvPr id="39938" name="Content Placeholder 2"/>
          <p:cNvSpPr>
            <a:spLocks noGrp="1"/>
          </p:cNvSpPr>
          <p:nvPr>
            <p:ph idx="1"/>
          </p:nvPr>
        </p:nvSpPr>
        <p:spPr>
          <a:xfrm>
            <a:off x="431800" y="1066800"/>
            <a:ext cx="8610600" cy="5054600"/>
          </a:xfrm>
        </p:spPr>
        <p:txBody>
          <a:bodyPr/>
          <a:lstStyle/>
          <a:p>
            <a:pPr>
              <a:lnSpc>
                <a:spcPct val="80000"/>
              </a:lnSpc>
            </a:pPr>
            <a:r>
              <a:rPr lang="en-US" altLang="en-US" sz="2800" dirty="0">
                <a:ea typeface="MS PGothic" charset="-128"/>
              </a:rPr>
              <a:t>1</a:t>
            </a:r>
            <a:r>
              <a:rPr lang="en-US" altLang="en-US" sz="2800" baseline="30000" dirty="0">
                <a:ea typeface="MS PGothic" charset="-128"/>
              </a:rPr>
              <a:t>st</a:t>
            </a:r>
            <a:r>
              <a:rPr lang="en-US" altLang="en-US" sz="2800" dirty="0">
                <a:ea typeface="MS PGothic" charset="-128"/>
              </a:rPr>
              <a:t> known evidence that a community-based, intergenerational volunteer </a:t>
            </a:r>
            <a:r>
              <a:rPr lang="en-US" altLang="en-US" sz="2800" dirty="0" smtClean="0">
                <a:ea typeface="MS PGothic" charset="-128"/>
              </a:rPr>
              <a:t>program:</a:t>
            </a:r>
          </a:p>
          <a:p>
            <a:pPr lvl="1">
              <a:lnSpc>
                <a:spcPct val="80000"/>
              </a:lnSpc>
            </a:pPr>
            <a:r>
              <a:rPr lang="en-US" altLang="en-US" sz="2400" dirty="0" smtClean="0">
                <a:ea typeface="MS PGothic" charset="-128"/>
              </a:rPr>
              <a:t>Increases lifestyle and objective physical activity outside of the program</a:t>
            </a:r>
          </a:p>
          <a:p>
            <a:pPr lvl="1">
              <a:lnSpc>
                <a:spcPct val="80000"/>
              </a:lnSpc>
            </a:pPr>
            <a:r>
              <a:rPr lang="en-US" altLang="en-US" sz="2400" dirty="0" smtClean="0">
                <a:ea typeface="MS PGothic" charset="-128"/>
              </a:rPr>
              <a:t>simultaneously </a:t>
            </a:r>
            <a:r>
              <a:rPr lang="en-US" altLang="en-US" sz="2400" dirty="0">
                <a:ea typeface="MS PGothic" charset="-128"/>
              </a:rPr>
              <a:t>impacts </a:t>
            </a:r>
            <a:r>
              <a:rPr lang="en-US" altLang="en-US" sz="2400" u="sng" dirty="0" smtClean="0">
                <a:ea typeface="MS PGothic" charset="-128"/>
              </a:rPr>
              <a:t>in men </a:t>
            </a:r>
            <a:r>
              <a:rPr lang="en-US" altLang="en-US" sz="2400" dirty="0" smtClean="0">
                <a:ea typeface="MS PGothic" charset="-128"/>
              </a:rPr>
              <a:t>executive function and memory</a:t>
            </a:r>
          </a:p>
          <a:p>
            <a:pPr lvl="1">
              <a:lnSpc>
                <a:spcPct val="80000"/>
              </a:lnSpc>
            </a:pPr>
            <a:r>
              <a:rPr lang="en-US" altLang="en-US" sz="2400" dirty="0" smtClean="0">
                <a:ea typeface="MS PGothic" charset="-128"/>
              </a:rPr>
              <a:t>brain regions important to memory and risk for Alzheimer’s disease</a:t>
            </a:r>
            <a:endParaRPr lang="en-US" altLang="en-US" sz="2400" dirty="0">
              <a:ea typeface="MS PGothic" charset="-128"/>
            </a:endParaRPr>
          </a:p>
          <a:p>
            <a:pPr>
              <a:lnSpc>
                <a:spcPct val="80000"/>
              </a:lnSpc>
            </a:pPr>
            <a:r>
              <a:rPr lang="en-US" altLang="en-US" sz="2400" dirty="0">
                <a:ea typeface="MS PGothic" charset="-128"/>
              </a:rPr>
              <a:t>Effects greater in men than in women</a:t>
            </a:r>
          </a:p>
          <a:p>
            <a:pPr lvl="1">
              <a:buFontTx/>
              <a:buChar char="-"/>
            </a:pPr>
            <a:r>
              <a:rPr lang="en-US" altLang="en-US" sz="2000" dirty="0">
                <a:ea typeface="MS PGothic" charset="-128"/>
              </a:rPr>
              <a:t>Baseline differences (chronic disease burden, physical activity, and physical function)</a:t>
            </a:r>
          </a:p>
          <a:p>
            <a:pPr lvl="1">
              <a:buFontTx/>
              <a:buChar char="-"/>
            </a:pPr>
            <a:r>
              <a:rPr lang="en-US" altLang="en-US" sz="2000" dirty="0">
                <a:ea typeface="MS PGothic" charset="-128"/>
              </a:rPr>
              <a:t>Intervention differences (different roles within the schools) (</a:t>
            </a:r>
            <a:r>
              <a:rPr lang="en-US" altLang="en-US" sz="1600" dirty="0">
                <a:ea typeface="MS PGothic" charset="-128"/>
              </a:rPr>
              <a:t>see Varma et al. </a:t>
            </a:r>
            <a:r>
              <a:rPr lang="en-US" altLang="en-US" sz="1600" i="1" dirty="0">
                <a:ea typeface="MS PGothic" charset="-128"/>
              </a:rPr>
              <a:t>Gerontologist</a:t>
            </a:r>
            <a:r>
              <a:rPr lang="en-US" altLang="en-US" sz="1600" dirty="0">
                <a:ea typeface="MS PGothic" charset="-128"/>
              </a:rPr>
              <a:t>. 2014</a:t>
            </a:r>
            <a:r>
              <a:rPr lang="en-US" altLang="en-US" sz="2000" dirty="0">
                <a:ea typeface="MS PGothic" charset="-128"/>
              </a:rPr>
              <a:t>)</a:t>
            </a:r>
            <a:endParaRPr lang="en-US" altLang="en-US" sz="2200" dirty="0">
              <a:ea typeface="MS PGothic" charset="-128"/>
            </a:endParaRPr>
          </a:p>
          <a:p>
            <a:pPr>
              <a:lnSpc>
                <a:spcPct val="80000"/>
              </a:lnSpc>
            </a:pPr>
            <a:endParaRPr lang="en-US" altLang="en-US" sz="2400" dirty="0">
              <a:ea typeface="MS PGothic" charset="-128"/>
            </a:endParaRPr>
          </a:p>
          <a:p>
            <a:pPr>
              <a:lnSpc>
                <a:spcPct val="80000"/>
              </a:lnSpc>
            </a:pPr>
            <a:r>
              <a:rPr lang="en-US" altLang="en-US" sz="2400" dirty="0">
                <a:ea typeface="MS PGothic" charset="-128"/>
              </a:rPr>
              <a:t>Duration-dependent: trends emerged as significant by the 2</a:t>
            </a:r>
            <a:r>
              <a:rPr lang="en-US" altLang="en-US" sz="2400" baseline="30000" dirty="0">
                <a:ea typeface="MS PGothic" charset="-128"/>
              </a:rPr>
              <a:t>nd</a:t>
            </a:r>
            <a:r>
              <a:rPr lang="en-US" altLang="en-US" sz="2400" dirty="0">
                <a:ea typeface="MS PGothic" charset="-128"/>
              </a:rPr>
              <a:t> year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79400" y="101600"/>
            <a:ext cx="8572500" cy="869950"/>
          </a:xfrm>
        </p:spPr>
        <p:txBody>
          <a:bodyPr/>
          <a:lstStyle/>
          <a:p>
            <a:r>
              <a:rPr lang="en-US" altLang="en-US" sz="2800" dirty="0" smtClean="0">
                <a:solidFill>
                  <a:srgbClr val="CCFFFF"/>
                </a:solidFill>
                <a:ea typeface="MS PGothic" charset="-128"/>
              </a:rPr>
              <a:t>Exploring Further Why Women in EC May Show increases in Activity but not Cognition</a:t>
            </a:r>
            <a:endParaRPr lang="en-US" altLang="en-US" sz="2800" dirty="0">
              <a:solidFill>
                <a:srgbClr val="CCFFFF"/>
              </a:solidFill>
              <a:ea typeface="MS PGothic" charset="-128"/>
            </a:endParaRPr>
          </a:p>
        </p:txBody>
      </p:sp>
      <p:sp>
        <p:nvSpPr>
          <p:cNvPr id="27650" name="Rectangle 39"/>
          <p:cNvSpPr>
            <a:spLocks noChangeArrowheads="1"/>
          </p:cNvSpPr>
          <p:nvPr/>
        </p:nvSpPr>
        <p:spPr bwMode="auto">
          <a:xfrm>
            <a:off x="568325" y="1257300"/>
            <a:ext cx="83312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spcBef>
                <a:spcPct val="20000"/>
              </a:spcBef>
              <a:buFontTx/>
              <a:buChar char="•"/>
            </a:pPr>
            <a:r>
              <a:rPr lang="en-US" altLang="en-US" dirty="0" smtClean="0"/>
              <a:t>Difficulties </a:t>
            </a:r>
            <a:r>
              <a:rPr lang="en-US" altLang="en-US" dirty="0"/>
              <a:t>in reaching PA targets for older adults; particularly those of </a:t>
            </a:r>
            <a:r>
              <a:rPr lang="en-US" altLang="en-US" dirty="0" smtClean="0"/>
              <a:t>with poor health and low </a:t>
            </a:r>
            <a:r>
              <a:rPr lang="en-US" altLang="en-US" dirty="0"/>
              <a:t>socioeconomic status (SES)</a:t>
            </a:r>
          </a:p>
          <a:p>
            <a:pPr eaLnBrk="1" hangingPunct="1">
              <a:spcBef>
                <a:spcPct val="20000"/>
              </a:spcBef>
              <a:buFontTx/>
              <a:buChar char="•"/>
            </a:pPr>
            <a:r>
              <a:rPr lang="en-US" altLang="en-US" dirty="0" smtClean="0"/>
              <a:t>Here, looking beyond environment to purpose may be key to moving</a:t>
            </a:r>
            <a:endParaRPr lang="en-US" altLang="en-US" i="1" dirty="0"/>
          </a:p>
        </p:txBody>
      </p:sp>
      <p:sp>
        <p:nvSpPr>
          <p:cNvPr id="27651" name="Rectangle 40"/>
          <p:cNvSpPr>
            <a:spLocks noChangeArrowheads="1"/>
          </p:cNvSpPr>
          <p:nvPr/>
        </p:nvSpPr>
        <p:spPr bwMode="auto">
          <a:xfrm>
            <a:off x="76200" y="61531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r>
              <a:rPr lang="en-US" altLang="en-US" sz="1400"/>
              <a:t>Sources: HHS: Health People 2020; Tudor-Locke &amp; Basset, 2004; PAG Report, 2008; Marshall, et al. 2007; Parra-Medina, 2010</a:t>
            </a:r>
            <a:endParaRPr lang="en-US" altLang="en-US" sz="1000"/>
          </a:p>
        </p:txBody>
      </p:sp>
      <p:pic>
        <p:nvPicPr>
          <p:cNvPr id="276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3429000"/>
            <a:ext cx="37623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81000" y="304800"/>
            <a:ext cx="8763000" cy="1219200"/>
          </a:xfrm>
        </p:spPr>
        <p:txBody>
          <a:bodyPr/>
          <a:lstStyle/>
          <a:p>
            <a:r>
              <a:rPr lang="en-US" sz="3600" b="1" dirty="0" smtClean="0"/>
              <a:t>It Takes a Village: </a:t>
            </a:r>
            <a:br>
              <a:rPr lang="en-US" sz="3600" b="1" dirty="0" smtClean="0"/>
            </a:br>
            <a:r>
              <a:rPr lang="en-US" sz="3600" b="1" dirty="0" smtClean="0"/>
              <a:t>Research </a:t>
            </a:r>
            <a:r>
              <a:rPr lang="en-US" sz="3600" b="1" dirty="0" smtClean="0"/>
              <a:t>Team and Collaborators</a:t>
            </a:r>
            <a:r>
              <a:rPr lang="en-US" b="1" dirty="0" smtClean="0"/>
              <a:t/>
            </a:r>
            <a:br>
              <a:rPr lang="en-US" b="1" dirty="0" smtClean="0"/>
            </a:br>
            <a:endParaRPr lang="en-US" b="1" dirty="0" smtClean="0"/>
          </a:p>
        </p:txBody>
      </p:sp>
      <p:sp>
        <p:nvSpPr>
          <p:cNvPr id="146435" name="Rectangle 3"/>
          <p:cNvSpPr>
            <a:spLocks noGrp="1" noChangeArrowheads="1"/>
          </p:cNvSpPr>
          <p:nvPr>
            <p:ph type="body" sz="half" idx="1"/>
          </p:nvPr>
        </p:nvSpPr>
        <p:spPr>
          <a:xfrm>
            <a:off x="304800" y="1371600"/>
            <a:ext cx="4953000" cy="4419600"/>
          </a:xfrm>
        </p:spPr>
        <p:txBody>
          <a:bodyPr/>
          <a:lstStyle/>
          <a:p>
            <a:pPr>
              <a:lnSpc>
                <a:spcPct val="80000"/>
              </a:lnSpc>
            </a:pPr>
            <a:r>
              <a:rPr lang="en-US" sz="1800" dirty="0" smtClean="0"/>
              <a:t>Jeremy Barron - JHU</a:t>
            </a:r>
          </a:p>
          <a:p>
            <a:pPr>
              <a:lnSpc>
                <a:spcPct val="80000"/>
              </a:lnSpc>
            </a:pPr>
            <a:r>
              <a:rPr lang="en-US" sz="1800" dirty="0" smtClean="0"/>
              <a:t>Michelle Carlson - JHU</a:t>
            </a:r>
          </a:p>
          <a:p>
            <a:pPr>
              <a:lnSpc>
                <a:spcPct val="80000"/>
              </a:lnSpc>
            </a:pPr>
            <a:r>
              <a:rPr lang="en-US" sz="1800" dirty="0" smtClean="0"/>
              <a:t>Yi-Fang Chuang - </a:t>
            </a:r>
            <a:r>
              <a:rPr lang="en-US" sz="1800" dirty="0" err="1" smtClean="0"/>
              <a:t>Natl</a:t>
            </a:r>
            <a:r>
              <a:rPr lang="en-US" sz="1800" dirty="0" smtClean="0"/>
              <a:t> Yang Ming U</a:t>
            </a:r>
          </a:p>
          <a:p>
            <a:pPr>
              <a:lnSpc>
                <a:spcPct val="80000"/>
              </a:lnSpc>
            </a:pPr>
            <a:r>
              <a:rPr lang="en-US" sz="1800" dirty="0" smtClean="0"/>
              <a:t>Kay </a:t>
            </a:r>
            <a:r>
              <a:rPr lang="en-US" sz="1800" dirty="0" err="1" smtClean="0"/>
              <a:t>Dickersin</a:t>
            </a:r>
            <a:r>
              <a:rPr lang="en-US" sz="1800" dirty="0" smtClean="0"/>
              <a:t> - JHU</a:t>
            </a:r>
          </a:p>
          <a:p>
            <a:pPr>
              <a:lnSpc>
                <a:spcPct val="80000"/>
              </a:lnSpc>
            </a:pPr>
            <a:r>
              <a:rPr lang="en-US" sz="1800" dirty="0" smtClean="0"/>
              <a:t>Kirk Erickson - U Pittsburgh</a:t>
            </a:r>
          </a:p>
          <a:p>
            <a:pPr>
              <a:lnSpc>
                <a:spcPct val="80000"/>
              </a:lnSpc>
            </a:pPr>
            <a:r>
              <a:rPr lang="en-US" sz="1800" dirty="0" smtClean="0"/>
              <a:t>Constantine </a:t>
            </a:r>
            <a:r>
              <a:rPr lang="en-US" sz="1800" dirty="0" err="1" smtClean="0"/>
              <a:t>Frangakis</a:t>
            </a:r>
            <a:r>
              <a:rPr lang="en-US" sz="1800" dirty="0" smtClean="0"/>
              <a:t> - JHU</a:t>
            </a:r>
          </a:p>
          <a:p>
            <a:pPr>
              <a:lnSpc>
                <a:spcPct val="80000"/>
              </a:lnSpc>
            </a:pPr>
            <a:r>
              <a:rPr lang="en-US" sz="1800" dirty="0" smtClean="0"/>
              <a:t>Linda Fried - Columbia U</a:t>
            </a:r>
          </a:p>
          <a:p>
            <a:pPr>
              <a:lnSpc>
                <a:spcPct val="80000"/>
              </a:lnSpc>
            </a:pPr>
            <a:r>
              <a:rPr lang="en-US" sz="1800" dirty="0" smtClean="0"/>
              <a:t>Kevin Frick – JHU</a:t>
            </a:r>
          </a:p>
          <a:p>
            <a:pPr>
              <a:lnSpc>
                <a:spcPct val="80000"/>
              </a:lnSpc>
            </a:pPr>
            <a:r>
              <a:rPr lang="en-US" sz="1800" dirty="0" smtClean="0"/>
              <a:t>Alden Gross - JHU</a:t>
            </a:r>
          </a:p>
          <a:p>
            <a:pPr>
              <a:lnSpc>
                <a:spcPct val="80000"/>
              </a:lnSpc>
            </a:pPr>
            <a:r>
              <a:rPr lang="en-US" sz="1800" dirty="0" smtClean="0"/>
              <a:t>Tara </a:t>
            </a:r>
            <a:r>
              <a:rPr lang="en-US" sz="1800" dirty="0" err="1" smtClean="0"/>
              <a:t>Gruenewald</a:t>
            </a:r>
            <a:r>
              <a:rPr lang="en-US" sz="1800" dirty="0" smtClean="0"/>
              <a:t> – USC</a:t>
            </a:r>
          </a:p>
          <a:p>
            <a:pPr>
              <a:lnSpc>
                <a:spcPct val="80000"/>
              </a:lnSpc>
            </a:pPr>
            <a:r>
              <a:rPr lang="en-US" sz="1800" dirty="0" smtClean="0"/>
              <a:t>Jin Huang - JHU</a:t>
            </a:r>
          </a:p>
          <a:p>
            <a:pPr>
              <a:lnSpc>
                <a:spcPct val="80000"/>
              </a:lnSpc>
            </a:pPr>
            <a:r>
              <a:rPr lang="en-US" sz="1800" dirty="0" smtClean="0"/>
              <a:t>Arthur Kramer - Northeastern U</a:t>
            </a:r>
          </a:p>
          <a:p>
            <a:pPr>
              <a:lnSpc>
                <a:spcPct val="80000"/>
              </a:lnSpc>
            </a:pPr>
            <a:r>
              <a:rPr lang="en-US" sz="1800" dirty="0" smtClean="0"/>
              <a:t>Sylvia McGill - EC Baltimore</a:t>
            </a:r>
          </a:p>
          <a:p>
            <a:pPr>
              <a:lnSpc>
                <a:spcPct val="80000"/>
              </a:lnSpc>
            </a:pPr>
            <a:r>
              <a:rPr lang="en-US" sz="1800" dirty="0" smtClean="0"/>
              <a:t>Jeanine </a:t>
            </a:r>
            <a:r>
              <a:rPr lang="en-US" sz="1800" dirty="0" err="1" smtClean="0"/>
              <a:t>Parisi</a:t>
            </a:r>
            <a:r>
              <a:rPr lang="en-US" sz="1800" dirty="0" smtClean="0"/>
              <a:t> - JHU</a:t>
            </a:r>
          </a:p>
          <a:p>
            <a:pPr>
              <a:lnSpc>
                <a:spcPct val="80000"/>
              </a:lnSpc>
            </a:pPr>
            <a:endParaRPr lang="en-US" sz="20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p:txBody>
      </p:sp>
      <p:sp>
        <p:nvSpPr>
          <p:cNvPr id="146436" name="Rectangle 4"/>
          <p:cNvSpPr>
            <a:spLocks noGrp="1" noChangeArrowheads="1"/>
          </p:cNvSpPr>
          <p:nvPr>
            <p:ph type="body" sz="half" idx="2"/>
          </p:nvPr>
        </p:nvSpPr>
        <p:spPr>
          <a:xfrm>
            <a:off x="5105400" y="1295400"/>
            <a:ext cx="4038600" cy="4421188"/>
          </a:xfrm>
        </p:spPr>
        <p:txBody>
          <a:bodyPr/>
          <a:lstStyle/>
          <a:p>
            <a:r>
              <a:rPr lang="en-US" sz="1800" dirty="0" smtClean="0"/>
              <a:t>Christine Ramsey – VA CT </a:t>
            </a:r>
          </a:p>
          <a:p>
            <a:r>
              <a:rPr lang="en-US" sz="1800" dirty="0" smtClean="0"/>
              <a:t>George Rebok - JHU</a:t>
            </a:r>
          </a:p>
          <a:p>
            <a:r>
              <a:rPr lang="en-US" sz="1800" dirty="0" smtClean="0"/>
              <a:t>William Romani – AARP</a:t>
            </a:r>
          </a:p>
          <a:p>
            <a:r>
              <a:rPr lang="en-US" sz="1800" dirty="0" smtClean="0"/>
              <a:t>David Roth - JHU </a:t>
            </a:r>
          </a:p>
          <a:p>
            <a:r>
              <a:rPr lang="en-US" sz="1800" dirty="0" smtClean="0"/>
              <a:t>Roberta Scherer - JHU</a:t>
            </a:r>
          </a:p>
          <a:p>
            <a:r>
              <a:rPr lang="en-US" sz="1800" dirty="0" smtClean="0"/>
              <a:t>Teresa </a:t>
            </a:r>
            <a:r>
              <a:rPr lang="en-US" sz="1800" dirty="0" err="1" smtClean="0"/>
              <a:t>Seeman</a:t>
            </a:r>
            <a:r>
              <a:rPr lang="en-US" sz="1800" dirty="0" smtClean="0"/>
              <a:t> - UCLA</a:t>
            </a:r>
          </a:p>
          <a:p>
            <a:r>
              <a:rPr lang="en-US" sz="1800" dirty="0" smtClean="0"/>
              <a:t>Erwin Tan – AARP</a:t>
            </a:r>
          </a:p>
          <a:p>
            <a:r>
              <a:rPr lang="en-US" sz="1800" dirty="0" smtClean="0"/>
              <a:t>Elizabeth Tanner – JHU</a:t>
            </a:r>
          </a:p>
          <a:p>
            <a:r>
              <a:rPr lang="en-US" sz="1800" dirty="0" smtClean="0"/>
              <a:t>Vijay </a:t>
            </a:r>
            <a:r>
              <a:rPr lang="en-US" sz="1800" dirty="0" err="1" smtClean="0"/>
              <a:t>Varma</a:t>
            </a:r>
            <a:r>
              <a:rPr lang="en-US" sz="1800" dirty="0" smtClean="0"/>
              <a:t> – NIA, LBN</a:t>
            </a:r>
          </a:p>
          <a:p>
            <a:r>
              <a:rPr lang="en-US" sz="1800" dirty="0" smtClean="0"/>
              <a:t>Keith Whitfield – Wayne State U</a:t>
            </a:r>
          </a:p>
          <a:p>
            <a:r>
              <a:rPr lang="en-US" sz="1800" dirty="0" smtClean="0"/>
              <a:t>Paul </a:t>
            </a:r>
            <a:r>
              <a:rPr lang="en-US" sz="1800" dirty="0" err="1" smtClean="0"/>
              <a:t>Willging</a:t>
            </a:r>
            <a:r>
              <a:rPr lang="en-US" sz="1800" dirty="0" smtClean="0"/>
              <a:t> - JHU</a:t>
            </a:r>
          </a:p>
          <a:p>
            <a:r>
              <a:rPr lang="en-US" sz="1800" dirty="0" err="1" smtClean="0"/>
              <a:t>Qian</a:t>
            </a:r>
            <a:r>
              <a:rPr lang="en-US" sz="1800" dirty="0" smtClean="0"/>
              <a:t>-Li </a:t>
            </a:r>
            <a:r>
              <a:rPr lang="en-US" sz="1800" dirty="0" err="1" smtClean="0"/>
              <a:t>Xue</a:t>
            </a:r>
            <a:r>
              <a:rPr lang="en-US" sz="1800" dirty="0" smtClean="0"/>
              <a:t> - JHU</a:t>
            </a:r>
          </a:p>
          <a:p>
            <a:pPr>
              <a:buFontTx/>
              <a:buNone/>
            </a:pPr>
            <a:endParaRPr lang="en-US" sz="2400" dirty="0" smtClean="0"/>
          </a:p>
          <a:p>
            <a:pPr>
              <a:buFontTx/>
              <a:buNone/>
            </a:pPr>
            <a:endParaRPr lang="en-US" sz="2400" dirty="0" smtClean="0"/>
          </a:p>
          <a:p>
            <a:pPr>
              <a:buFontTx/>
              <a:buNone/>
            </a:pPr>
            <a:endParaRPr lang="en-US" sz="2400" dirty="0" smtClean="0"/>
          </a:p>
        </p:txBody>
      </p:sp>
      <p:sp>
        <p:nvSpPr>
          <p:cNvPr id="146437" name="Line 5"/>
          <p:cNvSpPr>
            <a:spLocks noChangeShapeType="1"/>
          </p:cNvSpPr>
          <p:nvPr/>
        </p:nvSpPr>
        <p:spPr bwMode="auto">
          <a:xfrm>
            <a:off x="381000" y="1295400"/>
            <a:ext cx="8763000" cy="0"/>
          </a:xfrm>
          <a:prstGeom prst="line">
            <a:avLst/>
          </a:prstGeom>
          <a:noFill/>
          <a:ln w="12700">
            <a:solidFill>
              <a:srgbClr val="FAFD00"/>
            </a:solidFill>
            <a:round/>
            <a:headEnd/>
            <a:tailEnd/>
          </a:ln>
          <a:effectLst/>
        </p:spPr>
        <p:txBody>
          <a:bodyPr wrap="none" anchor="ctr"/>
          <a:lstStyle/>
          <a:p>
            <a:endParaRPr lang="en-US"/>
          </a:p>
        </p:txBody>
      </p:sp>
      <p:sp>
        <p:nvSpPr>
          <p:cNvPr id="146438" name="Text Box 6"/>
          <p:cNvSpPr txBox="1">
            <a:spLocks noChangeArrowheads="1"/>
          </p:cNvSpPr>
          <p:nvPr/>
        </p:nvSpPr>
        <p:spPr bwMode="auto">
          <a:xfrm>
            <a:off x="228600" y="5638800"/>
            <a:ext cx="8610600" cy="1615827"/>
          </a:xfrm>
          <a:prstGeom prst="rect">
            <a:avLst/>
          </a:prstGeom>
          <a:noFill/>
          <a:ln w="9525">
            <a:noFill/>
            <a:miter lim="800000"/>
            <a:headEnd/>
            <a:tailEnd/>
          </a:ln>
          <a:effectLst/>
        </p:spPr>
        <p:txBody>
          <a:bodyPr wrap="square">
            <a:spAutoFit/>
          </a:bodyPr>
          <a:lstStyle/>
          <a:p>
            <a:r>
              <a:rPr lang="en-US" b="1" dirty="0"/>
              <a:t>Funded by grants from the National Institute on Aging P01AG027735-03, Weinberg Foundation, Erickson Foundation, </a:t>
            </a:r>
            <a:r>
              <a:rPr lang="en-US" b="1" dirty="0" smtClean="0"/>
              <a:t>Johns Hopkins Claude D. Pepper Center, Johns Hopkins Neurobehavioral Research Unit,  Alzheimer’s Drug Discovery Foundation,  and AmeriCorps   </a:t>
            </a:r>
            <a:endParaRPr lang="en-US" b="1" dirty="0"/>
          </a:p>
          <a:p>
            <a:pPr>
              <a:spcBef>
                <a:spcPct val="50000"/>
              </a:spcBef>
            </a:pPr>
            <a:endParaRPr lang="en-US" b="1" dirty="0"/>
          </a:p>
        </p:txBody>
      </p:sp>
    </p:spTree>
    <p:extLst>
      <p:ext uri="{BB962C8B-B14F-4D97-AF65-F5344CB8AC3E}">
        <p14:creationId xmlns:p14="http://schemas.microsoft.com/office/powerpoint/2010/main" val="75035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295072" y="1219200"/>
            <a:ext cx="8610600" cy="5181600"/>
          </a:xfrm>
        </p:spPr>
        <p:txBody>
          <a:bodyPr/>
          <a:lstStyle/>
          <a:p>
            <a:pPr eaLnBrk="1" hangingPunct="1">
              <a:lnSpc>
                <a:spcPct val="80000"/>
              </a:lnSpc>
              <a:buFont typeface="Wingdings" pitchFamily="2" charset="2"/>
              <a:buChar char="§"/>
              <a:defRPr/>
            </a:pPr>
            <a:r>
              <a:rPr lang="en-US" sz="2400" dirty="0" smtClean="0">
                <a:ea typeface="+mn-ea"/>
                <a:cs typeface="+mn-cs"/>
              </a:rPr>
              <a:t>A model of senior service and health promotion that simultaneously creates generative roles for older adults while meeting unmet needs of public elementary schools. </a:t>
            </a:r>
          </a:p>
          <a:p>
            <a:pPr eaLnBrk="1" hangingPunct="1">
              <a:lnSpc>
                <a:spcPct val="80000"/>
              </a:lnSpc>
              <a:buFontTx/>
              <a:buNone/>
              <a:defRPr/>
            </a:pPr>
            <a:r>
              <a:rPr lang="en-US" sz="2400" dirty="0" smtClean="0">
                <a:ea typeface="+mn-ea"/>
                <a:cs typeface="+mn-cs"/>
              </a:rPr>
              <a:t> </a:t>
            </a:r>
          </a:p>
          <a:p>
            <a:pPr eaLnBrk="1" hangingPunct="1">
              <a:lnSpc>
                <a:spcPct val="80000"/>
              </a:lnSpc>
              <a:buFont typeface="Wingdings" pitchFamily="2" charset="2"/>
              <a:buChar char="§"/>
              <a:defRPr/>
            </a:pPr>
            <a:r>
              <a:rPr lang="en-US" sz="2400" dirty="0" smtClean="0">
                <a:ea typeface="+mn-ea"/>
                <a:cs typeface="+mn-cs"/>
              </a:rPr>
              <a:t>Designed in 1994-1995 </a:t>
            </a:r>
            <a:r>
              <a:rPr lang="en-US" sz="2400" dirty="0" smtClean="0">
                <a:ea typeface="+mn-ea"/>
                <a:cs typeface="+mn-cs"/>
              </a:rPr>
              <a:t>and </a:t>
            </a:r>
            <a:r>
              <a:rPr lang="en-US" sz="2400" dirty="0" smtClean="0">
                <a:ea typeface="+mn-ea"/>
                <a:cs typeface="+mn-cs"/>
              </a:rPr>
              <a:t>evaluated in 2000-2002</a:t>
            </a:r>
            <a:r>
              <a:rPr lang="en-US" sz="2000" dirty="0" smtClean="0">
                <a:ea typeface="+mn-ea"/>
                <a:cs typeface="+mn-cs"/>
              </a:rPr>
              <a:t> (</a:t>
            </a:r>
            <a:r>
              <a:rPr lang="en-US" sz="1800" dirty="0" smtClean="0">
                <a:ea typeface="+mn-ea"/>
                <a:cs typeface="+mn-cs"/>
              </a:rPr>
              <a:t>Fried et al., 2004; Rebok et al., 2004; Frick et al., 2004; Glass et al., 2004; Tan et al., 2006)</a:t>
            </a:r>
            <a:endParaRPr lang="en-US" sz="2400" dirty="0" smtClean="0">
              <a:ea typeface="+mn-ea"/>
              <a:cs typeface="+mn-cs"/>
            </a:endParaRPr>
          </a:p>
          <a:p>
            <a:pPr eaLnBrk="1" hangingPunct="1">
              <a:lnSpc>
                <a:spcPct val="80000"/>
              </a:lnSpc>
              <a:buFont typeface="Wingdings" pitchFamily="2" charset="2"/>
              <a:buChar char="§"/>
              <a:defRPr/>
            </a:pPr>
            <a:endParaRPr lang="en-US" sz="2400" dirty="0" smtClean="0"/>
          </a:p>
          <a:p>
            <a:pPr eaLnBrk="1" hangingPunct="1">
              <a:lnSpc>
                <a:spcPct val="80000"/>
              </a:lnSpc>
              <a:buFont typeface="Wingdings" pitchFamily="2" charset="2"/>
              <a:buChar char="§"/>
              <a:defRPr/>
            </a:pPr>
            <a:r>
              <a:rPr lang="en-US" sz="2400" dirty="0" smtClean="0"/>
              <a:t>1995-8: National demonstrations, 5 cities; sponsored by </a:t>
            </a:r>
            <a:r>
              <a:rPr lang="en-US" sz="2400" dirty="0" smtClean="0"/>
              <a:t>Corporation for National Service (CNS)</a:t>
            </a:r>
            <a:endParaRPr lang="en-US" sz="2400" dirty="0" smtClean="0"/>
          </a:p>
          <a:p>
            <a:pPr eaLnBrk="1" hangingPunct="1">
              <a:lnSpc>
                <a:spcPct val="80000"/>
              </a:lnSpc>
              <a:buFont typeface="Wingdings" pitchFamily="2" charset="2"/>
              <a:buChar char="§"/>
              <a:defRPr/>
            </a:pPr>
            <a:endParaRPr lang="en-US" sz="1800" dirty="0" smtClean="0">
              <a:ea typeface="+mn-ea"/>
              <a:cs typeface="+mn-cs"/>
            </a:endParaRPr>
          </a:p>
          <a:p>
            <a:pPr eaLnBrk="1" hangingPunct="1">
              <a:lnSpc>
                <a:spcPct val="80000"/>
              </a:lnSpc>
              <a:buFont typeface="Wingdings" pitchFamily="2" charset="2"/>
              <a:buChar char="§"/>
              <a:defRPr/>
            </a:pPr>
            <a:r>
              <a:rPr lang="en-US" sz="2400" dirty="0" smtClean="0">
                <a:ea typeface="+mn-ea"/>
                <a:cs typeface="+mn-cs"/>
              </a:rPr>
              <a:t>Results of 4-7 month pilot trial </a:t>
            </a:r>
            <a:r>
              <a:rPr lang="en-US" sz="2400" dirty="0" smtClean="0">
                <a:ea typeface="+mn-ea"/>
                <a:cs typeface="+mn-cs"/>
              </a:rPr>
              <a:t>&amp; imaging study showed </a:t>
            </a:r>
            <a:r>
              <a:rPr lang="en-US" sz="2400" dirty="0" smtClean="0">
                <a:ea typeface="+mn-ea"/>
                <a:cs typeface="+mn-cs"/>
              </a:rPr>
              <a:t>EC-related improvements among older adults in:</a:t>
            </a:r>
          </a:p>
          <a:p>
            <a:pPr lvl="1" eaLnBrk="1" hangingPunct="1">
              <a:lnSpc>
                <a:spcPct val="80000"/>
              </a:lnSpc>
              <a:buFontTx/>
              <a:buChar char="•"/>
              <a:defRPr/>
            </a:pPr>
            <a:r>
              <a:rPr lang="en-US" sz="2000" dirty="0" smtClean="0"/>
              <a:t>Mobility and Physical Function </a:t>
            </a:r>
            <a:r>
              <a:rPr lang="en-US" sz="1800" dirty="0" smtClean="0"/>
              <a:t>(Fried et al., 2004; Tan et al., 2009)</a:t>
            </a:r>
          </a:p>
          <a:p>
            <a:pPr lvl="1" eaLnBrk="1" hangingPunct="1">
              <a:lnSpc>
                <a:spcPct val="80000"/>
              </a:lnSpc>
              <a:buFontTx/>
              <a:buChar char="•"/>
              <a:defRPr/>
            </a:pPr>
            <a:r>
              <a:rPr lang="en-US" sz="2000" dirty="0" smtClean="0"/>
              <a:t>Executive Function among highest risk </a:t>
            </a:r>
            <a:r>
              <a:rPr lang="en-US" sz="1800" dirty="0" smtClean="0"/>
              <a:t>(Carlson et al., 2008)</a:t>
            </a:r>
          </a:p>
          <a:p>
            <a:pPr lvl="1" eaLnBrk="1" hangingPunct="1">
              <a:lnSpc>
                <a:spcPct val="80000"/>
              </a:lnSpc>
              <a:buFontTx/>
              <a:buChar char="•"/>
              <a:defRPr/>
            </a:pPr>
            <a:r>
              <a:rPr lang="en-US" sz="2000" dirty="0" smtClean="0"/>
              <a:t>Improved Brain Function (Carlson et al., 2009)</a:t>
            </a:r>
            <a:endParaRPr lang="en-US" dirty="0" smtClean="0"/>
          </a:p>
        </p:txBody>
      </p:sp>
      <p:sp>
        <p:nvSpPr>
          <p:cNvPr id="20483" name="Rectangle 4"/>
          <p:cNvSpPr>
            <a:spLocks noGrp="1" noChangeArrowheads="1"/>
          </p:cNvSpPr>
          <p:nvPr>
            <p:ph type="title"/>
          </p:nvPr>
        </p:nvSpPr>
        <p:spPr>
          <a:xfrm>
            <a:off x="249676" y="0"/>
            <a:ext cx="8686800" cy="914400"/>
          </a:xfrm>
        </p:spPr>
        <p:txBody>
          <a:bodyPr/>
          <a:lstStyle/>
          <a:p>
            <a:pPr eaLnBrk="1" hangingPunct="1"/>
            <a:r>
              <a:rPr lang="en-US" sz="3600" b="1" dirty="0">
                <a:solidFill>
                  <a:srgbClr val="CCFFFF"/>
                </a:solidFill>
              </a:rPr>
              <a:t>The Experience Corps (EC) Program</a:t>
            </a:r>
          </a:p>
        </p:txBody>
      </p:sp>
    </p:spTree>
    <p:extLst>
      <p:ext uri="{BB962C8B-B14F-4D97-AF65-F5344CB8AC3E}">
        <p14:creationId xmlns:p14="http://schemas.microsoft.com/office/powerpoint/2010/main" val="177924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5029200" cy="4678363"/>
          </a:xfrm>
        </p:spPr>
        <p:txBody>
          <a:bodyPr>
            <a:normAutofit/>
          </a:bodyPr>
          <a:lstStyle/>
          <a:p>
            <a:pPr marL="668338" lvl="1" indent="-211138">
              <a:spcBef>
                <a:spcPts val="0"/>
              </a:spcBef>
            </a:pPr>
            <a:endParaRPr lang="en-US" sz="800" dirty="0"/>
          </a:p>
          <a:p>
            <a:pPr marL="347663" indent="-211138">
              <a:spcBef>
                <a:spcPts val="0"/>
              </a:spcBef>
            </a:pPr>
            <a:r>
              <a:rPr lang="en-US" sz="2800" dirty="0"/>
              <a:t>2011: </a:t>
            </a:r>
            <a:r>
              <a:rPr lang="en-US" sz="2800" i="1" dirty="0">
                <a:solidFill>
                  <a:srgbClr val="FF0000"/>
                </a:solidFill>
              </a:rPr>
              <a:t>AARP</a:t>
            </a:r>
          </a:p>
          <a:p>
            <a:pPr marL="347663" indent="-211138">
              <a:spcBef>
                <a:spcPts val="0"/>
              </a:spcBef>
            </a:pPr>
            <a:endParaRPr lang="en-US" sz="800" i="1" dirty="0">
              <a:solidFill>
                <a:srgbClr val="FF0000"/>
              </a:solidFill>
            </a:endParaRPr>
          </a:p>
          <a:p>
            <a:pPr marL="347663" indent="-211138">
              <a:spcBef>
                <a:spcPts val="0"/>
              </a:spcBef>
            </a:pPr>
            <a:r>
              <a:rPr lang="en-US" sz="2800" dirty="0"/>
              <a:t>2015: </a:t>
            </a:r>
            <a:r>
              <a:rPr lang="en-US" sz="2800" i="1" dirty="0">
                <a:solidFill>
                  <a:srgbClr val="FF0000"/>
                </a:solidFill>
              </a:rPr>
              <a:t>AARP</a:t>
            </a:r>
            <a:r>
              <a:rPr lang="en-US" sz="2800" i="1" dirty="0"/>
              <a:t> </a:t>
            </a:r>
            <a:r>
              <a:rPr lang="en-US" sz="2800" i="1" dirty="0">
                <a:solidFill>
                  <a:srgbClr val="FF0000"/>
                </a:solidFill>
              </a:rPr>
              <a:t>Foundation</a:t>
            </a:r>
          </a:p>
          <a:p>
            <a:pPr marL="347663" indent="-211138">
              <a:spcBef>
                <a:spcPts val="0"/>
              </a:spcBef>
            </a:pPr>
            <a:endParaRPr lang="en-US" sz="800" dirty="0"/>
          </a:p>
          <a:p>
            <a:pPr marL="668338" lvl="1" indent="-211138">
              <a:spcBef>
                <a:spcPts val="0"/>
              </a:spcBef>
            </a:pPr>
            <a:r>
              <a:rPr lang="en-US" sz="2400" dirty="0"/>
              <a:t>Social Innovation Grant</a:t>
            </a:r>
          </a:p>
          <a:p>
            <a:pPr marL="668338" lvl="1" indent="-211138">
              <a:spcBef>
                <a:spcPts val="0"/>
              </a:spcBef>
            </a:pPr>
            <a:r>
              <a:rPr lang="en-US" sz="2400" dirty="0"/>
              <a:t>Evaluation of small group intervention model</a:t>
            </a:r>
          </a:p>
          <a:p>
            <a:pPr marL="347663" indent="-211138">
              <a:spcBef>
                <a:spcPts val="0"/>
              </a:spcBef>
            </a:pPr>
            <a:r>
              <a:rPr lang="en-US" sz="2800" dirty="0"/>
              <a:t>2016 </a:t>
            </a:r>
          </a:p>
          <a:p>
            <a:pPr marL="668338" lvl="1" indent="-211138">
              <a:spcBef>
                <a:spcPts val="0"/>
              </a:spcBef>
            </a:pPr>
            <a:r>
              <a:rPr lang="en-US" sz="2400" dirty="0" smtClean="0"/>
              <a:t>21 local Programs</a:t>
            </a:r>
            <a:endParaRPr lang="en-US" sz="2400" dirty="0"/>
          </a:p>
          <a:p>
            <a:pPr marL="668338" lvl="1" indent="-211138">
              <a:spcBef>
                <a:spcPts val="0"/>
              </a:spcBef>
            </a:pPr>
            <a:r>
              <a:rPr lang="en-US" sz="2400" dirty="0"/>
              <a:t>4 “Branches”</a:t>
            </a:r>
          </a:p>
          <a:p>
            <a:pPr marL="668338" lvl="1" indent="-211138">
              <a:spcBef>
                <a:spcPts val="0"/>
              </a:spcBef>
            </a:pPr>
            <a:r>
              <a:rPr lang="en-US" sz="2400" dirty="0"/>
              <a:t>2063 Volunteer Tutors</a:t>
            </a:r>
          </a:p>
          <a:p>
            <a:pPr marL="668338" lvl="1" indent="-211138">
              <a:spcBef>
                <a:spcPts val="0"/>
              </a:spcBef>
            </a:pPr>
            <a:r>
              <a:rPr lang="en-US" sz="2400" dirty="0"/>
              <a:t>30,162 Students</a:t>
            </a:r>
          </a:p>
          <a:p>
            <a:endParaRPr lang="en-US" dirty="0"/>
          </a:p>
        </p:txBody>
      </p:sp>
      <p:sp>
        <p:nvSpPr>
          <p:cNvPr id="3" name="Text Placeholder 2"/>
          <p:cNvSpPr>
            <a:spLocks noGrp="1"/>
          </p:cNvSpPr>
          <p:nvPr>
            <p:ph type="body" sz="quarter" idx="10"/>
          </p:nvPr>
        </p:nvSpPr>
        <p:spPr>
          <a:xfrm>
            <a:off x="1" y="338138"/>
            <a:ext cx="9067800" cy="1338262"/>
          </a:xfrm>
        </p:spPr>
        <p:txBody>
          <a:bodyPr>
            <a:noAutofit/>
          </a:bodyPr>
          <a:lstStyle/>
          <a:p>
            <a:r>
              <a:rPr lang="en-US" sz="4000" b="1" dirty="0" smtClean="0"/>
              <a:t>AARP </a:t>
            </a:r>
            <a:r>
              <a:rPr lang="en-US" sz="4000" b="1" dirty="0" smtClean="0"/>
              <a:t>Experience </a:t>
            </a:r>
            <a:r>
              <a:rPr lang="en-US" sz="4000" b="1" dirty="0"/>
              <a:t>Corps</a:t>
            </a:r>
          </a:p>
        </p:txBody>
      </p:sp>
      <p:pic>
        <p:nvPicPr>
          <p:cNvPr id="5" name="Picture 4"/>
          <p:cNvPicPr>
            <a:picLocks noChangeAspect="1"/>
          </p:cNvPicPr>
          <p:nvPr/>
        </p:nvPicPr>
        <p:blipFill rotWithShape="1">
          <a:blip r:embed="rId3"/>
          <a:srcRect l="13087" r="20812"/>
          <a:stretch/>
        </p:blipFill>
        <p:spPr>
          <a:xfrm>
            <a:off x="5257800" y="1600200"/>
            <a:ext cx="3718560" cy="4210985"/>
          </a:xfrm>
          <a:prstGeom prst="rect">
            <a:avLst/>
          </a:prstGeom>
        </p:spPr>
      </p:pic>
    </p:spTree>
    <p:extLst>
      <p:ext uri="{BB962C8B-B14F-4D97-AF65-F5344CB8AC3E}">
        <p14:creationId xmlns:p14="http://schemas.microsoft.com/office/powerpoint/2010/main" val="169151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190500"/>
            <a:ext cx="7772400" cy="533400"/>
          </a:xfrm>
        </p:spPr>
        <p:txBody>
          <a:bodyPr/>
          <a:lstStyle/>
          <a:p>
            <a:r>
              <a:rPr lang="en-US" sz="3600" b="1" dirty="0">
                <a:solidFill>
                  <a:srgbClr val="CCFFFF"/>
                </a:solidFill>
              </a:rPr>
              <a:t>Experience Corps Model</a:t>
            </a:r>
          </a:p>
        </p:txBody>
      </p:sp>
      <p:sp>
        <p:nvSpPr>
          <p:cNvPr id="189443" name="Rectangle 3"/>
          <p:cNvSpPr>
            <a:spLocks noGrp="1" noChangeArrowheads="1"/>
          </p:cNvSpPr>
          <p:nvPr>
            <p:ph type="body" idx="1"/>
          </p:nvPr>
        </p:nvSpPr>
        <p:spPr>
          <a:xfrm>
            <a:off x="0" y="990600"/>
            <a:ext cx="8458200" cy="5334000"/>
          </a:xfrm>
        </p:spPr>
        <p:txBody>
          <a:bodyPr/>
          <a:lstStyle/>
          <a:p>
            <a:r>
              <a:rPr lang="en-US" sz="2400" dirty="0"/>
              <a:t>Volunteers 60 and older</a:t>
            </a:r>
          </a:p>
          <a:p>
            <a:r>
              <a:rPr lang="en-US" sz="2400" dirty="0"/>
              <a:t>Serve in public elementary schools: </a:t>
            </a:r>
            <a:r>
              <a:rPr lang="en-US" sz="2400" dirty="0" smtClean="0"/>
              <a:t>Kindergarten-3</a:t>
            </a:r>
            <a:endParaRPr lang="en-US" sz="2400" dirty="0"/>
          </a:p>
          <a:p>
            <a:r>
              <a:rPr lang="en-US" sz="2400" dirty="0"/>
              <a:t>Meaningful </a:t>
            </a:r>
            <a:r>
              <a:rPr lang="en-US" sz="2400" dirty="0" smtClean="0"/>
              <a:t>roles</a:t>
            </a:r>
          </a:p>
          <a:p>
            <a:r>
              <a:rPr lang="en-US" sz="2400" dirty="0" smtClean="0"/>
              <a:t>High </a:t>
            </a:r>
            <a:r>
              <a:rPr lang="en-US" sz="2400" dirty="0"/>
              <a:t>intensity: </a:t>
            </a:r>
            <a:r>
              <a:rPr lang="en-US" sz="2400" u="sng" dirty="0"/>
              <a:t>&gt;</a:t>
            </a:r>
            <a:r>
              <a:rPr lang="en-US" sz="2400" dirty="0"/>
              <a:t>15 hours per wk</a:t>
            </a:r>
          </a:p>
          <a:p>
            <a:r>
              <a:rPr lang="en-US" sz="2400" dirty="0"/>
              <a:t>Reimbursement for </a:t>
            </a:r>
            <a:r>
              <a:rPr lang="en-US" sz="2400" dirty="0" smtClean="0"/>
              <a:t>expenses (lunch, transit)</a:t>
            </a:r>
            <a:endParaRPr lang="en-US" sz="2400" dirty="0" smtClean="0"/>
          </a:p>
          <a:p>
            <a:r>
              <a:rPr lang="en-US" sz="2400" dirty="0"/>
              <a:t>Sustained dose: full school year</a:t>
            </a:r>
          </a:p>
          <a:p>
            <a:r>
              <a:rPr lang="en-US" sz="2400" dirty="0"/>
              <a:t>Critical mass, </a:t>
            </a:r>
            <a:r>
              <a:rPr lang="en-US" sz="2400" dirty="0" smtClean="0"/>
              <a:t>teams to </a:t>
            </a:r>
            <a:r>
              <a:rPr lang="en-US" sz="1800" dirty="0" smtClean="0"/>
              <a:t>shift </a:t>
            </a:r>
            <a:r>
              <a:rPr lang="en-US" sz="1800" dirty="0" smtClean="0"/>
              <a:t>outcomes for </a:t>
            </a:r>
            <a:r>
              <a:rPr lang="en-US" sz="1800" dirty="0" smtClean="0"/>
              <a:t>schools</a:t>
            </a:r>
          </a:p>
          <a:p>
            <a:r>
              <a:rPr lang="en-US" sz="2400" dirty="0" smtClean="0"/>
              <a:t>Healthy </a:t>
            </a:r>
            <a:r>
              <a:rPr lang="en-US" sz="2400" dirty="0"/>
              <a:t>behaviors: physical, </a:t>
            </a:r>
            <a:r>
              <a:rPr lang="en-US" sz="2400" dirty="0" smtClean="0"/>
              <a:t>social &amp; </a:t>
            </a:r>
            <a:r>
              <a:rPr lang="en-US" sz="2400" dirty="0"/>
              <a:t>cognitive activity</a:t>
            </a:r>
          </a:p>
          <a:p>
            <a:r>
              <a:rPr lang="en-US" sz="2400" dirty="0"/>
              <a:t>Leadership</a:t>
            </a:r>
            <a:r>
              <a:rPr lang="en-US" sz="2400" dirty="0" smtClean="0"/>
              <a:t> opportunities </a:t>
            </a:r>
            <a:endParaRPr lang="en-US" sz="2400" dirty="0"/>
          </a:p>
          <a:p>
            <a:r>
              <a:rPr lang="en-US" sz="2400" dirty="0"/>
              <a:t>Infrastructure to support program</a:t>
            </a:r>
          </a:p>
          <a:p>
            <a:r>
              <a:rPr lang="en-US" sz="2400" dirty="0"/>
              <a:t>Program </a:t>
            </a:r>
            <a:r>
              <a:rPr lang="en-US" sz="2400" dirty="0" smtClean="0"/>
              <a:t>evaluation</a:t>
            </a:r>
            <a:endParaRPr lang="en-US" sz="2400" dirty="0"/>
          </a:p>
        </p:txBody>
      </p:sp>
      <p:pic>
        <p:nvPicPr>
          <p:cNvPr id="5" name="Picture 3" descr="C:\Documents and Settings\Jeanine\Desktop\new 3_19_10\CAC 2010\ec photos\EC-04-24.jpg"/>
          <p:cNvPicPr>
            <a:picLocks noChangeAspect="1" noChangeArrowheads="1"/>
          </p:cNvPicPr>
          <p:nvPr/>
        </p:nvPicPr>
        <p:blipFill>
          <a:blip r:embed="rId2" cstate="print"/>
          <a:srcRect/>
          <a:stretch>
            <a:fillRect/>
          </a:stretch>
        </p:blipFill>
        <p:spPr bwMode="auto">
          <a:xfrm>
            <a:off x="5700712" y="4714875"/>
            <a:ext cx="3443288" cy="2143125"/>
          </a:xfrm>
          <a:prstGeom prst="rect">
            <a:avLst/>
          </a:prstGeom>
          <a:noFill/>
          <a:ln w="9525">
            <a:noFill/>
            <a:miter lim="800000"/>
            <a:headEnd/>
            <a:tailEnd/>
          </a:ln>
        </p:spPr>
      </p:pic>
    </p:spTree>
    <p:extLst>
      <p:ext uri="{BB962C8B-B14F-4D97-AF65-F5344CB8AC3E}">
        <p14:creationId xmlns:p14="http://schemas.microsoft.com/office/powerpoint/2010/main" val="70413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534400" cy="1096962"/>
          </a:xfrm>
        </p:spPr>
        <p:txBody>
          <a:bodyPr/>
          <a:lstStyle/>
          <a:p>
            <a:pPr eaLnBrk="1" hangingPunct="1"/>
            <a:r>
              <a:rPr lang="en-US" sz="3600" b="1" dirty="0" smtClean="0">
                <a:solidFill>
                  <a:srgbClr val="CCFFFF"/>
                </a:solidFill>
              </a:rPr>
              <a:t>Meaningful Roles </a:t>
            </a:r>
            <a:r>
              <a:rPr lang="en-US" sz="3600" b="1" dirty="0" smtClean="0">
                <a:solidFill>
                  <a:srgbClr val="CCFFFF"/>
                </a:solidFill>
              </a:rPr>
              <a:t>for Older </a:t>
            </a:r>
            <a:r>
              <a:rPr lang="en-US" sz="3600" b="1" dirty="0" smtClean="0">
                <a:solidFill>
                  <a:srgbClr val="CCFFFF"/>
                </a:solidFill>
              </a:rPr>
              <a:t>Volunteers</a:t>
            </a:r>
            <a:endParaRPr lang="en-US" sz="3600" b="1" dirty="0" smtClean="0">
              <a:solidFill>
                <a:srgbClr val="FFFF00"/>
              </a:solidFill>
            </a:endParaRPr>
          </a:p>
        </p:txBody>
      </p:sp>
      <p:sp>
        <p:nvSpPr>
          <p:cNvPr id="28675"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400" dirty="0" smtClean="0"/>
              <a:t>Academic support:</a:t>
            </a:r>
          </a:p>
          <a:p>
            <a:pPr lvl="1" eaLnBrk="1" hangingPunct="1">
              <a:lnSpc>
                <a:spcPct val="90000"/>
              </a:lnSpc>
            </a:pPr>
            <a:r>
              <a:rPr lang="en-US" sz="2400" dirty="0" smtClean="0"/>
              <a:t>Literacy support</a:t>
            </a:r>
          </a:p>
          <a:p>
            <a:pPr lvl="1" eaLnBrk="1" hangingPunct="1">
              <a:lnSpc>
                <a:spcPct val="90000"/>
              </a:lnSpc>
            </a:pPr>
            <a:r>
              <a:rPr lang="en-US" sz="2400" dirty="0" smtClean="0"/>
              <a:t>Opening/maintaining school libraries</a:t>
            </a:r>
          </a:p>
          <a:p>
            <a:pPr lvl="1" eaLnBrk="1" hangingPunct="1">
              <a:lnSpc>
                <a:spcPct val="90000"/>
              </a:lnSpc>
            </a:pPr>
            <a:r>
              <a:rPr lang="en-US" sz="2400" dirty="0" smtClean="0"/>
              <a:t>Math </a:t>
            </a:r>
            <a:r>
              <a:rPr lang="en-US" sz="2400" dirty="0" smtClean="0"/>
              <a:t>support</a:t>
            </a:r>
          </a:p>
          <a:p>
            <a:pPr lvl="1" eaLnBrk="1" hangingPunct="1">
              <a:lnSpc>
                <a:spcPct val="90000"/>
              </a:lnSpc>
            </a:pPr>
            <a:endParaRPr lang="en-US" sz="2400" dirty="0" smtClean="0"/>
          </a:p>
          <a:p>
            <a:pPr eaLnBrk="1" hangingPunct="1">
              <a:lnSpc>
                <a:spcPct val="90000"/>
              </a:lnSpc>
            </a:pPr>
            <a:r>
              <a:rPr lang="en-US" sz="2400" dirty="0" smtClean="0"/>
              <a:t>Behavioral </a:t>
            </a:r>
            <a:r>
              <a:rPr lang="en-US" sz="2400" dirty="0" smtClean="0"/>
              <a:t>support: </a:t>
            </a:r>
          </a:p>
          <a:p>
            <a:pPr lvl="1" eaLnBrk="1" hangingPunct="1">
              <a:lnSpc>
                <a:spcPct val="90000"/>
              </a:lnSpc>
            </a:pPr>
            <a:r>
              <a:rPr lang="en-US" sz="2400" dirty="0" smtClean="0"/>
              <a:t>conflict resolution, positive attention</a:t>
            </a:r>
          </a:p>
          <a:p>
            <a:pPr eaLnBrk="1" hangingPunct="1">
              <a:lnSpc>
                <a:spcPct val="90000"/>
              </a:lnSpc>
            </a:pPr>
            <a:r>
              <a:rPr lang="en-US" sz="2400" dirty="0" smtClean="0"/>
              <a:t>School attendance</a:t>
            </a:r>
          </a:p>
          <a:p>
            <a:pPr eaLnBrk="1" hangingPunct="1">
              <a:lnSpc>
                <a:spcPct val="90000"/>
              </a:lnSpc>
            </a:pPr>
            <a:r>
              <a:rPr lang="en-US" sz="2400" dirty="0" smtClean="0"/>
              <a:t>Parental outreach</a:t>
            </a:r>
          </a:p>
          <a:p>
            <a:pPr eaLnBrk="1" hangingPunct="1">
              <a:lnSpc>
                <a:spcPct val="90000"/>
              </a:lnSpc>
            </a:pPr>
            <a:r>
              <a:rPr lang="en-US" sz="2400" dirty="0" smtClean="0"/>
              <a:t>Public Health: Asthma club</a:t>
            </a:r>
          </a:p>
          <a:p>
            <a:pPr eaLnBrk="1" hangingPunct="1">
              <a:lnSpc>
                <a:spcPct val="90000"/>
              </a:lnSpc>
            </a:pPr>
            <a:endParaRPr lang="en-US" sz="2400" dirty="0" smtClean="0"/>
          </a:p>
        </p:txBody>
      </p:sp>
      <p:pic>
        <p:nvPicPr>
          <p:cNvPr id="6" name="Picture 2" descr="C:\Documents and Settings\Jeanine\Desktop\new 3_19_10\CAC 2010\ec photos\3426731464_a5665515d8_o.jpg"/>
          <p:cNvPicPr>
            <a:picLocks noChangeAspect="1" noChangeArrowheads="1"/>
          </p:cNvPicPr>
          <p:nvPr/>
        </p:nvPicPr>
        <p:blipFill>
          <a:blip r:embed="rId2" cstate="print"/>
          <a:srcRect/>
          <a:stretch>
            <a:fillRect/>
          </a:stretch>
        </p:blipFill>
        <p:spPr bwMode="auto">
          <a:xfrm>
            <a:off x="5715000" y="4668838"/>
            <a:ext cx="3429000" cy="2189162"/>
          </a:xfrm>
          <a:prstGeom prst="rect">
            <a:avLst/>
          </a:prstGeom>
          <a:noFill/>
          <a:ln w="9525">
            <a:noFill/>
            <a:miter lim="800000"/>
            <a:headEnd/>
            <a:tailEnd/>
          </a:ln>
        </p:spPr>
      </p:pic>
    </p:spTree>
    <p:extLst>
      <p:ext uri="{BB962C8B-B14F-4D97-AF65-F5344CB8AC3E}">
        <p14:creationId xmlns:p14="http://schemas.microsoft.com/office/powerpoint/2010/main" val="1750352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sz="3600" b="1" dirty="0" smtClean="0">
                <a:solidFill>
                  <a:srgbClr val="CCFFFF"/>
                </a:solidFill>
              </a:rPr>
              <a:t>Bringing Generations Together to Thrive: Intergenerational </a:t>
            </a:r>
            <a:r>
              <a:rPr lang="en-US" sz="3600" b="1" dirty="0" smtClean="0">
                <a:solidFill>
                  <a:srgbClr val="CCFFFF"/>
                </a:solidFill>
              </a:rPr>
              <a:t>Win-Win</a:t>
            </a:r>
          </a:p>
        </p:txBody>
      </p:sp>
      <p:sp>
        <p:nvSpPr>
          <p:cNvPr id="108547" name="Rectangle 3"/>
          <p:cNvSpPr>
            <a:spLocks noGrp="1" noChangeArrowheads="1"/>
          </p:cNvSpPr>
          <p:nvPr>
            <p:ph type="body" idx="4294967295"/>
          </p:nvPr>
        </p:nvSpPr>
        <p:spPr>
          <a:xfrm>
            <a:off x="457200" y="1295400"/>
            <a:ext cx="8229600" cy="4830763"/>
          </a:xfrm>
        </p:spPr>
        <p:txBody>
          <a:bodyPr/>
          <a:lstStyle/>
          <a:p>
            <a:r>
              <a:rPr lang="en-US" sz="2400" dirty="0" smtClean="0"/>
              <a:t>Win:  Children and schools</a:t>
            </a:r>
          </a:p>
          <a:p>
            <a:pPr lvl="1"/>
            <a:r>
              <a:rPr lang="en-US" sz="2400" dirty="0" smtClean="0"/>
              <a:t>Improved academic and behavioral outcomes</a:t>
            </a:r>
          </a:p>
          <a:p>
            <a:pPr lvl="1"/>
            <a:r>
              <a:rPr lang="en-US" sz="2400" dirty="0" smtClean="0"/>
              <a:t>Improved school climate</a:t>
            </a:r>
          </a:p>
          <a:p>
            <a:pPr lvl="1"/>
            <a:r>
              <a:rPr lang="en-US" sz="2400" dirty="0" smtClean="0"/>
              <a:t>Improved teacher retention</a:t>
            </a:r>
          </a:p>
          <a:p>
            <a:pPr lvl="1">
              <a:buNone/>
            </a:pPr>
            <a:endParaRPr lang="en-US" sz="2400" dirty="0" smtClean="0"/>
          </a:p>
          <a:p>
            <a:r>
              <a:rPr lang="en-US" sz="2400" dirty="0" smtClean="0"/>
              <a:t>Win: Our aging population</a:t>
            </a:r>
          </a:p>
          <a:p>
            <a:pPr lvl="1"/>
            <a:r>
              <a:rPr lang="en-US" sz="2400" dirty="0" smtClean="0"/>
              <a:t>Opportunity to “give back”</a:t>
            </a:r>
          </a:p>
          <a:p>
            <a:pPr lvl="1"/>
            <a:r>
              <a:rPr lang="en-US" sz="2400" dirty="0" smtClean="0"/>
              <a:t>Decrease adverse health outcomes</a:t>
            </a:r>
          </a:p>
          <a:p>
            <a:pPr lvl="1"/>
            <a:r>
              <a:rPr lang="en-US" sz="2400" dirty="0" smtClean="0"/>
              <a:t>Demonstrate benefits of an aging society</a:t>
            </a:r>
          </a:p>
        </p:txBody>
      </p:sp>
    </p:spTree>
    <p:extLst>
      <p:ext uri="{BB962C8B-B14F-4D97-AF65-F5344CB8AC3E}">
        <p14:creationId xmlns:p14="http://schemas.microsoft.com/office/powerpoint/2010/main" val="137974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AutoShape 2"/>
          <p:cNvCxnSpPr>
            <a:cxnSpLocks noChangeShapeType="1"/>
            <a:stCxn id="24586" idx="6"/>
            <a:endCxn id="24620" idx="1"/>
          </p:cNvCxnSpPr>
          <p:nvPr/>
        </p:nvCxnSpPr>
        <p:spPr bwMode="auto">
          <a:xfrm flipV="1">
            <a:off x="4724400" y="1676400"/>
            <a:ext cx="838200" cy="762000"/>
          </a:xfrm>
          <a:prstGeom prst="straightConnector1">
            <a:avLst/>
          </a:prstGeom>
          <a:noFill/>
          <a:ln w="76200">
            <a:solidFill>
              <a:srgbClr val="FF6600"/>
            </a:solidFill>
            <a:round/>
            <a:headEnd type="none" w="sm" len="sm"/>
            <a:tailEnd type="triangle" w="sm" len="sm"/>
          </a:ln>
        </p:spPr>
      </p:cxnSp>
      <p:sp>
        <p:nvSpPr>
          <p:cNvPr id="24579" name="Oval 3"/>
          <p:cNvSpPr>
            <a:spLocks noChangeArrowheads="1"/>
          </p:cNvSpPr>
          <p:nvPr/>
        </p:nvSpPr>
        <p:spPr bwMode="auto">
          <a:xfrm>
            <a:off x="3352800" y="3314700"/>
            <a:ext cx="1371600" cy="1541463"/>
          </a:xfrm>
          <a:prstGeom prst="ellipse">
            <a:avLst/>
          </a:prstGeom>
          <a:solidFill>
            <a:srgbClr val="FF6600"/>
          </a:solidFill>
          <a:ln w="9525">
            <a:solidFill>
              <a:srgbClr val="FF6600"/>
            </a:solidFill>
            <a:round/>
            <a:headEnd/>
            <a:tailEnd/>
          </a:ln>
        </p:spPr>
        <p:txBody>
          <a:bodyPr anchor="ctr" anchorCtr="1">
            <a:prstTxWarp prst="textNoShape">
              <a:avLst/>
            </a:prstTxWarp>
          </a:bodyPr>
          <a:lstStyle/>
          <a:p>
            <a:pPr algn="ctr"/>
            <a:r>
              <a:rPr lang="en-US" sz="1200" b="1" dirty="0" smtClean="0"/>
              <a:t>Brain</a:t>
            </a:r>
          </a:p>
          <a:p>
            <a:pPr algn="ctr"/>
            <a:r>
              <a:rPr lang="en-US" sz="1200" b="1" dirty="0" smtClean="0"/>
              <a:t>plasticity</a:t>
            </a:r>
            <a:r>
              <a:rPr lang="en-US" sz="1200" b="1" dirty="0"/>
              <a:t>;</a:t>
            </a:r>
            <a:endParaRPr lang="en-US" sz="1200" b="1" dirty="0" smtClean="0"/>
          </a:p>
          <a:p>
            <a:pPr algn="ctr"/>
            <a:r>
              <a:rPr lang="en-US" sz="1200" b="1" dirty="0" smtClean="0"/>
              <a:t>Executive </a:t>
            </a:r>
            <a:r>
              <a:rPr lang="en-US" sz="1200" b="1" dirty="0"/>
              <a:t>function</a:t>
            </a:r>
          </a:p>
        </p:txBody>
      </p:sp>
      <p:sp>
        <p:nvSpPr>
          <p:cNvPr id="24580" name="Rectangle 4"/>
          <p:cNvSpPr>
            <a:spLocks noChangeArrowheads="1"/>
          </p:cNvSpPr>
          <p:nvPr/>
        </p:nvSpPr>
        <p:spPr bwMode="auto">
          <a:xfrm>
            <a:off x="152400" y="3048000"/>
            <a:ext cx="1143000" cy="2057400"/>
          </a:xfrm>
          <a:prstGeom prst="rect">
            <a:avLst/>
          </a:prstGeom>
          <a:solidFill>
            <a:srgbClr val="33CC33"/>
          </a:solidFill>
          <a:ln w="9525">
            <a:solidFill>
              <a:srgbClr val="33CC33"/>
            </a:solidFill>
            <a:miter lim="800000"/>
            <a:headEnd/>
            <a:tailEnd/>
          </a:ln>
        </p:spPr>
        <p:txBody>
          <a:bodyPr anchor="ctr" anchorCtr="1">
            <a:prstTxWarp prst="textNoShape">
              <a:avLst/>
            </a:prstTxWarp>
          </a:bodyPr>
          <a:lstStyle/>
          <a:p>
            <a:pPr algn="ctr"/>
            <a:r>
              <a:rPr lang="en-US" sz="1200" b="1"/>
              <a:t>Experience Corps Participation-</a:t>
            </a:r>
          </a:p>
          <a:p>
            <a:pPr algn="ctr"/>
            <a:r>
              <a:rPr lang="en-US" sz="1200" b="1"/>
              <a:t>Generative Role Performance</a:t>
            </a:r>
          </a:p>
        </p:txBody>
      </p:sp>
      <p:sp>
        <p:nvSpPr>
          <p:cNvPr id="24581" name="Text Box 5"/>
          <p:cNvSpPr txBox="1">
            <a:spLocks noChangeArrowheads="1"/>
          </p:cNvSpPr>
          <p:nvPr/>
        </p:nvSpPr>
        <p:spPr bwMode="auto">
          <a:xfrm>
            <a:off x="304800" y="1104900"/>
            <a:ext cx="1219200" cy="304800"/>
          </a:xfrm>
          <a:prstGeom prst="rect">
            <a:avLst/>
          </a:prstGeom>
          <a:noFill/>
          <a:ln w="9525">
            <a:noFill/>
            <a:miter lim="800000"/>
            <a:headEnd/>
            <a:tailEnd/>
          </a:ln>
        </p:spPr>
        <p:txBody>
          <a:bodyPr>
            <a:prstTxWarp prst="textNoShape">
              <a:avLst/>
            </a:prstTxWarp>
          </a:bodyPr>
          <a:lstStyle/>
          <a:p>
            <a:r>
              <a:rPr lang="en-US" sz="1200" b="1"/>
              <a:t>Intervention</a:t>
            </a:r>
            <a:endParaRPr lang="en-US"/>
          </a:p>
        </p:txBody>
      </p:sp>
      <p:sp>
        <p:nvSpPr>
          <p:cNvPr id="24582" name="Text Box 6"/>
          <p:cNvSpPr txBox="1">
            <a:spLocks noChangeArrowheads="1"/>
          </p:cNvSpPr>
          <p:nvPr/>
        </p:nvSpPr>
        <p:spPr bwMode="auto">
          <a:xfrm>
            <a:off x="1828800" y="952500"/>
            <a:ext cx="990600" cy="571500"/>
          </a:xfrm>
          <a:prstGeom prst="rect">
            <a:avLst/>
          </a:prstGeom>
          <a:noFill/>
          <a:ln w="9525">
            <a:noFill/>
            <a:miter lim="800000"/>
            <a:headEnd/>
            <a:tailEnd/>
          </a:ln>
        </p:spPr>
        <p:txBody>
          <a:bodyPr>
            <a:prstTxWarp prst="textNoShape">
              <a:avLst/>
            </a:prstTxWarp>
          </a:bodyPr>
          <a:lstStyle/>
          <a:p>
            <a:r>
              <a:rPr lang="en-US" sz="1200" b="1"/>
              <a:t>Primary Pathways</a:t>
            </a:r>
          </a:p>
        </p:txBody>
      </p:sp>
      <p:sp>
        <p:nvSpPr>
          <p:cNvPr id="24583" name="Text Box 7"/>
          <p:cNvSpPr txBox="1">
            <a:spLocks noChangeArrowheads="1"/>
          </p:cNvSpPr>
          <p:nvPr/>
        </p:nvSpPr>
        <p:spPr bwMode="auto">
          <a:xfrm>
            <a:off x="3548063" y="1143000"/>
            <a:ext cx="1333500" cy="342900"/>
          </a:xfrm>
          <a:prstGeom prst="rect">
            <a:avLst/>
          </a:prstGeom>
          <a:noFill/>
          <a:ln w="9525">
            <a:noFill/>
            <a:miter lim="800000"/>
            <a:headEnd/>
            <a:tailEnd/>
          </a:ln>
        </p:spPr>
        <p:txBody>
          <a:bodyPr>
            <a:prstTxWarp prst="textNoShape">
              <a:avLst/>
            </a:prstTxWarp>
          </a:bodyPr>
          <a:lstStyle/>
          <a:p>
            <a:r>
              <a:rPr lang="en-US" sz="1400" b="1" dirty="0"/>
              <a:t>Mechanisms</a:t>
            </a:r>
          </a:p>
        </p:txBody>
      </p:sp>
      <p:sp>
        <p:nvSpPr>
          <p:cNvPr id="24584" name="Text Box 8"/>
          <p:cNvSpPr txBox="1">
            <a:spLocks noChangeArrowheads="1"/>
          </p:cNvSpPr>
          <p:nvPr/>
        </p:nvSpPr>
        <p:spPr bwMode="auto">
          <a:xfrm>
            <a:off x="5334000" y="800100"/>
            <a:ext cx="2514600" cy="647700"/>
          </a:xfrm>
          <a:prstGeom prst="rect">
            <a:avLst/>
          </a:prstGeom>
          <a:noFill/>
          <a:ln w="9525">
            <a:noFill/>
            <a:miter lim="800000"/>
            <a:headEnd/>
            <a:tailEnd/>
          </a:ln>
        </p:spPr>
        <p:txBody>
          <a:bodyPr>
            <a:prstTxWarp prst="textNoShape">
              <a:avLst/>
            </a:prstTxWarp>
          </a:bodyPr>
          <a:lstStyle/>
          <a:p>
            <a:r>
              <a:rPr lang="en-US" sz="1200" b="1" dirty="0"/>
              <a:t>Performance-based measures Secondary </a:t>
            </a:r>
            <a:r>
              <a:rPr lang="en-US" sz="1200" b="1" dirty="0" smtClean="0"/>
              <a:t>outcomes</a:t>
            </a:r>
            <a:endParaRPr lang="en-US" sz="1200" b="1" dirty="0"/>
          </a:p>
        </p:txBody>
      </p:sp>
      <p:sp>
        <p:nvSpPr>
          <p:cNvPr id="24585" name="Text Box 9"/>
          <p:cNvSpPr txBox="1">
            <a:spLocks noChangeArrowheads="1"/>
          </p:cNvSpPr>
          <p:nvPr/>
        </p:nvSpPr>
        <p:spPr bwMode="auto">
          <a:xfrm>
            <a:off x="8001000" y="876300"/>
            <a:ext cx="1143000" cy="571500"/>
          </a:xfrm>
          <a:prstGeom prst="rect">
            <a:avLst/>
          </a:prstGeom>
          <a:noFill/>
          <a:ln w="9525">
            <a:noFill/>
            <a:miter lim="800000"/>
            <a:headEnd/>
            <a:tailEnd/>
          </a:ln>
        </p:spPr>
        <p:txBody>
          <a:bodyPr>
            <a:prstTxWarp prst="textNoShape">
              <a:avLst/>
            </a:prstTxWarp>
          </a:bodyPr>
          <a:lstStyle/>
          <a:p>
            <a:r>
              <a:rPr lang="en-US" sz="1200" b="1"/>
              <a:t>Primary/ </a:t>
            </a:r>
            <a:br>
              <a:rPr lang="en-US" sz="1200" b="1"/>
            </a:br>
            <a:r>
              <a:rPr lang="en-US" sz="1200" b="1"/>
              <a:t>[Self Report] Outcomes</a:t>
            </a:r>
          </a:p>
        </p:txBody>
      </p:sp>
      <p:sp>
        <p:nvSpPr>
          <p:cNvPr id="24586" name="Oval 10"/>
          <p:cNvSpPr>
            <a:spLocks noChangeArrowheads="1"/>
          </p:cNvSpPr>
          <p:nvPr/>
        </p:nvSpPr>
        <p:spPr bwMode="auto">
          <a:xfrm>
            <a:off x="3352800" y="1714500"/>
            <a:ext cx="1371600" cy="1447800"/>
          </a:xfrm>
          <a:prstGeom prst="ellipse">
            <a:avLst/>
          </a:prstGeom>
          <a:solidFill>
            <a:srgbClr val="FF6600"/>
          </a:solidFill>
          <a:ln w="9525">
            <a:solidFill>
              <a:srgbClr val="FF6600"/>
            </a:solidFill>
            <a:round/>
            <a:headEnd/>
            <a:tailEnd/>
          </a:ln>
        </p:spPr>
        <p:txBody>
          <a:bodyPr anchor="ctr" anchorCtr="1">
            <a:prstTxWarp prst="textNoShape">
              <a:avLst/>
            </a:prstTxWarp>
          </a:bodyPr>
          <a:lstStyle/>
          <a:p>
            <a:pPr algn="ctr"/>
            <a:r>
              <a:rPr lang="en-US" sz="1200" b="1"/>
              <a:t>Strength,                   balance</a:t>
            </a:r>
          </a:p>
        </p:txBody>
      </p:sp>
      <p:sp>
        <p:nvSpPr>
          <p:cNvPr id="24587" name="Text Box 11"/>
          <p:cNvSpPr txBox="1">
            <a:spLocks noChangeArrowheads="1"/>
          </p:cNvSpPr>
          <p:nvPr/>
        </p:nvSpPr>
        <p:spPr bwMode="auto">
          <a:xfrm>
            <a:off x="7848600" y="2095500"/>
            <a:ext cx="990600" cy="571500"/>
          </a:xfrm>
          <a:prstGeom prst="rect">
            <a:avLst/>
          </a:prstGeom>
          <a:noFill/>
          <a:ln w="9525">
            <a:noFill/>
            <a:miter lim="800000"/>
            <a:headEnd/>
            <a:tailEnd/>
          </a:ln>
        </p:spPr>
        <p:txBody>
          <a:bodyPr>
            <a:prstTxWarp prst="textNoShape">
              <a:avLst/>
            </a:prstTxWarp>
          </a:bodyPr>
          <a:lstStyle/>
          <a:p>
            <a:r>
              <a:rPr lang="en-US" sz="1200" b="1"/>
              <a:t>↑ or preserved  function or delayed decline in:</a:t>
            </a:r>
          </a:p>
        </p:txBody>
      </p:sp>
      <p:sp>
        <p:nvSpPr>
          <p:cNvPr id="24588" name="Oval 12"/>
          <p:cNvSpPr>
            <a:spLocks noChangeArrowheads="1"/>
          </p:cNvSpPr>
          <p:nvPr/>
        </p:nvSpPr>
        <p:spPr bwMode="auto">
          <a:xfrm>
            <a:off x="3276600" y="5067300"/>
            <a:ext cx="1524000" cy="1524000"/>
          </a:xfrm>
          <a:prstGeom prst="ellipse">
            <a:avLst/>
          </a:prstGeom>
          <a:solidFill>
            <a:srgbClr val="FF6600"/>
          </a:solidFill>
          <a:ln w="9525">
            <a:solidFill>
              <a:srgbClr val="FF6600"/>
            </a:solidFill>
            <a:round/>
            <a:headEnd/>
            <a:tailEnd/>
          </a:ln>
        </p:spPr>
        <p:txBody>
          <a:bodyPr anchor="ctr" anchorCtr="1">
            <a:prstTxWarp prst="textNoShape">
              <a:avLst/>
            </a:prstTxWarp>
          </a:bodyPr>
          <a:lstStyle/>
          <a:p>
            <a:pPr algn="ctr"/>
            <a:r>
              <a:rPr lang="en-US" sz="1200" b="1"/>
              <a:t>Social Integration &amp; Support</a:t>
            </a:r>
          </a:p>
          <a:p>
            <a:pPr algn="ctr"/>
            <a:r>
              <a:rPr lang="en-US" sz="1200" b="1"/>
              <a:t>Generativity</a:t>
            </a:r>
          </a:p>
        </p:txBody>
      </p:sp>
      <p:cxnSp>
        <p:nvCxnSpPr>
          <p:cNvPr id="24589" name="AutoShape 13"/>
          <p:cNvCxnSpPr>
            <a:cxnSpLocks noChangeShapeType="1"/>
            <a:stCxn id="24580" idx="3"/>
            <a:endCxn id="24592" idx="1"/>
          </p:cNvCxnSpPr>
          <p:nvPr/>
        </p:nvCxnSpPr>
        <p:spPr bwMode="auto">
          <a:xfrm flipV="1">
            <a:off x="1295400" y="2438400"/>
            <a:ext cx="304800" cy="1638300"/>
          </a:xfrm>
          <a:prstGeom prst="bentConnector3">
            <a:avLst>
              <a:gd name="adj1" fmla="val 50000"/>
            </a:avLst>
          </a:prstGeom>
          <a:noFill/>
          <a:ln w="76200">
            <a:solidFill>
              <a:srgbClr val="33CC33"/>
            </a:solidFill>
            <a:miter lim="800000"/>
            <a:headEnd/>
            <a:tailEnd type="triangle" w="sm" len="sm"/>
          </a:ln>
        </p:spPr>
      </p:cxnSp>
      <p:cxnSp>
        <p:nvCxnSpPr>
          <p:cNvPr id="24590" name="AutoShape 14"/>
          <p:cNvCxnSpPr>
            <a:cxnSpLocks noChangeShapeType="1"/>
            <a:stCxn id="24580" idx="3"/>
            <a:endCxn id="24594" idx="1"/>
          </p:cNvCxnSpPr>
          <p:nvPr/>
        </p:nvCxnSpPr>
        <p:spPr bwMode="auto">
          <a:xfrm>
            <a:off x="1295400" y="4076700"/>
            <a:ext cx="304800" cy="1752600"/>
          </a:xfrm>
          <a:prstGeom prst="bentConnector3">
            <a:avLst>
              <a:gd name="adj1" fmla="val 50000"/>
            </a:avLst>
          </a:prstGeom>
          <a:noFill/>
          <a:ln w="76200">
            <a:solidFill>
              <a:srgbClr val="33CC33"/>
            </a:solidFill>
            <a:miter lim="800000"/>
            <a:headEnd/>
            <a:tailEnd type="triangle" w="sm" len="sm"/>
          </a:ln>
        </p:spPr>
      </p:cxnSp>
      <p:cxnSp>
        <p:nvCxnSpPr>
          <p:cNvPr id="24591" name="AutoShape 15"/>
          <p:cNvCxnSpPr>
            <a:cxnSpLocks noChangeShapeType="1"/>
            <a:stCxn id="24580" idx="3"/>
            <a:endCxn id="24593" idx="1"/>
          </p:cNvCxnSpPr>
          <p:nvPr/>
        </p:nvCxnSpPr>
        <p:spPr bwMode="auto">
          <a:xfrm>
            <a:off x="1295400" y="4076700"/>
            <a:ext cx="304800" cy="0"/>
          </a:xfrm>
          <a:prstGeom prst="straightConnector1">
            <a:avLst/>
          </a:prstGeom>
          <a:noFill/>
          <a:ln w="76200">
            <a:solidFill>
              <a:srgbClr val="33CC33"/>
            </a:solidFill>
            <a:round/>
            <a:headEnd/>
            <a:tailEnd type="triangle" w="sm" len="sm"/>
          </a:ln>
        </p:spPr>
      </p:cxnSp>
      <p:sp>
        <p:nvSpPr>
          <p:cNvPr id="24592" name="AutoShape 16"/>
          <p:cNvSpPr>
            <a:spLocks noChangeArrowheads="1"/>
          </p:cNvSpPr>
          <p:nvPr/>
        </p:nvSpPr>
        <p:spPr bwMode="auto">
          <a:xfrm>
            <a:off x="1600200" y="2095500"/>
            <a:ext cx="1219200" cy="685800"/>
          </a:xfrm>
          <a:prstGeom prst="flowChartPreparation">
            <a:avLst/>
          </a:prstGeom>
          <a:solidFill>
            <a:srgbClr val="800080"/>
          </a:solidFill>
          <a:ln w="9525">
            <a:solidFill>
              <a:srgbClr val="993366"/>
            </a:solidFill>
            <a:miter lim="800000"/>
            <a:headEnd/>
            <a:tailEnd/>
          </a:ln>
        </p:spPr>
        <p:txBody>
          <a:bodyPr lIns="0" rIns="0" anchor="ctr" anchorCtr="1">
            <a:prstTxWarp prst="textNoShape">
              <a:avLst/>
            </a:prstTxWarp>
          </a:bodyPr>
          <a:lstStyle/>
          <a:p>
            <a:pPr algn="ctr"/>
            <a:r>
              <a:rPr lang="en-US" sz="1200" b="1"/>
              <a:t>Physical Activity</a:t>
            </a:r>
          </a:p>
        </p:txBody>
      </p:sp>
      <p:sp>
        <p:nvSpPr>
          <p:cNvPr id="24593" name="AutoShape 17"/>
          <p:cNvSpPr>
            <a:spLocks noChangeArrowheads="1"/>
          </p:cNvSpPr>
          <p:nvPr/>
        </p:nvSpPr>
        <p:spPr bwMode="auto">
          <a:xfrm>
            <a:off x="1600200" y="3733800"/>
            <a:ext cx="1219200" cy="685800"/>
          </a:xfrm>
          <a:prstGeom prst="flowChartPreparation">
            <a:avLst/>
          </a:prstGeom>
          <a:solidFill>
            <a:srgbClr val="800080"/>
          </a:solidFill>
          <a:ln w="9525">
            <a:solidFill>
              <a:srgbClr val="993366"/>
            </a:solidFill>
            <a:miter lim="800000"/>
            <a:headEnd/>
            <a:tailEnd/>
          </a:ln>
        </p:spPr>
        <p:txBody>
          <a:bodyPr lIns="0" rIns="0" anchor="ctr" anchorCtr="1">
            <a:prstTxWarp prst="textNoShape">
              <a:avLst/>
            </a:prstTxWarp>
          </a:bodyPr>
          <a:lstStyle/>
          <a:p>
            <a:pPr algn="ctr"/>
            <a:r>
              <a:rPr lang="en-US" sz="1200" b="1"/>
              <a:t>Cognitive Activity</a:t>
            </a:r>
          </a:p>
        </p:txBody>
      </p:sp>
      <p:sp>
        <p:nvSpPr>
          <p:cNvPr id="24594" name="AutoShape 18"/>
          <p:cNvSpPr>
            <a:spLocks noChangeArrowheads="1"/>
          </p:cNvSpPr>
          <p:nvPr/>
        </p:nvSpPr>
        <p:spPr bwMode="auto">
          <a:xfrm>
            <a:off x="1600200" y="5486400"/>
            <a:ext cx="1219200" cy="685800"/>
          </a:xfrm>
          <a:prstGeom prst="flowChartPreparation">
            <a:avLst/>
          </a:prstGeom>
          <a:solidFill>
            <a:srgbClr val="800080"/>
          </a:solidFill>
          <a:ln w="9525">
            <a:solidFill>
              <a:srgbClr val="993366"/>
            </a:solidFill>
            <a:miter lim="800000"/>
            <a:headEnd/>
            <a:tailEnd/>
          </a:ln>
        </p:spPr>
        <p:txBody>
          <a:bodyPr lIns="0" rIns="0" anchor="ctr" anchorCtr="1">
            <a:prstTxWarp prst="textNoShape">
              <a:avLst/>
            </a:prstTxWarp>
          </a:bodyPr>
          <a:lstStyle/>
          <a:p>
            <a:pPr algn="ctr"/>
            <a:r>
              <a:rPr lang="en-US" sz="1200" b="1"/>
              <a:t>Social Activity, Engmnt.</a:t>
            </a:r>
          </a:p>
        </p:txBody>
      </p:sp>
      <p:cxnSp>
        <p:nvCxnSpPr>
          <p:cNvPr id="24595" name="AutoShape 19"/>
          <p:cNvCxnSpPr>
            <a:cxnSpLocks noChangeShapeType="1"/>
            <a:stCxn id="24594" idx="3"/>
            <a:endCxn id="24588" idx="2"/>
          </p:cNvCxnSpPr>
          <p:nvPr/>
        </p:nvCxnSpPr>
        <p:spPr bwMode="auto">
          <a:xfrm>
            <a:off x="2819400" y="5829300"/>
            <a:ext cx="457200" cy="0"/>
          </a:xfrm>
          <a:prstGeom prst="straightConnector1">
            <a:avLst/>
          </a:prstGeom>
          <a:noFill/>
          <a:ln w="76200">
            <a:solidFill>
              <a:srgbClr val="800080"/>
            </a:solidFill>
            <a:round/>
            <a:headEnd type="none" w="sm" len="sm"/>
            <a:tailEnd type="triangle" w="sm" len="sm"/>
          </a:ln>
        </p:spPr>
      </p:cxnSp>
      <p:sp>
        <p:nvSpPr>
          <p:cNvPr id="24596" name="Rectangle 20"/>
          <p:cNvSpPr>
            <a:spLocks noChangeArrowheads="1"/>
          </p:cNvSpPr>
          <p:nvPr/>
        </p:nvSpPr>
        <p:spPr bwMode="auto">
          <a:xfrm>
            <a:off x="5486400" y="5486400"/>
            <a:ext cx="1447800" cy="11430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a:t>Psycho-Social Well-being</a:t>
            </a:r>
          </a:p>
        </p:txBody>
      </p:sp>
      <p:sp>
        <p:nvSpPr>
          <p:cNvPr id="24597" name="Rectangle 21"/>
          <p:cNvSpPr>
            <a:spLocks noChangeArrowheads="1"/>
          </p:cNvSpPr>
          <p:nvPr/>
        </p:nvSpPr>
        <p:spPr bwMode="auto">
          <a:xfrm>
            <a:off x="5562600" y="3657600"/>
            <a:ext cx="1371600" cy="7620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dirty="0" smtClean="0"/>
              <a:t>Memory</a:t>
            </a:r>
            <a:endParaRPr lang="en-US" sz="1200" b="1" dirty="0"/>
          </a:p>
        </p:txBody>
      </p:sp>
      <p:sp>
        <p:nvSpPr>
          <p:cNvPr id="24598" name="Rectangle 22"/>
          <p:cNvSpPr>
            <a:spLocks noChangeArrowheads="1"/>
          </p:cNvSpPr>
          <p:nvPr/>
        </p:nvSpPr>
        <p:spPr bwMode="auto">
          <a:xfrm>
            <a:off x="5562600" y="2171700"/>
            <a:ext cx="1371600" cy="6858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a:t>Walking Speed</a:t>
            </a:r>
          </a:p>
        </p:txBody>
      </p:sp>
      <p:sp>
        <p:nvSpPr>
          <p:cNvPr id="24599" name="Rectangle 23"/>
          <p:cNvSpPr>
            <a:spLocks noChangeArrowheads="1"/>
          </p:cNvSpPr>
          <p:nvPr/>
        </p:nvSpPr>
        <p:spPr bwMode="auto">
          <a:xfrm>
            <a:off x="5562600" y="3048000"/>
            <a:ext cx="1371600" cy="4572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a:t>Frailty</a:t>
            </a:r>
          </a:p>
        </p:txBody>
      </p:sp>
      <p:sp>
        <p:nvSpPr>
          <p:cNvPr id="24600" name="AutoShape 24"/>
          <p:cNvSpPr>
            <a:spLocks noChangeArrowheads="1"/>
          </p:cNvSpPr>
          <p:nvPr/>
        </p:nvSpPr>
        <p:spPr bwMode="auto">
          <a:xfrm>
            <a:off x="7924800" y="3238500"/>
            <a:ext cx="990600" cy="685800"/>
          </a:xfrm>
          <a:prstGeom prst="flowChartAlternateProcess">
            <a:avLst/>
          </a:prstGeom>
          <a:solidFill>
            <a:srgbClr val="33CC33"/>
          </a:solidFill>
          <a:ln w="9525">
            <a:solidFill>
              <a:srgbClr val="33CC33"/>
            </a:solidFill>
            <a:miter lim="800000"/>
            <a:headEnd/>
            <a:tailEnd/>
          </a:ln>
        </p:spPr>
        <p:txBody>
          <a:bodyPr anchor="ctr" anchorCtr="1">
            <a:prstTxWarp prst="textNoShape">
              <a:avLst/>
            </a:prstTxWarp>
          </a:bodyPr>
          <a:lstStyle/>
          <a:p>
            <a:pPr algn="ctr"/>
            <a:r>
              <a:rPr lang="en-US" sz="1200" b="1"/>
              <a:t>Mobility Function</a:t>
            </a:r>
          </a:p>
        </p:txBody>
      </p:sp>
      <p:cxnSp>
        <p:nvCxnSpPr>
          <p:cNvPr id="24601" name="AutoShape 25"/>
          <p:cNvCxnSpPr>
            <a:cxnSpLocks noChangeShapeType="1"/>
            <a:stCxn id="24598" idx="2"/>
            <a:endCxn id="24599" idx="0"/>
          </p:cNvCxnSpPr>
          <p:nvPr/>
        </p:nvCxnSpPr>
        <p:spPr bwMode="auto">
          <a:xfrm>
            <a:off x="6248400" y="2857500"/>
            <a:ext cx="0" cy="190500"/>
          </a:xfrm>
          <a:prstGeom prst="straightConnector1">
            <a:avLst/>
          </a:prstGeom>
          <a:noFill/>
          <a:ln w="76200">
            <a:solidFill>
              <a:srgbClr val="5F5F5F"/>
            </a:solidFill>
            <a:round/>
            <a:headEnd type="none" w="sm" len="sm"/>
            <a:tailEnd type="triangle" w="sm" len="sm"/>
          </a:ln>
        </p:spPr>
      </p:cxnSp>
      <p:cxnSp>
        <p:nvCxnSpPr>
          <p:cNvPr id="24602" name="AutoShape 26"/>
          <p:cNvCxnSpPr>
            <a:cxnSpLocks noChangeShapeType="1"/>
            <a:stCxn id="24600" idx="2"/>
            <a:endCxn id="24618" idx="3"/>
          </p:cNvCxnSpPr>
          <p:nvPr/>
        </p:nvCxnSpPr>
        <p:spPr bwMode="auto">
          <a:xfrm rot="5400000">
            <a:off x="7124700" y="3733800"/>
            <a:ext cx="1104900" cy="1485900"/>
          </a:xfrm>
          <a:prstGeom prst="curvedConnector2">
            <a:avLst/>
          </a:prstGeom>
          <a:noFill/>
          <a:ln w="76200">
            <a:solidFill>
              <a:srgbClr val="33CC33"/>
            </a:solidFill>
            <a:round/>
            <a:headEnd/>
            <a:tailEnd type="triangle" w="sm" len="sm"/>
          </a:ln>
        </p:spPr>
      </p:cxnSp>
      <p:sp>
        <p:nvSpPr>
          <p:cNvPr id="24603" name="Line 27"/>
          <p:cNvSpPr>
            <a:spLocks noChangeShapeType="1"/>
          </p:cNvSpPr>
          <p:nvPr/>
        </p:nvSpPr>
        <p:spPr bwMode="auto">
          <a:xfrm flipH="1" flipV="1">
            <a:off x="6400800" y="5257800"/>
            <a:ext cx="0" cy="228600"/>
          </a:xfrm>
          <a:prstGeom prst="line">
            <a:avLst/>
          </a:prstGeom>
          <a:noFill/>
          <a:ln w="76200">
            <a:solidFill>
              <a:srgbClr val="5F5F5F"/>
            </a:solidFill>
            <a:round/>
            <a:headEnd type="none" w="sm" len="sm"/>
            <a:tailEnd type="triangle" w="sm" len="sm"/>
          </a:ln>
        </p:spPr>
        <p:txBody>
          <a:bodyPr>
            <a:prstTxWarp prst="textNoShape">
              <a:avLst/>
            </a:prstTxWarp>
          </a:bodyPr>
          <a:lstStyle/>
          <a:p>
            <a:endParaRPr lang="en-US"/>
          </a:p>
        </p:txBody>
      </p:sp>
      <p:sp>
        <p:nvSpPr>
          <p:cNvPr id="24604" name="Line 28"/>
          <p:cNvSpPr>
            <a:spLocks noChangeShapeType="1"/>
          </p:cNvSpPr>
          <p:nvPr/>
        </p:nvSpPr>
        <p:spPr bwMode="auto">
          <a:xfrm>
            <a:off x="6934200" y="2552700"/>
            <a:ext cx="990600" cy="762000"/>
          </a:xfrm>
          <a:prstGeom prst="line">
            <a:avLst/>
          </a:prstGeom>
          <a:noFill/>
          <a:ln w="76200">
            <a:solidFill>
              <a:srgbClr val="5F5F5F"/>
            </a:solidFill>
            <a:round/>
            <a:headEnd type="none" w="sm" len="sm"/>
            <a:tailEnd type="triangle" w="sm" len="sm"/>
          </a:ln>
        </p:spPr>
        <p:txBody>
          <a:bodyPr>
            <a:prstTxWarp prst="textNoShape">
              <a:avLst/>
            </a:prstTxWarp>
          </a:bodyPr>
          <a:lstStyle/>
          <a:p>
            <a:endParaRPr lang="en-US"/>
          </a:p>
        </p:txBody>
      </p:sp>
      <p:sp>
        <p:nvSpPr>
          <p:cNvPr id="24605" name="Line 29"/>
          <p:cNvSpPr>
            <a:spLocks noChangeShapeType="1"/>
          </p:cNvSpPr>
          <p:nvPr/>
        </p:nvSpPr>
        <p:spPr bwMode="auto">
          <a:xfrm flipV="1">
            <a:off x="6858000" y="3771900"/>
            <a:ext cx="1066800" cy="2057400"/>
          </a:xfrm>
          <a:prstGeom prst="line">
            <a:avLst/>
          </a:prstGeom>
          <a:noFill/>
          <a:ln w="76200">
            <a:solidFill>
              <a:srgbClr val="5F5F5F"/>
            </a:solidFill>
            <a:round/>
            <a:headEnd type="none" w="sm" len="sm"/>
            <a:tailEnd type="triangle" w="sm" len="sm"/>
          </a:ln>
        </p:spPr>
        <p:txBody>
          <a:bodyPr>
            <a:prstTxWarp prst="textNoShape">
              <a:avLst/>
            </a:prstTxWarp>
          </a:bodyPr>
          <a:lstStyle/>
          <a:p>
            <a:endParaRPr lang="en-US"/>
          </a:p>
        </p:txBody>
      </p:sp>
      <p:cxnSp>
        <p:nvCxnSpPr>
          <p:cNvPr id="24606" name="AutoShape 30"/>
          <p:cNvCxnSpPr>
            <a:cxnSpLocks noChangeShapeType="1"/>
            <a:stCxn id="24579" idx="6"/>
            <a:endCxn id="24597" idx="1"/>
          </p:cNvCxnSpPr>
          <p:nvPr/>
        </p:nvCxnSpPr>
        <p:spPr bwMode="auto">
          <a:xfrm flipV="1">
            <a:off x="4724400" y="4038600"/>
            <a:ext cx="838200" cy="46832"/>
          </a:xfrm>
          <a:prstGeom prst="straightConnector1">
            <a:avLst/>
          </a:prstGeom>
          <a:noFill/>
          <a:ln w="76200">
            <a:solidFill>
              <a:srgbClr val="FF6600"/>
            </a:solidFill>
            <a:round/>
            <a:headEnd type="none" w="sm" len="sm"/>
            <a:tailEnd type="triangle" w="sm" len="sm"/>
          </a:ln>
        </p:spPr>
      </p:cxnSp>
      <p:cxnSp>
        <p:nvCxnSpPr>
          <p:cNvPr id="24607" name="AutoShape 31"/>
          <p:cNvCxnSpPr>
            <a:cxnSpLocks noChangeShapeType="1"/>
            <a:stCxn id="24586" idx="6"/>
            <a:endCxn id="24598" idx="1"/>
          </p:cNvCxnSpPr>
          <p:nvPr/>
        </p:nvCxnSpPr>
        <p:spPr bwMode="auto">
          <a:xfrm>
            <a:off x="4724400" y="2438400"/>
            <a:ext cx="838200" cy="76200"/>
          </a:xfrm>
          <a:prstGeom prst="straightConnector1">
            <a:avLst/>
          </a:prstGeom>
          <a:noFill/>
          <a:ln w="76200">
            <a:solidFill>
              <a:srgbClr val="FF6600"/>
            </a:solidFill>
            <a:round/>
            <a:headEnd type="none" w="sm" len="sm"/>
            <a:tailEnd type="triangle" w="sm" len="sm"/>
          </a:ln>
        </p:spPr>
      </p:cxnSp>
      <p:cxnSp>
        <p:nvCxnSpPr>
          <p:cNvPr id="24608" name="AutoShape 32"/>
          <p:cNvCxnSpPr>
            <a:cxnSpLocks noChangeShapeType="1"/>
            <a:stCxn id="24593" idx="3"/>
            <a:endCxn id="24579" idx="2"/>
          </p:cNvCxnSpPr>
          <p:nvPr/>
        </p:nvCxnSpPr>
        <p:spPr bwMode="auto">
          <a:xfrm>
            <a:off x="2819400" y="4076700"/>
            <a:ext cx="533400" cy="9525"/>
          </a:xfrm>
          <a:prstGeom prst="straightConnector1">
            <a:avLst/>
          </a:prstGeom>
          <a:noFill/>
          <a:ln w="76200">
            <a:solidFill>
              <a:srgbClr val="800080"/>
            </a:solidFill>
            <a:round/>
            <a:headEnd type="none" w="sm" len="sm"/>
            <a:tailEnd type="triangle" w="sm" len="sm"/>
          </a:ln>
        </p:spPr>
      </p:cxnSp>
      <p:cxnSp>
        <p:nvCxnSpPr>
          <p:cNvPr id="24609" name="AutoShape 33"/>
          <p:cNvCxnSpPr>
            <a:cxnSpLocks noChangeShapeType="1"/>
            <a:stCxn id="24599" idx="3"/>
            <a:endCxn id="24600" idx="1"/>
          </p:cNvCxnSpPr>
          <p:nvPr/>
        </p:nvCxnSpPr>
        <p:spPr bwMode="auto">
          <a:xfrm>
            <a:off x="6934200" y="3276600"/>
            <a:ext cx="990600" cy="304800"/>
          </a:xfrm>
          <a:prstGeom prst="straightConnector1">
            <a:avLst/>
          </a:prstGeom>
          <a:noFill/>
          <a:ln w="76200">
            <a:solidFill>
              <a:srgbClr val="5F5F5F"/>
            </a:solidFill>
            <a:round/>
            <a:headEnd type="none" w="sm" len="sm"/>
            <a:tailEnd type="triangle" w="sm" len="sm"/>
          </a:ln>
        </p:spPr>
      </p:cxnSp>
      <p:cxnSp>
        <p:nvCxnSpPr>
          <p:cNvPr id="24610" name="AutoShape 34"/>
          <p:cNvCxnSpPr>
            <a:cxnSpLocks noChangeShapeType="1"/>
            <a:stCxn id="24597" idx="2"/>
            <a:endCxn id="24618" idx="0"/>
          </p:cNvCxnSpPr>
          <p:nvPr/>
        </p:nvCxnSpPr>
        <p:spPr bwMode="auto">
          <a:xfrm rot="16200000" flipH="1">
            <a:off x="6134100" y="4533900"/>
            <a:ext cx="381000" cy="152400"/>
          </a:xfrm>
          <a:prstGeom prst="straightConnector1">
            <a:avLst/>
          </a:prstGeom>
          <a:noFill/>
          <a:ln w="76200">
            <a:solidFill>
              <a:srgbClr val="5F5F5F"/>
            </a:solidFill>
            <a:round/>
            <a:headEnd type="none" w="sm" len="sm"/>
            <a:tailEnd type="triangle" w="sm" len="sm"/>
          </a:ln>
        </p:spPr>
      </p:cxnSp>
      <p:cxnSp>
        <p:nvCxnSpPr>
          <p:cNvPr id="24611" name="AutoShape 35"/>
          <p:cNvCxnSpPr>
            <a:cxnSpLocks noChangeShapeType="1"/>
            <a:stCxn id="24598" idx="0"/>
            <a:endCxn id="24620" idx="2"/>
          </p:cNvCxnSpPr>
          <p:nvPr/>
        </p:nvCxnSpPr>
        <p:spPr bwMode="auto">
          <a:xfrm flipV="1">
            <a:off x="6248400" y="1905000"/>
            <a:ext cx="0" cy="266700"/>
          </a:xfrm>
          <a:prstGeom prst="straightConnector1">
            <a:avLst/>
          </a:prstGeom>
          <a:noFill/>
          <a:ln w="76200">
            <a:solidFill>
              <a:srgbClr val="5F5F5F"/>
            </a:solidFill>
            <a:round/>
            <a:headEnd type="none" w="sm" len="sm"/>
            <a:tailEnd type="triangle" w="sm" len="sm"/>
          </a:ln>
        </p:spPr>
      </p:cxnSp>
      <p:cxnSp>
        <p:nvCxnSpPr>
          <p:cNvPr id="24612" name="AutoShape 36"/>
          <p:cNvCxnSpPr>
            <a:cxnSpLocks noChangeShapeType="1"/>
            <a:stCxn id="24586" idx="6"/>
            <a:endCxn id="24599" idx="1"/>
          </p:cNvCxnSpPr>
          <p:nvPr/>
        </p:nvCxnSpPr>
        <p:spPr bwMode="auto">
          <a:xfrm>
            <a:off x="4724400" y="2438400"/>
            <a:ext cx="838200" cy="838200"/>
          </a:xfrm>
          <a:prstGeom prst="straightConnector1">
            <a:avLst/>
          </a:prstGeom>
          <a:noFill/>
          <a:ln w="76200">
            <a:solidFill>
              <a:srgbClr val="FF6600"/>
            </a:solidFill>
            <a:round/>
            <a:headEnd type="none" w="sm" len="sm"/>
            <a:tailEnd type="triangle" w="sm" len="sm"/>
          </a:ln>
        </p:spPr>
      </p:cxnSp>
      <p:cxnSp>
        <p:nvCxnSpPr>
          <p:cNvPr id="24613" name="AutoShape 37"/>
          <p:cNvCxnSpPr>
            <a:cxnSpLocks noChangeShapeType="1"/>
            <a:stCxn id="24588" idx="6"/>
            <a:endCxn id="24596" idx="1"/>
          </p:cNvCxnSpPr>
          <p:nvPr/>
        </p:nvCxnSpPr>
        <p:spPr bwMode="auto">
          <a:xfrm>
            <a:off x="4800600" y="5829300"/>
            <a:ext cx="685800" cy="228600"/>
          </a:xfrm>
          <a:prstGeom prst="straightConnector1">
            <a:avLst/>
          </a:prstGeom>
          <a:noFill/>
          <a:ln w="76200">
            <a:solidFill>
              <a:srgbClr val="FF6600"/>
            </a:solidFill>
            <a:round/>
            <a:headEnd type="none" w="sm" len="sm"/>
            <a:tailEnd type="triangle" w="sm" len="sm"/>
          </a:ln>
        </p:spPr>
      </p:cxnSp>
      <p:cxnSp>
        <p:nvCxnSpPr>
          <p:cNvPr id="24614" name="AutoShape 38"/>
          <p:cNvCxnSpPr>
            <a:cxnSpLocks noChangeShapeType="1"/>
            <a:stCxn id="24579" idx="6"/>
            <a:endCxn id="24596" idx="1"/>
          </p:cNvCxnSpPr>
          <p:nvPr/>
        </p:nvCxnSpPr>
        <p:spPr bwMode="auto">
          <a:xfrm>
            <a:off x="4724400" y="4086225"/>
            <a:ext cx="762000" cy="1971675"/>
          </a:xfrm>
          <a:prstGeom prst="straightConnector1">
            <a:avLst/>
          </a:prstGeom>
          <a:noFill/>
          <a:ln w="76200">
            <a:solidFill>
              <a:srgbClr val="FF6600"/>
            </a:solidFill>
            <a:round/>
            <a:headEnd type="none" w="sm" len="sm"/>
            <a:tailEnd type="triangle" w="sm" len="sm"/>
          </a:ln>
        </p:spPr>
      </p:cxnSp>
      <p:cxnSp>
        <p:nvCxnSpPr>
          <p:cNvPr id="24615" name="AutoShape 39"/>
          <p:cNvCxnSpPr>
            <a:cxnSpLocks noChangeShapeType="1"/>
            <a:stCxn id="24592" idx="3"/>
            <a:endCxn id="24586" idx="2"/>
          </p:cNvCxnSpPr>
          <p:nvPr/>
        </p:nvCxnSpPr>
        <p:spPr bwMode="auto">
          <a:xfrm>
            <a:off x="2819400" y="2438400"/>
            <a:ext cx="533400" cy="0"/>
          </a:xfrm>
          <a:prstGeom prst="straightConnector1">
            <a:avLst/>
          </a:prstGeom>
          <a:noFill/>
          <a:ln w="76200">
            <a:solidFill>
              <a:srgbClr val="800080"/>
            </a:solidFill>
            <a:round/>
            <a:headEnd type="none" w="sm" len="sm"/>
            <a:tailEnd type="triangle" w="sm" len="sm"/>
          </a:ln>
        </p:spPr>
      </p:cxnSp>
      <p:sp>
        <p:nvSpPr>
          <p:cNvPr id="24616" name="Text Box 40"/>
          <p:cNvSpPr txBox="1">
            <a:spLocks noChangeArrowheads="1"/>
          </p:cNvSpPr>
          <p:nvPr/>
        </p:nvSpPr>
        <p:spPr bwMode="auto">
          <a:xfrm>
            <a:off x="76200" y="76200"/>
            <a:ext cx="8839200" cy="762000"/>
          </a:xfrm>
          <a:prstGeom prst="rect">
            <a:avLst/>
          </a:prstGeom>
          <a:noFill/>
          <a:ln w="9525">
            <a:noFill/>
            <a:miter lim="800000"/>
            <a:headEnd/>
            <a:tailEnd/>
          </a:ln>
        </p:spPr>
        <p:txBody>
          <a:bodyPr anchor="ctr">
            <a:prstTxWarp prst="textNoShape">
              <a:avLst/>
            </a:prstTxWarp>
          </a:bodyPr>
          <a:lstStyle/>
          <a:p>
            <a:pPr algn="ctr"/>
            <a:r>
              <a:rPr lang="en-US" sz="3200" b="1" dirty="0" smtClean="0">
                <a:solidFill>
                  <a:srgbClr val="CCFFFF"/>
                </a:solidFill>
              </a:rPr>
              <a:t>Hypothesized Causal Pathways of Benefit</a:t>
            </a:r>
            <a:endParaRPr lang="en-US" sz="3200" b="1" dirty="0">
              <a:solidFill>
                <a:srgbClr val="CCFFFF"/>
              </a:solidFill>
            </a:endParaRPr>
          </a:p>
        </p:txBody>
      </p:sp>
      <p:cxnSp>
        <p:nvCxnSpPr>
          <p:cNvPr id="24617" name="AutoShape 41"/>
          <p:cNvCxnSpPr>
            <a:cxnSpLocks noChangeShapeType="1"/>
            <a:stCxn id="24592" idx="3"/>
            <a:endCxn id="24579" idx="1"/>
          </p:cNvCxnSpPr>
          <p:nvPr/>
        </p:nvCxnSpPr>
        <p:spPr bwMode="auto">
          <a:xfrm>
            <a:off x="2819400" y="2438400"/>
            <a:ext cx="735013" cy="1101725"/>
          </a:xfrm>
          <a:prstGeom prst="straightConnector1">
            <a:avLst/>
          </a:prstGeom>
          <a:noFill/>
          <a:ln w="76200">
            <a:solidFill>
              <a:srgbClr val="800080"/>
            </a:solidFill>
            <a:round/>
            <a:headEnd type="none" w="sm" len="sm"/>
            <a:tailEnd type="triangle" w="sm" len="sm"/>
          </a:ln>
        </p:spPr>
      </p:cxnSp>
      <p:sp>
        <p:nvSpPr>
          <p:cNvPr id="24618" name="Rectangle 42"/>
          <p:cNvSpPr>
            <a:spLocks noChangeArrowheads="1"/>
          </p:cNvSpPr>
          <p:nvPr/>
        </p:nvSpPr>
        <p:spPr bwMode="auto">
          <a:xfrm>
            <a:off x="5867400" y="4800600"/>
            <a:ext cx="1066800" cy="4572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a:t>IADLs</a:t>
            </a:r>
            <a:br>
              <a:rPr lang="en-US" sz="1200" b="1"/>
            </a:br>
            <a:endParaRPr lang="en-US" sz="1200" b="1"/>
          </a:p>
        </p:txBody>
      </p:sp>
      <p:sp>
        <p:nvSpPr>
          <p:cNvPr id="24619" name="Line 43"/>
          <p:cNvSpPr>
            <a:spLocks noChangeShapeType="1"/>
          </p:cNvSpPr>
          <p:nvPr/>
        </p:nvSpPr>
        <p:spPr bwMode="auto">
          <a:xfrm flipH="1" flipV="1">
            <a:off x="5638800" y="4572000"/>
            <a:ext cx="0" cy="914400"/>
          </a:xfrm>
          <a:prstGeom prst="line">
            <a:avLst/>
          </a:prstGeom>
          <a:noFill/>
          <a:ln w="76200">
            <a:solidFill>
              <a:srgbClr val="5F5F5F"/>
            </a:solidFill>
            <a:round/>
            <a:headEnd type="none" w="sm" len="sm"/>
            <a:tailEnd type="triangle" w="sm" len="sm"/>
          </a:ln>
        </p:spPr>
        <p:txBody>
          <a:bodyPr>
            <a:prstTxWarp prst="textNoShape">
              <a:avLst/>
            </a:prstTxWarp>
          </a:bodyPr>
          <a:lstStyle/>
          <a:p>
            <a:endParaRPr lang="en-US"/>
          </a:p>
        </p:txBody>
      </p:sp>
      <p:sp>
        <p:nvSpPr>
          <p:cNvPr id="24620" name="Rectangle 44"/>
          <p:cNvSpPr>
            <a:spLocks noChangeArrowheads="1"/>
          </p:cNvSpPr>
          <p:nvPr/>
        </p:nvSpPr>
        <p:spPr bwMode="auto">
          <a:xfrm>
            <a:off x="5562600" y="1447800"/>
            <a:ext cx="1371600" cy="457200"/>
          </a:xfrm>
          <a:prstGeom prst="rect">
            <a:avLst/>
          </a:prstGeom>
          <a:solidFill>
            <a:srgbClr val="5F5F5F"/>
          </a:solidFill>
          <a:ln w="9525">
            <a:solidFill>
              <a:srgbClr val="5F5F5F"/>
            </a:solidFill>
            <a:miter lim="800000"/>
            <a:headEnd/>
            <a:tailEnd/>
          </a:ln>
        </p:spPr>
        <p:txBody>
          <a:bodyPr anchor="ctr" anchorCtr="1">
            <a:prstTxWarp prst="textNoShape">
              <a:avLst/>
            </a:prstTxWarp>
          </a:bodyPr>
          <a:lstStyle/>
          <a:p>
            <a:pPr algn="ctr"/>
            <a:r>
              <a:rPr lang="en-US" sz="1200" b="1"/>
              <a:t>Falls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6762" y="2460768"/>
            <a:ext cx="2105406" cy="1472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 name="TextBox 6"/>
          <p:cNvSpPr txBox="1"/>
          <p:nvPr/>
        </p:nvSpPr>
        <p:spPr>
          <a:xfrm>
            <a:off x="367285" y="2783151"/>
            <a:ext cx="1794917"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BECT intervention</a:t>
            </a:r>
            <a:endParaRPr lang="en-US" sz="2400" dirty="0">
              <a:latin typeface="Arial" panose="020B0604020202020204" pitchFamily="34" charset="0"/>
              <a:cs typeface="Arial" panose="020B0604020202020204" pitchFamily="34" charset="0"/>
            </a:endParaRPr>
          </a:p>
        </p:txBody>
      </p:sp>
      <p:sp>
        <p:nvSpPr>
          <p:cNvPr id="8" name="Oval 7"/>
          <p:cNvSpPr/>
          <p:nvPr/>
        </p:nvSpPr>
        <p:spPr>
          <a:xfrm>
            <a:off x="3523724" y="522220"/>
            <a:ext cx="2105406" cy="1472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9" name="TextBox 8"/>
          <p:cNvSpPr txBox="1"/>
          <p:nvPr/>
        </p:nvSpPr>
        <p:spPr>
          <a:xfrm>
            <a:off x="3644015" y="851995"/>
            <a:ext cx="1950496"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Physical activity</a:t>
            </a:r>
            <a:endParaRPr lang="en-US" sz="2400" dirty="0">
              <a:latin typeface="Arial" panose="020B0604020202020204" pitchFamily="34" charset="0"/>
              <a:cs typeface="Arial" panose="020B0604020202020204" pitchFamily="34" charset="0"/>
            </a:endParaRPr>
          </a:p>
        </p:txBody>
      </p:sp>
      <p:sp>
        <p:nvSpPr>
          <p:cNvPr id="14" name="Oval 13"/>
          <p:cNvSpPr/>
          <p:nvPr/>
        </p:nvSpPr>
        <p:spPr>
          <a:xfrm>
            <a:off x="6577330" y="2460767"/>
            <a:ext cx="2105444" cy="14706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15" name="TextBox 14"/>
          <p:cNvSpPr txBox="1"/>
          <p:nvPr/>
        </p:nvSpPr>
        <p:spPr>
          <a:xfrm>
            <a:off x="6728533" y="2828833"/>
            <a:ext cx="1852463"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Cognitive outcomes</a:t>
            </a:r>
            <a:endParaRPr lang="en-US" sz="2400" dirty="0">
              <a:latin typeface="Arial" panose="020B0604020202020204" pitchFamily="34" charset="0"/>
              <a:cs typeface="Arial" panose="020B0604020202020204" pitchFamily="34" charset="0"/>
            </a:endParaRPr>
          </a:p>
        </p:txBody>
      </p:sp>
      <p:sp>
        <p:nvSpPr>
          <p:cNvPr id="26" name="Oval 25"/>
          <p:cNvSpPr/>
          <p:nvPr/>
        </p:nvSpPr>
        <p:spPr>
          <a:xfrm>
            <a:off x="3517063" y="2448327"/>
            <a:ext cx="2105406" cy="1472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28" name="TextBox 27"/>
          <p:cNvSpPr txBox="1"/>
          <p:nvPr/>
        </p:nvSpPr>
        <p:spPr>
          <a:xfrm>
            <a:off x="3643993" y="2778102"/>
            <a:ext cx="1950518"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Social Engagement</a:t>
            </a:r>
            <a:endParaRPr lang="en-US" sz="2400" dirty="0">
              <a:latin typeface="Arial" panose="020B0604020202020204" pitchFamily="34" charset="0"/>
              <a:cs typeface="Arial" panose="020B0604020202020204" pitchFamily="34" charset="0"/>
            </a:endParaRPr>
          </a:p>
        </p:txBody>
      </p:sp>
      <p:sp>
        <p:nvSpPr>
          <p:cNvPr id="29" name="Oval 28"/>
          <p:cNvSpPr/>
          <p:nvPr/>
        </p:nvSpPr>
        <p:spPr>
          <a:xfrm>
            <a:off x="3644015" y="4419600"/>
            <a:ext cx="2105406" cy="1472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1" name="TextBox 30"/>
          <p:cNvSpPr txBox="1"/>
          <p:nvPr/>
        </p:nvSpPr>
        <p:spPr>
          <a:xfrm>
            <a:off x="3816305" y="4769530"/>
            <a:ext cx="1814436"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Cognitive Stimulation</a:t>
            </a:r>
            <a:endParaRPr lang="en-US" sz="2400" dirty="0">
              <a:latin typeface="Arial" panose="020B0604020202020204" pitchFamily="34" charset="0"/>
              <a:cs typeface="Arial" panose="020B0604020202020204" pitchFamily="34" charset="0"/>
            </a:endParaRPr>
          </a:p>
        </p:txBody>
      </p:sp>
      <p:cxnSp>
        <p:nvCxnSpPr>
          <p:cNvPr id="23" name="Straight Arrow Connector 22"/>
          <p:cNvCxnSpPr>
            <a:stCxn id="4" idx="7"/>
          </p:cNvCxnSpPr>
          <p:nvPr/>
        </p:nvCxnSpPr>
        <p:spPr>
          <a:xfrm flipV="1">
            <a:off x="2053838" y="1553448"/>
            <a:ext cx="1535672" cy="11229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4" idx="6"/>
            <a:endCxn id="26" idx="2"/>
          </p:cNvCxnSpPr>
          <p:nvPr/>
        </p:nvCxnSpPr>
        <p:spPr>
          <a:xfrm flipV="1">
            <a:off x="2362168" y="3184420"/>
            <a:ext cx="1154895" cy="124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153019" y="3675306"/>
            <a:ext cx="1581695" cy="12023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630741" y="1313192"/>
            <a:ext cx="102517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6" idx="6"/>
            <a:endCxn id="14" idx="2"/>
          </p:cNvCxnSpPr>
          <p:nvPr/>
        </p:nvCxnSpPr>
        <p:spPr>
          <a:xfrm>
            <a:off x="5622469" y="3184420"/>
            <a:ext cx="954861" cy="116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683390" y="3600221"/>
            <a:ext cx="1046941" cy="12700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4" idx="4"/>
          </p:cNvCxnSpPr>
          <p:nvPr/>
        </p:nvCxnSpPr>
        <p:spPr>
          <a:xfrm rot="16200000" flipH="1">
            <a:off x="3354657" y="1887760"/>
            <a:ext cx="2314684" cy="6405069"/>
          </a:xfrm>
          <a:prstGeom prst="bentConnector2">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7706255" y="3931467"/>
            <a:ext cx="2363" cy="230827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37758" y="3345642"/>
            <a:ext cx="952573" cy="923330"/>
          </a:xfrm>
          <a:prstGeom prst="rect">
            <a:avLst/>
          </a:prstGeom>
          <a:noFill/>
        </p:spPr>
        <p:txBody>
          <a:bodyPr wrap="square" rtlCol="0">
            <a:spAutoFit/>
          </a:bodyPr>
          <a:lstStyle/>
          <a:p>
            <a:r>
              <a:rPr lang="en-US" dirty="0" err="1" smtClean="0"/>
              <a:t>Parisi</a:t>
            </a:r>
            <a:r>
              <a:rPr lang="en-US" dirty="0" smtClean="0"/>
              <a:t> et al. (2014)</a:t>
            </a:r>
            <a:endParaRPr lang="en-US" dirty="0"/>
          </a:p>
        </p:txBody>
      </p:sp>
      <p:sp>
        <p:nvSpPr>
          <p:cNvPr id="25" name="TextBox 24"/>
          <p:cNvSpPr txBox="1"/>
          <p:nvPr/>
        </p:nvSpPr>
        <p:spPr>
          <a:xfrm>
            <a:off x="1455583" y="5891784"/>
            <a:ext cx="3268817" cy="369332"/>
          </a:xfrm>
          <a:prstGeom prst="rect">
            <a:avLst/>
          </a:prstGeom>
          <a:noFill/>
        </p:spPr>
        <p:txBody>
          <a:bodyPr wrap="square" rtlCol="0">
            <a:spAutoFit/>
          </a:bodyPr>
          <a:lstStyle/>
          <a:p>
            <a:r>
              <a:rPr lang="en-US" dirty="0" smtClean="0"/>
              <a:t>Carlson et al. (under review)</a:t>
            </a:r>
            <a:endParaRPr lang="en-US" dirty="0"/>
          </a:p>
        </p:txBody>
      </p:sp>
      <p:sp>
        <p:nvSpPr>
          <p:cNvPr id="33" name="TextBox 32"/>
          <p:cNvSpPr txBox="1"/>
          <p:nvPr/>
        </p:nvSpPr>
        <p:spPr>
          <a:xfrm>
            <a:off x="1797544" y="1313192"/>
            <a:ext cx="952573" cy="923330"/>
          </a:xfrm>
          <a:prstGeom prst="rect">
            <a:avLst/>
          </a:prstGeom>
          <a:noFill/>
        </p:spPr>
        <p:txBody>
          <a:bodyPr wrap="square" rtlCol="0">
            <a:spAutoFit/>
          </a:bodyPr>
          <a:lstStyle/>
          <a:p>
            <a:r>
              <a:rPr lang="en-US" dirty="0" err="1" smtClean="0"/>
              <a:t>Varma</a:t>
            </a:r>
            <a:r>
              <a:rPr lang="en-US" dirty="0" smtClean="0"/>
              <a:t> et al. (2016)</a:t>
            </a:r>
            <a:endParaRPr lang="en-US" dirty="0"/>
          </a:p>
        </p:txBody>
      </p:sp>
      <p:sp>
        <p:nvSpPr>
          <p:cNvPr id="2" name="Oval 1"/>
          <p:cNvSpPr/>
          <p:nvPr/>
        </p:nvSpPr>
        <p:spPr>
          <a:xfrm>
            <a:off x="3111029" y="2236522"/>
            <a:ext cx="2939780" cy="3820923"/>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655915" y="522220"/>
            <a:ext cx="2105406" cy="14721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30" name="Straight Arrow Connector 29"/>
          <p:cNvCxnSpPr>
            <a:endCxn id="14" idx="1"/>
          </p:cNvCxnSpPr>
          <p:nvPr/>
        </p:nvCxnSpPr>
        <p:spPr>
          <a:xfrm>
            <a:off x="5467482" y="1682992"/>
            <a:ext cx="1418183" cy="993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4" idx="0"/>
          </p:cNvCxnSpPr>
          <p:nvPr/>
        </p:nvCxnSpPr>
        <p:spPr>
          <a:xfrm flipH="1">
            <a:off x="7630052" y="1994404"/>
            <a:ext cx="27548" cy="4663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705841" y="786050"/>
            <a:ext cx="1950496"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Brain </a:t>
            </a:r>
          </a:p>
          <a:p>
            <a:pPr algn="ctr"/>
            <a:r>
              <a:rPr lang="en-US" sz="2400" dirty="0" smtClean="0">
                <a:latin typeface="Arial" panose="020B0604020202020204" pitchFamily="34" charset="0"/>
                <a:cs typeface="Arial" panose="020B0604020202020204" pitchFamily="34" charset="0"/>
              </a:rPr>
              <a:t>Health</a:t>
            </a:r>
            <a:endParaRPr lang="en-US" sz="2400" dirty="0">
              <a:latin typeface="Arial" panose="020B0604020202020204" pitchFamily="34" charset="0"/>
              <a:cs typeface="Arial" panose="020B0604020202020204" pitchFamily="34" charset="0"/>
            </a:endParaRPr>
          </a:p>
        </p:txBody>
      </p:sp>
      <p:sp>
        <p:nvSpPr>
          <p:cNvPr id="37" name="TextBox 36"/>
          <p:cNvSpPr txBox="1"/>
          <p:nvPr/>
        </p:nvSpPr>
        <p:spPr>
          <a:xfrm>
            <a:off x="5703342" y="390330"/>
            <a:ext cx="1025191" cy="923330"/>
          </a:xfrm>
          <a:prstGeom prst="rect">
            <a:avLst/>
          </a:prstGeom>
          <a:noFill/>
        </p:spPr>
        <p:txBody>
          <a:bodyPr wrap="square" rtlCol="0">
            <a:spAutoFit/>
          </a:bodyPr>
          <a:lstStyle/>
          <a:p>
            <a:r>
              <a:rPr lang="en-US" dirty="0" smtClean="0"/>
              <a:t>Carlson et al. (2015)</a:t>
            </a:r>
            <a:endParaRPr lang="en-US" dirty="0"/>
          </a:p>
        </p:txBody>
      </p:sp>
      <p:sp>
        <p:nvSpPr>
          <p:cNvPr id="3" name="TextBox 2"/>
          <p:cNvSpPr txBox="1"/>
          <p:nvPr/>
        </p:nvSpPr>
        <p:spPr>
          <a:xfrm>
            <a:off x="31926" y="85484"/>
            <a:ext cx="4930025" cy="523220"/>
          </a:xfrm>
          <a:prstGeom prst="rect">
            <a:avLst/>
          </a:prstGeom>
          <a:noFill/>
        </p:spPr>
        <p:txBody>
          <a:bodyPr wrap="square" rtlCol="0">
            <a:spAutoFit/>
          </a:bodyPr>
          <a:lstStyle/>
          <a:p>
            <a:r>
              <a:rPr lang="en-US" sz="2800" dirty="0" smtClean="0">
                <a:solidFill>
                  <a:srgbClr val="CCFFFF"/>
                </a:solidFill>
              </a:rPr>
              <a:t>Findings I’ll summarize today</a:t>
            </a:r>
            <a:endParaRPr lang="en-US" sz="2800" dirty="0">
              <a:solidFill>
                <a:srgbClr val="CCFFFF"/>
              </a:solidFill>
            </a:endParaRPr>
          </a:p>
        </p:txBody>
      </p:sp>
    </p:spTree>
    <p:extLst>
      <p:ext uri="{BB962C8B-B14F-4D97-AF65-F5344CB8AC3E}">
        <p14:creationId xmlns:p14="http://schemas.microsoft.com/office/powerpoint/2010/main" val="399909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25400"/>
            <a:ext cx="40322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5" descr="IMGP177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2860675"/>
            <a:ext cx="40243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5349875"/>
            <a:ext cx="4032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0" y="0"/>
            <a:ext cx="4953000" cy="14478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600" dirty="0" smtClean="0">
                <a:solidFill>
                  <a:srgbClr val="CCFFFF"/>
                </a:solidFill>
                <a:cs typeface="Arial" panose="020B0604020202020204" pitchFamily="34" charset="0"/>
              </a:rPr>
              <a:t>Baltimore Experience Corps Trial</a:t>
            </a:r>
            <a:endParaRPr lang="en-US" altLang="en-US" sz="3600" dirty="0" smtClean="0">
              <a:solidFill>
                <a:srgbClr val="CCFFFF"/>
              </a:solidFill>
            </a:endParaRPr>
          </a:p>
        </p:txBody>
      </p:sp>
      <p:sp>
        <p:nvSpPr>
          <p:cNvPr id="35845" name="Rectangle 3"/>
          <p:cNvSpPr txBox="1">
            <a:spLocks noChangeArrowheads="1"/>
          </p:cNvSpPr>
          <p:nvPr/>
        </p:nvSpPr>
        <p:spPr bwMode="auto">
          <a:xfrm>
            <a:off x="163513" y="1320800"/>
            <a:ext cx="47879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新細明體" charset="-120"/>
              </a:defRPr>
            </a:lvl1pPr>
            <a:lvl2pPr marL="742950" indent="-285750">
              <a:defRPr kumimoji="1" sz="2400">
                <a:solidFill>
                  <a:schemeClr val="tx1"/>
                </a:solidFill>
                <a:latin typeface="Arial" charset="0"/>
                <a:ea typeface="新細明體" charset="-120"/>
              </a:defRPr>
            </a:lvl2pPr>
            <a:lvl3pPr marL="1143000" indent="-228600">
              <a:defRPr kumimoji="1" sz="2400">
                <a:solidFill>
                  <a:schemeClr val="tx1"/>
                </a:solidFill>
                <a:latin typeface="Arial" charset="0"/>
                <a:ea typeface="新細明體" charset="-120"/>
              </a:defRPr>
            </a:lvl3pPr>
            <a:lvl4pPr marL="1600200" indent="-228600">
              <a:defRPr kumimoji="1" sz="2400">
                <a:solidFill>
                  <a:schemeClr val="tx1"/>
                </a:solidFill>
                <a:latin typeface="Arial" charset="0"/>
                <a:ea typeface="新細明體" charset="-120"/>
              </a:defRPr>
            </a:lvl4pPr>
            <a:lvl5pPr marL="2057400" indent="-22860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lnSpc>
                <a:spcPct val="70000"/>
              </a:lnSpc>
              <a:spcBef>
                <a:spcPct val="20000"/>
              </a:spcBef>
            </a:pPr>
            <a:r>
              <a:rPr lang="en-US" altLang="en-US" sz="2200" dirty="0"/>
              <a:t>Randomized:</a:t>
            </a:r>
            <a:r>
              <a:rPr lang="en-US" altLang="en-US" sz="1900" dirty="0"/>
              <a:t> 702 older adults to EC or low-activity control over 4 years (waves)</a:t>
            </a:r>
          </a:p>
          <a:p>
            <a:pPr eaLnBrk="1" hangingPunct="1">
              <a:lnSpc>
                <a:spcPct val="70000"/>
              </a:lnSpc>
              <a:spcBef>
                <a:spcPct val="20000"/>
              </a:spcBef>
              <a:buFontTx/>
              <a:buChar char="•"/>
            </a:pPr>
            <a:r>
              <a:rPr lang="en-US" altLang="en-US" sz="1900" dirty="0"/>
              <a:t>Demographics:</a:t>
            </a:r>
          </a:p>
          <a:p>
            <a:pPr lvl="1" eaLnBrk="1" hangingPunct="1">
              <a:lnSpc>
                <a:spcPct val="70000"/>
              </a:lnSpc>
              <a:spcBef>
                <a:spcPct val="20000"/>
              </a:spcBef>
              <a:buFontTx/>
              <a:buChar char="–"/>
            </a:pPr>
            <a:r>
              <a:rPr lang="en-US" altLang="en-US" sz="1900" dirty="0"/>
              <a:t>x age= 67.4 </a:t>
            </a:r>
            <a:r>
              <a:rPr lang="en-US" altLang="en-US" sz="1900" dirty="0" err="1"/>
              <a:t>yrs</a:t>
            </a:r>
            <a:r>
              <a:rPr lang="en-US" altLang="en-US" sz="1900" dirty="0"/>
              <a:t>  -- 85% female -- 95% African American – 56% &gt; HS</a:t>
            </a:r>
          </a:p>
          <a:p>
            <a:pPr lvl="1" eaLnBrk="1" hangingPunct="1">
              <a:lnSpc>
                <a:spcPct val="70000"/>
              </a:lnSpc>
              <a:spcBef>
                <a:spcPct val="20000"/>
              </a:spcBef>
              <a:buFontTx/>
              <a:buChar char="–"/>
            </a:pPr>
            <a:r>
              <a:rPr lang="en-US" altLang="en-US" sz="1900" dirty="0"/>
              <a:t>33% diabetes  -- 70% hypertensive </a:t>
            </a:r>
          </a:p>
          <a:p>
            <a:pPr lvl="1" eaLnBrk="1" hangingPunct="1">
              <a:lnSpc>
                <a:spcPct val="70000"/>
              </a:lnSpc>
              <a:spcBef>
                <a:spcPct val="20000"/>
              </a:spcBef>
              <a:buFontTx/>
              <a:buChar char="–"/>
            </a:pPr>
            <a:r>
              <a:rPr lang="en-US" altLang="en-US" sz="1900" dirty="0"/>
              <a:t>Women at greater baseline risk than men </a:t>
            </a:r>
            <a:r>
              <a:rPr lang="en-US" altLang="en-US" sz="1800" dirty="0"/>
              <a:t>(MMSE, education, income, &amp; BMI)</a:t>
            </a:r>
          </a:p>
          <a:p>
            <a:pPr eaLnBrk="1" hangingPunct="1">
              <a:lnSpc>
                <a:spcPct val="70000"/>
              </a:lnSpc>
              <a:spcBef>
                <a:spcPct val="20000"/>
              </a:spcBef>
              <a:buFontTx/>
              <a:buChar char="•"/>
            </a:pPr>
            <a:r>
              <a:rPr lang="en-US" altLang="en-US" sz="2200" dirty="0"/>
              <a:t>Exposure: </a:t>
            </a:r>
            <a:r>
              <a:rPr lang="en-US" altLang="en-US" sz="1900" dirty="0"/>
              <a:t>up to 2 years of high-intensity service</a:t>
            </a:r>
            <a:r>
              <a:rPr lang="en-US" altLang="en-US" sz="2200" dirty="0"/>
              <a:t> </a:t>
            </a:r>
            <a:r>
              <a:rPr lang="en-US" altLang="en-US" sz="1900" dirty="0"/>
              <a:t>in 1 of </a:t>
            </a:r>
            <a:r>
              <a:rPr lang="en-US" altLang="en-US" sz="1900" dirty="0" smtClean="0"/>
              <a:t>25 </a:t>
            </a:r>
            <a:r>
              <a:rPr lang="en-US" altLang="en-US" sz="1900" dirty="0"/>
              <a:t>public elementary schools</a:t>
            </a:r>
          </a:p>
          <a:p>
            <a:pPr eaLnBrk="1" hangingPunct="1">
              <a:lnSpc>
                <a:spcPct val="70000"/>
              </a:lnSpc>
              <a:spcBef>
                <a:spcPct val="20000"/>
              </a:spcBef>
              <a:buFontTx/>
              <a:buChar char="•"/>
            </a:pPr>
            <a:endParaRPr lang="en-US" altLang="en-US" sz="1900" dirty="0"/>
          </a:p>
          <a:p>
            <a:pPr eaLnBrk="1" hangingPunct="1">
              <a:lnSpc>
                <a:spcPct val="70000"/>
              </a:lnSpc>
              <a:spcBef>
                <a:spcPct val="20000"/>
              </a:spcBef>
              <a:buFontTx/>
              <a:buChar char="•"/>
            </a:pPr>
            <a:r>
              <a:rPr lang="en-US" altLang="en-US" sz="2200" dirty="0"/>
              <a:t>Brain Health </a:t>
            </a:r>
            <a:r>
              <a:rPr lang="en-US" altLang="en-US" sz="2200" dirty="0" err="1"/>
              <a:t>Substudy</a:t>
            </a:r>
            <a:r>
              <a:rPr lang="en-US" altLang="en-US" sz="2200" dirty="0"/>
              <a:t> </a:t>
            </a:r>
            <a:r>
              <a:rPr lang="en-US" altLang="en-US" sz="1900" dirty="0"/>
              <a:t>(N=115)</a:t>
            </a:r>
            <a:endParaRPr lang="en-US" altLang="en-US" sz="2200" dirty="0"/>
          </a:p>
          <a:p>
            <a:pPr lvl="1" eaLnBrk="1" hangingPunct="1">
              <a:lnSpc>
                <a:spcPct val="70000"/>
              </a:lnSpc>
              <a:spcBef>
                <a:spcPct val="20000"/>
              </a:spcBef>
              <a:buFontTx/>
              <a:buChar char="–"/>
            </a:pPr>
            <a:r>
              <a:rPr lang="en-US" altLang="en-US" sz="1900" dirty="0"/>
              <a:t>MRI: Cortical &amp; Hippocampal volumes</a:t>
            </a:r>
          </a:p>
          <a:p>
            <a:pPr lvl="1" eaLnBrk="1" hangingPunct="1">
              <a:lnSpc>
                <a:spcPct val="70000"/>
              </a:lnSpc>
              <a:spcBef>
                <a:spcPct val="20000"/>
              </a:spcBef>
              <a:buFontTx/>
              <a:buChar char="–"/>
            </a:pPr>
            <a:r>
              <a:rPr lang="en-US" altLang="en-US" sz="1900" dirty="0"/>
              <a:t>Objective Physical Activity</a:t>
            </a:r>
          </a:p>
          <a:p>
            <a:pPr lvl="1" eaLnBrk="1" hangingPunct="1">
              <a:lnSpc>
                <a:spcPct val="70000"/>
              </a:lnSpc>
              <a:spcBef>
                <a:spcPct val="20000"/>
              </a:spcBef>
              <a:buFontTx/>
              <a:buChar char="–"/>
            </a:pPr>
            <a:endParaRPr lang="en-US" altLang="en-US" sz="1900" i="1" dirty="0"/>
          </a:p>
          <a:p>
            <a:pPr lvl="1" eaLnBrk="1" hangingPunct="1">
              <a:lnSpc>
                <a:spcPct val="70000"/>
              </a:lnSpc>
              <a:spcBef>
                <a:spcPct val="20000"/>
              </a:spcBef>
            </a:pPr>
            <a:r>
              <a:rPr lang="en-US" altLang="en-US" sz="1700" i="1" dirty="0"/>
              <a:t> Fried, Carlson, McGill, </a:t>
            </a:r>
            <a:r>
              <a:rPr lang="en-US" altLang="en-US" sz="1700" i="1" dirty="0" err="1"/>
              <a:t>Seeman</a:t>
            </a:r>
            <a:r>
              <a:rPr lang="en-US" altLang="en-US" sz="1700" i="1" dirty="0"/>
              <a:t>, </a:t>
            </a:r>
            <a:r>
              <a:rPr lang="en-US" altLang="en-US" sz="1700" i="1" dirty="0" err="1"/>
              <a:t>Xue</a:t>
            </a:r>
            <a:r>
              <a:rPr lang="en-US" altLang="en-US" sz="1700" i="1" dirty="0"/>
              <a:t> …</a:t>
            </a:r>
            <a:r>
              <a:rPr lang="en-US" altLang="en-US" sz="1700" i="1" dirty="0" err="1"/>
              <a:t>Rebok</a:t>
            </a:r>
            <a:r>
              <a:rPr lang="en-US" altLang="en-US" sz="1700" i="1" dirty="0"/>
              <a:t>, 2013</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3366"/>
      </a:dk1>
      <a:lt1>
        <a:srgbClr val="FFFFFF"/>
      </a:lt1>
      <a:dk2>
        <a:srgbClr val="0000CC"/>
      </a:dk2>
      <a:lt2>
        <a:srgbClr val="FFFF00"/>
      </a:lt2>
      <a:accent1>
        <a:srgbClr val="3366CC"/>
      </a:accent1>
      <a:accent2>
        <a:srgbClr val="00B000"/>
      </a:accent2>
      <a:accent3>
        <a:srgbClr val="AAAAE2"/>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FF"/>
        </a:lt1>
        <a:dk2>
          <a:srgbClr val="0000CC"/>
        </a:dk2>
        <a:lt2>
          <a:srgbClr val="FFFF00"/>
        </a:lt2>
        <a:accent1>
          <a:srgbClr val="3366CC"/>
        </a:accent1>
        <a:accent2>
          <a:srgbClr val="00B000"/>
        </a:accent2>
        <a:accent3>
          <a:srgbClr val="AAAAE2"/>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7263ECC4A5104CA24FE6381D7A054A" ma:contentTypeVersion="2" ma:contentTypeDescription="Create a new document." ma:contentTypeScope="" ma:versionID="5c1df55d3617825f7ca40eca214aa35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339BC82-26C9-4DA7-8697-55874E32B341}"/>
</file>

<file path=customXml/itemProps2.xml><?xml version="1.0" encoding="utf-8"?>
<ds:datastoreItem xmlns:ds="http://schemas.openxmlformats.org/officeDocument/2006/customXml" ds:itemID="{C7B4B48E-5C02-4F72-86A0-904E744C0CEA}"/>
</file>

<file path=customXml/itemProps3.xml><?xml version="1.0" encoding="utf-8"?>
<ds:datastoreItem xmlns:ds="http://schemas.openxmlformats.org/officeDocument/2006/customXml" ds:itemID="{1127DE30-56BB-4EC4-AB53-7AC50F5C9B58}"/>
</file>

<file path=docProps/app.xml><?xml version="1.0" encoding="utf-8"?>
<Properties xmlns="http://schemas.openxmlformats.org/officeDocument/2006/extended-properties" xmlns:vt="http://schemas.openxmlformats.org/officeDocument/2006/docPropsVTypes">
  <TotalTime>4054</TotalTime>
  <Words>1224</Words>
  <Application>Microsoft Macintosh PowerPoint</Application>
  <PresentationFormat>On-screen Show (4:3)</PresentationFormat>
  <Paragraphs>182</Paragraphs>
  <Slides>16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Calibri</vt:lpstr>
      <vt:lpstr>Century Gothic</vt:lpstr>
      <vt:lpstr>MS PGothic</vt:lpstr>
      <vt:lpstr>ＭＳ Ｐゴシック</vt:lpstr>
      <vt:lpstr>Verdana</vt:lpstr>
      <vt:lpstr>Wingdings</vt:lpstr>
      <vt:lpstr>新細明體</vt:lpstr>
      <vt:lpstr>Arial</vt:lpstr>
      <vt:lpstr>Default Design</vt:lpstr>
      <vt:lpstr>Worksheet</vt:lpstr>
      <vt:lpstr>Overview of the Baltimore Experience Corps® Trial  </vt:lpstr>
      <vt:lpstr>The Experience Corps (EC) Program</vt:lpstr>
      <vt:lpstr>PowerPoint Presentation</vt:lpstr>
      <vt:lpstr>Experience Corps Model</vt:lpstr>
      <vt:lpstr>Meaningful Roles for Older Volunteers</vt:lpstr>
      <vt:lpstr>Bringing Generations Together to Thrive: Intergenerational Win-Win</vt:lpstr>
      <vt:lpstr>PowerPoint Presentation</vt:lpstr>
      <vt:lpstr>PowerPoint Presentation</vt:lpstr>
      <vt:lpstr>PowerPoint Presentation</vt:lpstr>
      <vt:lpstr>PowerPoint Presentation</vt:lpstr>
      <vt:lpstr>Did EC Increase Lifestyle &amp; Cognitive Activity?  Yes. EC volunteers report half a day/month increase in overall activity level, especially in intellectual (e.g., playing games) and physical activities (e.g., gardening) 12-months post-baseline.  There were no significant interactions by sex.</vt:lpstr>
      <vt:lpstr>PowerPoint Presentation</vt:lpstr>
      <vt:lpstr>Does Experience Corps Lead to Changes in Brain Health? Hippocampal &amp; Cortical Volumes</vt:lpstr>
      <vt:lpstr>Conclusions: A Qualified Win-Win</vt:lpstr>
      <vt:lpstr>Exploring Further Why Women in EC May Show increases in Activity but not Cognition</vt:lpstr>
      <vt:lpstr>It Takes a Village:  Research Team and Collaborators </vt:lpstr>
    </vt:vector>
  </TitlesOfParts>
  <Company>JHU DOM</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social capital of an aging society improve health in aging and decrease health disparities</dc:title>
  <dc:creator>lfried1</dc:creator>
  <cp:lastModifiedBy>Michelle Carlson</cp:lastModifiedBy>
  <cp:revision>136</cp:revision>
  <dcterms:created xsi:type="dcterms:W3CDTF">2007-05-08T12:14:28Z</dcterms:created>
  <dcterms:modified xsi:type="dcterms:W3CDTF">2016-09-21T22:48:15Z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0x010100147263ECC4A5104CA24FE6381D7A054A</vt:lpwstr>
  </property>
</Properties>
</file>