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5"/>
  </p:notesMasterIdLst>
  <p:sldIdLst>
    <p:sldId id="301" r:id="rId2"/>
    <p:sldId id="332" r:id="rId3"/>
    <p:sldId id="308" r:id="rId4"/>
    <p:sldId id="309" r:id="rId5"/>
    <p:sldId id="334" r:id="rId6"/>
    <p:sldId id="333" r:id="rId7"/>
    <p:sldId id="335" r:id="rId8"/>
    <p:sldId id="329" r:id="rId9"/>
    <p:sldId id="315" r:id="rId10"/>
    <p:sldId id="331" r:id="rId11"/>
    <p:sldId id="317" r:id="rId12"/>
    <p:sldId id="327" r:id="rId13"/>
    <p:sldId id="32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968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494" autoAdjust="0"/>
  </p:normalViewPr>
  <p:slideViewPr>
    <p:cSldViewPr>
      <p:cViewPr>
        <p:scale>
          <a:sx n="66" d="100"/>
          <a:sy n="66" d="100"/>
        </p:scale>
        <p:origin x="-638" y="-3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8AF9CF-9223-413D-B5E4-265A7971B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98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(Thomas and Blanchard, 2009). while addressing the challenges and needs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of the community and individuals (</a:t>
            </a:r>
            <a:r>
              <a:rPr lang="en-US" dirty="0" err="1" smtClean="0"/>
              <a:t>Kretzmannand</a:t>
            </a:r>
            <a:r>
              <a:rPr lang="en-US" baseline="0" dirty="0" smtClean="0"/>
              <a:t> </a:t>
            </a:r>
            <a:r>
              <a:rPr lang="en-US" dirty="0" smtClean="0"/>
              <a:t>and McKnight, 1993).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therefore, sustainable over time. </a:t>
            </a:r>
          </a:p>
          <a:p>
            <a:r>
              <a:rPr lang="en-US" dirty="0" smtClean="0"/>
              <a:t>Social</a:t>
            </a:r>
            <a:r>
              <a:rPr lang="en-US" baseline="0" dirty="0" smtClean="0"/>
              <a:t> Architecture - b</a:t>
            </a:r>
            <a:r>
              <a:rPr lang="en-US" dirty="0" smtClean="0"/>
              <a:t>uilds on individual and group gifts, interests, and experience,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D3B62-7D4F-4F8B-8054-03C71BF1CA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Increased focus on comprehensive care coordination at community based level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Increased community based programs will be needed at a time when funding has been cut</a:t>
            </a:r>
          </a:p>
          <a:p>
            <a:r>
              <a:rPr lang="en-US" smtClean="0">
                <a:latin typeface="Times New Roman" pitchFamily="18" charset="0"/>
              </a:rPr>
              <a:t>Villages can provide connection to a wide array of services that support aging in community</a:t>
            </a:r>
          </a:p>
          <a:p>
            <a:r>
              <a:rPr lang="en-US" smtClean="0">
                <a:latin typeface="Times New Roman" pitchFamily="18" charset="0"/>
              </a:rPr>
              <a:t>Opportunity to build community connections to promote health wellness and prevention</a:t>
            </a:r>
          </a:p>
          <a:p>
            <a:r>
              <a:rPr lang="en-US" smtClean="0">
                <a:latin typeface="Times New Roman" pitchFamily="18" charset="0"/>
              </a:rPr>
              <a:t>Villages can provide a cadre of volunteers to assist providers to address needs of residents</a:t>
            </a:r>
          </a:p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D5B435-D6C5-40DC-90B8-3596BC091039}" type="slidenum">
              <a:rPr lang="en-US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Livable, age-friendly community 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Infrastructure needed from local government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Members = key informers</a:t>
            </a:r>
          </a:p>
          <a:p>
            <a:r>
              <a:rPr lang="en-US" dirty="0" smtClean="0">
                <a:latin typeface="Times New Roman" pitchFamily="18" charset="0"/>
              </a:rPr>
              <a:t>Non-medical, social supports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Member services provide comprehensive supports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Single point of entry </a:t>
            </a:r>
          </a:p>
          <a:p>
            <a:r>
              <a:rPr lang="en-US" dirty="0" smtClean="0">
                <a:latin typeface="Times New Roman" pitchFamily="18" charset="0"/>
              </a:rPr>
              <a:t>Encore career and volunteer opportunities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Value add to support social engagement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Value to local economy</a:t>
            </a:r>
          </a:p>
          <a:p>
            <a:endParaRPr 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Supports and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Provide one stop, one call for community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Facilitate connection to existing community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Assist members to navigate medical, non-medical and social support needs</a:t>
            </a:r>
          </a:p>
          <a:p>
            <a:pPr marL="342881" lvl="2" indent="-342881" eaLnBrk="1" hangingPunct="1">
              <a:lnSpc>
                <a:spcPct val="90000"/>
              </a:lnSpc>
            </a:pPr>
            <a:r>
              <a:rPr lang="en-US" dirty="0" smtClean="0"/>
              <a:t>Membership Plus model provides affordable memberships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 pitchFamily="18" charset="0"/>
              </a:rPr>
              <a:t>Village guiding principles provide platform for innovation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 pitchFamily="18" charset="0"/>
              </a:rPr>
              <a:t>Visibility to assist older adults to “re-imagine” their older years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 pitchFamily="18" charset="0"/>
              </a:rPr>
              <a:t>Foster mobilization of older adults at local level in aging issues through a consumer driven model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3284D5-3F33-4295-9134-EBC4187D3054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Membership Plus model allows for Medicaid eligible individuals to participate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3366CC"/>
                </a:solidFill>
              </a:rPr>
              <a:t>13% of members have discounted memberships = 1 in every 8 Village member is low income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2DE4F8-FCF2-4F85-A843-930ABF1ABE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>
              <a:lnSpc>
                <a:spcPct val="150000"/>
              </a:lnSpc>
              <a:buFont typeface="Arial" pitchFamily="34" charset="0"/>
              <a:buNone/>
            </a:pPr>
            <a:r>
              <a:rPr lang="en-US" sz="1400" dirty="0" smtClean="0">
                <a:latin typeface="Verdana" pitchFamily="34" charset="0"/>
              </a:rPr>
              <a:t>What is the market??? Who benefits? Who can stand to invest in the solution?</a:t>
            </a:r>
          </a:p>
          <a:p>
            <a:pPr lvl="2">
              <a:lnSpc>
                <a:spcPct val="150000"/>
              </a:lnSpc>
              <a:buFont typeface="Arial" pitchFamily="34" charset="0"/>
              <a:buNone/>
            </a:pPr>
            <a:endParaRPr lang="en-US" sz="1400" dirty="0" smtClean="0">
              <a:latin typeface="Verdana" pitchFamily="34" charset="0"/>
            </a:endParaRPr>
          </a:p>
          <a:p>
            <a:pPr lvl="2">
              <a:lnSpc>
                <a:spcPct val="150000"/>
              </a:lnSpc>
              <a:buFont typeface="Arial" pitchFamily="34" charset="0"/>
              <a:buNone/>
            </a:pPr>
            <a:r>
              <a:rPr lang="en-US" sz="1400" dirty="0" smtClean="0">
                <a:latin typeface="Verdana" pitchFamily="34" charset="0"/>
              </a:rPr>
              <a:t>Support for caregivers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Verdana" pitchFamily="34" charset="0"/>
              </a:rPr>
              <a:t>Mitigate hospital recidivism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1400" dirty="0" smtClean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E5220-921E-436A-A455-60226FA150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solidFill>
          <a:srgbClr val="ACAE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rner Triangles White.png"/>
          <p:cNvPicPr>
            <a:picLocks noChangeAspect="1"/>
          </p:cNvPicPr>
          <p:nvPr userDrawn="1"/>
        </p:nvPicPr>
        <p:blipFill>
          <a:blip r:embed="rId2"/>
          <a:srcRect l="17970" t="11915"/>
          <a:stretch>
            <a:fillRect/>
          </a:stretch>
        </p:blipFill>
        <p:spPr>
          <a:xfrm>
            <a:off x="0" y="1"/>
            <a:ext cx="2680448" cy="2457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711" y="323850"/>
            <a:ext cx="1404197" cy="67945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17711" y="5638800"/>
            <a:ext cx="9677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prstClr val="white"/>
                </a:solidFill>
                <a:latin typeface="Arial"/>
              </a:rPr>
              <a:t>THANK YOU.</a:t>
            </a:r>
            <a:endParaRPr lang="en-US" sz="4800" b="1" dirty="0">
              <a:solidFill>
                <a:prstClr val="whit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Blue)">
    <p:bg>
      <p:bgPr>
        <a:solidFill>
          <a:srgbClr val="2C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rner Triangles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11914"/>
          <a:stretch>
            <a:fillRect/>
          </a:stretch>
        </p:blipFill>
        <p:spPr bwMode="auto">
          <a:xfrm>
            <a:off x="-11113" y="-12700"/>
            <a:ext cx="2935288" cy="269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3208338"/>
            <a:ext cx="8229600" cy="89376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65600"/>
            <a:ext cx="8229600" cy="6731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40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27200" y="4902200"/>
            <a:ext cx="5676900" cy="5588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Month . Day . Year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1482" y="184150"/>
            <a:ext cx="1404197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7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b="50066"/>
          <a:stretch>
            <a:fillRect/>
          </a:stretch>
        </p:blipFill>
        <p:spPr>
          <a:xfrm>
            <a:off x="6756400" y="5710177"/>
            <a:ext cx="2387600" cy="114782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01006" y="920476"/>
            <a:ext cx="7641781" cy="70337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00">
                <a:solidFill>
                  <a:srgbClr val="2C4687"/>
                </a:solidFill>
              </a:defRPr>
            </a:lvl1pPr>
          </a:lstStyle>
          <a:p>
            <a:r>
              <a:rPr lang="en-US" dirty="0" smtClean="0"/>
              <a:t>Copy Slide 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8EF1D10-6DEA-F245-8268-812D123A16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430" y="196278"/>
            <a:ext cx="1379376" cy="724198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701006" y="1860550"/>
            <a:ext cx="7772400" cy="4495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415968"/>
                </a:solidFill>
              </a:defRPr>
            </a:lvl1pPr>
            <a:lvl2pPr>
              <a:defRPr sz="2000">
                <a:solidFill>
                  <a:srgbClr val="415968"/>
                </a:solidFill>
              </a:defRPr>
            </a:lvl2pPr>
            <a:lvl3pPr>
              <a:defRPr sz="2000">
                <a:solidFill>
                  <a:srgbClr val="415968"/>
                </a:solidFill>
              </a:defRPr>
            </a:lvl3pPr>
            <a:lvl4pPr>
              <a:defRPr sz="2000">
                <a:solidFill>
                  <a:srgbClr val="415968"/>
                </a:solidFill>
              </a:defRPr>
            </a:lvl4pPr>
            <a:lvl5pPr>
              <a:defRPr sz="2000">
                <a:solidFill>
                  <a:srgbClr val="4159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8EF1D10-6DEA-F245-8268-812D123A16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  <p:sldLayoutId id="214748370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2209800"/>
            <a:ext cx="8686799" cy="1381125"/>
          </a:xfrm>
        </p:spPr>
        <p:txBody>
          <a:bodyPr/>
          <a:lstStyle/>
          <a:p>
            <a:r>
              <a:rPr lang="en-US" sz="4000" i="1" dirty="0" smtClean="0"/>
              <a:t>Building Community to Support Aging</a:t>
            </a:r>
            <a:r>
              <a:rPr lang="en-US" dirty="0" smtClean="0">
                <a:latin typeface="Trebuchet MS" pitchFamily="34" charset="0"/>
              </a:rPr>
              <a:t/>
            </a:r>
            <a:br>
              <a:rPr lang="en-US" dirty="0" smtClean="0">
                <a:latin typeface="Trebuchet MS" pitchFamily="34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3810000"/>
            <a:ext cx="8229600" cy="1447800"/>
          </a:xfrm>
        </p:spPr>
        <p:txBody>
          <a:bodyPr/>
          <a:lstStyle/>
          <a:p>
            <a:r>
              <a:rPr lang="en-US" sz="2800" dirty="0" smtClean="0"/>
              <a:t>Maryland Commission on Aging</a:t>
            </a:r>
          </a:p>
          <a:p>
            <a:r>
              <a:rPr lang="en-US" sz="2800" dirty="0" smtClean="0"/>
              <a:t>September 10, 2014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27200" y="5593080"/>
            <a:ext cx="5892800" cy="883920"/>
          </a:xfrm>
        </p:spPr>
        <p:txBody>
          <a:bodyPr/>
          <a:lstStyle/>
          <a:p>
            <a:r>
              <a:rPr lang="en-US" sz="2000" dirty="0" smtClean="0"/>
              <a:t>Candace Baldwin</a:t>
            </a:r>
          </a:p>
          <a:p>
            <a:r>
              <a:rPr lang="en-US" sz="2000" dirty="0" smtClean="0"/>
              <a:t>Director of Strategy, Aging in Community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31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41781" cy="703371"/>
          </a:xfrm>
        </p:spPr>
        <p:txBody>
          <a:bodyPr>
            <a:noAutofit/>
          </a:bodyPr>
          <a:lstStyle/>
          <a:p>
            <a:r>
              <a:rPr lang="en-US" altLang="en-US" sz="2400" b="1" dirty="0" smtClean="0"/>
              <a:t>Village Member Benefits can Complement </a:t>
            </a:r>
            <a:r>
              <a:rPr lang="en-US" altLang="en-US" sz="2400" b="1" dirty="0"/>
              <a:t>Medicaid-Financed Services</a:t>
            </a:r>
            <a:r>
              <a:rPr lang="en-US" altLang="en-US" sz="1800" b="1" dirty="0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5"/>
          </p:nvPr>
        </p:nvSpPr>
        <p:spPr>
          <a:xfrm>
            <a:off x="609600" y="1828800"/>
            <a:ext cx="7772400" cy="44958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Assistance with Medical Care Access and Coordination 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Villages provide support to members with navigating medical </a:t>
            </a:r>
            <a:r>
              <a:rPr lang="en-US" altLang="en-US" sz="1800" dirty="0">
                <a:solidFill>
                  <a:schemeClr val="tx1"/>
                </a:solidFill>
              </a:rPr>
              <a:t>services through case management, care coordination and/or medical advocacy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Person Centered, Consumer-Directed</a:t>
            </a:r>
            <a:endParaRPr lang="en-US" altLang="en-US" i="1" dirty="0">
              <a:solidFill>
                <a:schemeClr val="tx1"/>
              </a:solidFill>
            </a:endParaRPr>
          </a:p>
          <a:p>
            <a:pPr lvl="1"/>
            <a:r>
              <a:rPr lang="en-US" altLang="en-US" sz="1800" dirty="0">
                <a:solidFill>
                  <a:schemeClr val="tx1"/>
                </a:solidFill>
              </a:rPr>
              <a:t>Deliver services when and where people overwhelmingly want to be supported – in their own homes and communities – and not in facilities or campuses that isolate them from mainstream life </a:t>
            </a:r>
            <a:endParaRPr lang="en-US" altLang="en-US" sz="1800" i="1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Augmentation </a:t>
            </a:r>
            <a:r>
              <a:rPr lang="en-US" altLang="en-US" dirty="0">
                <a:solidFill>
                  <a:schemeClr val="tx1"/>
                </a:solidFill>
              </a:rPr>
              <a:t>of Medicaid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</a:rPr>
              <a:t>Wrap around Medicaid-financed long-term supports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5715000" cy="703371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latin typeface="+mn-lt"/>
              </a:rPr>
              <a:t>Connecting Local Innovations with National Priorities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5"/>
          </p:nvPr>
        </p:nvSpPr>
        <p:spPr>
          <a:xfrm>
            <a:off x="228600" y="1600200"/>
            <a:ext cx="5025180" cy="51054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Villages partnering to reduce hospital readmissions and increase patient engagement</a:t>
            </a:r>
          </a:p>
          <a:p>
            <a:pPr marL="342900" lvl="1" indent="-342900">
              <a:buFontTx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Care transitions </a:t>
            </a:r>
            <a:r>
              <a:rPr lang="en-US" sz="1800" dirty="0" smtClean="0">
                <a:solidFill>
                  <a:schemeClr val="tx1"/>
                </a:solidFill>
              </a:rPr>
              <a:t>- Newton at Home – Newton, MA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Key to reducing hospital readmissions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Measuring impact of Village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Village Connections </a:t>
            </a:r>
            <a:r>
              <a:rPr lang="en-US" sz="1800" dirty="0" smtClean="0">
                <a:solidFill>
                  <a:schemeClr val="tx1"/>
                </a:solidFill>
              </a:rPr>
              <a:t>– Capitol Hill Village – Washington DC</a:t>
            </a:r>
          </a:p>
          <a:p>
            <a:pPr marL="742950" lvl="2" indent="-342900">
              <a:buFont typeface="Calibri" panose="020F0502020204030204" pitchFamily="34" charset="0"/>
              <a:buChar char="‒"/>
            </a:pPr>
            <a:r>
              <a:rPr lang="en-US" sz="1600" dirty="0" smtClean="0">
                <a:solidFill>
                  <a:schemeClr val="tx1"/>
                </a:solidFill>
              </a:rPr>
              <a:t>Functional </a:t>
            </a:r>
            <a:r>
              <a:rPr lang="en-US" sz="1600" dirty="0">
                <a:solidFill>
                  <a:schemeClr val="tx1"/>
                </a:solidFill>
              </a:rPr>
              <a:t>limitations, health crises impede the member’s ability to request a service or to follow through with volunteer or vendor services </a:t>
            </a:r>
            <a:r>
              <a:rPr lang="en-US" sz="1600" dirty="0" smtClean="0">
                <a:solidFill>
                  <a:schemeClr val="tx1"/>
                </a:solidFill>
              </a:rPr>
              <a:t>independently</a:t>
            </a:r>
          </a:p>
          <a:p>
            <a:pPr marL="742950" lvl="2" indent="-342900">
              <a:buFont typeface="Calibri" panose="020F0502020204030204" pitchFamily="34" charset="0"/>
              <a:buChar char="‒"/>
            </a:pPr>
            <a:r>
              <a:rPr lang="en-US" sz="1600" dirty="0" smtClean="0">
                <a:solidFill>
                  <a:schemeClr val="tx1"/>
                </a:solidFill>
              </a:rPr>
              <a:t>Frequent </a:t>
            </a:r>
            <a:r>
              <a:rPr lang="en-US" sz="1600" dirty="0">
                <a:solidFill>
                  <a:schemeClr val="tx1"/>
                </a:solidFill>
              </a:rPr>
              <a:t>and sustained requests to duplicate services that exist in the community </a:t>
            </a:r>
          </a:p>
          <a:p>
            <a:pPr marL="342900" lvl="1" indent="-342900">
              <a:buFontTx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08" y="1524000"/>
            <a:ext cx="1952425" cy="261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266839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641781" cy="70337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Creating a Vision of Comprehensive Aging Services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228600" y="1600200"/>
            <a:ext cx="4953000" cy="495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Individuals and Caregivers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Better health, prevention and wellness through social engagement outlets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Individualism + active lifestyle = </a:t>
            </a:r>
            <a:r>
              <a:rPr lang="en-US" sz="1800" b="1" dirty="0" smtClean="0">
                <a:solidFill>
                  <a:schemeClr val="tx1"/>
                </a:solidFill>
              </a:rPr>
              <a:t>not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“old”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Impact on connection of health and social support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Increase awareness and ability to navigate system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Local and Community Providers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Identify and champion individual preference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Increased focus on prevention/wellness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Identify and embrace connection of social and health interventions</a:t>
            </a:r>
          </a:p>
          <a:p>
            <a:pPr marL="342900" lvl="1" indent="-342900">
              <a:lnSpc>
                <a:spcPct val="150000"/>
              </a:lnSpc>
              <a:buFontTx/>
              <a:buChar char="•"/>
            </a:pPr>
            <a:endParaRPr lang="en-US" sz="14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Verdana" pitchFamily="34" charset="0"/>
            </a:endParaRPr>
          </a:p>
        </p:txBody>
      </p:sp>
      <p:pic>
        <p:nvPicPr>
          <p:cNvPr id="5" name="Content Placeholder 25" descr="leading age graph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81600" y="2209800"/>
            <a:ext cx="3592604" cy="333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01006" y="1860550"/>
            <a:ext cx="8290594" cy="32448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0" indent="0" algn="ctr">
              <a:buFont typeface="Arial"/>
              <a:buNone/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For More Information</a:t>
            </a:r>
          </a:p>
          <a:p>
            <a:pPr marL="0" indent="0" algn="ctr">
              <a:buFont typeface="Arial"/>
              <a:buNone/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www.capitalimpact.org</a:t>
            </a:r>
            <a:endParaRPr lang="en-US" sz="2400" dirty="0" smtClean="0">
              <a:solidFill>
                <a:prstClr val="white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marL="0" indent="0" algn="ctr">
              <a:buFont typeface="Arial"/>
              <a:buNone/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Candace Baldwin</a:t>
            </a:r>
          </a:p>
          <a:p>
            <a:pPr marL="0" indent="0" algn="ctr">
              <a:buFont typeface="Arial"/>
              <a:buNone/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Director of Strategy, Aging in Community</a:t>
            </a:r>
          </a:p>
          <a:p>
            <a:pPr marL="0" indent="0" algn="ctr">
              <a:buFont typeface="Arial"/>
              <a:buNone/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cbaldwin@capitalimpact.org</a:t>
            </a:r>
          </a:p>
        </p:txBody>
      </p:sp>
    </p:spTree>
    <p:extLst>
      <p:ext uri="{BB962C8B-B14F-4D97-AF65-F5344CB8AC3E}">
        <p14:creationId xmlns:p14="http://schemas.microsoft.com/office/powerpoint/2010/main" val="18713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1600" y="6513689"/>
            <a:ext cx="8556978" cy="259645"/>
          </a:xfrm>
          <a:prstGeom prst="rect">
            <a:avLst/>
          </a:prstGeom>
        </p:spPr>
        <p:txBody>
          <a:bodyPr/>
          <a:lstStyle/>
          <a:p>
            <a:pPr algn="l">
              <a:defRPr>
                <a:uFillTx/>
              </a:defRPr>
            </a:pPr>
            <a:r>
              <a:rPr lang="en-US" sz="1100" i="1" dirty="0" smtClean="0">
                <a:uFillTx/>
              </a:rPr>
              <a:t>Source: “Aging in Place 2.0: Rethinking solutions to the home care challenge.” The </a:t>
            </a:r>
            <a:r>
              <a:rPr lang="en-US" sz="1100" i="1" dirty="0" err="1" smtClean="0">
                <a:uFillTx/>
              </a:rPr>
              <a:t>Metlife</a:t>
            </a:r>
            <a:r>
              <a:rPr lang="en-US" sz="1100" i="1" dirty="0" smtClean="0">
                <a:uFillTx/>
              </a:rPr>
              <a:t> Mature Market Institute, September 2010</a:t>
            </a:r>
            <a:endParaRPr lang="en-US" sz="1100" dirty="0">
              <a:uFillTx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1200" y="948266"/>
            <a:ext cx="8102898" cy="5565423"/>
            <a:chOff x="711200" y="948266"/>
            <a:chExt cx="8102898" cy="5565423"/>
          </a:xfrm>
        </p:grpSpPr>
        <p:pic>
          <p:nvPicPr>
            <p:cNvPr id="3" name="Picture 2" descr="Continuum of Care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11200" y="948266"/>
              <a:ext cx="8102898" cy="556542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456873" y="2558473"/>
              <a:ext cx="979054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Villages</a:t>
              </a:r>
              <a:endParaRPr lang="en-US" sz="11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1"/>
            <a:ext cx="6400800" cy="685799"/>
          </a:xfrm>
        </p:spPr>
        <p:txBody>
          <a:bodyPr>
            <a:normAutofit/>
          </a:bodyPr>
          <a:lstStyle/>
          <a:p>
            <a:r>
              <a:rPr lang="en-US" sz="2400" b="1" dirty="0"/>
              <a:t>Cross Sector Coordination </a:t>
            </a:r>
            <a:r>
              <a:rPr lang="en-US" sz="2400" b="1" dirty="0" smtClean="0"/>
              <a:t>is a Foundation</a:t>
            </a:r>
            <a:endParaRPr lang="en-US" sz="2400" dirty="0"/>
          </a:p>
        </p:txBody>
      </p:sp>
      <p:graphicFrame>
        <p:nvGraphicFramePr>
          <p:cNvPr id="129055" name="Group 31"/>
          <p:cNvGraphicFramePr>
            <a:graphicFrameLocks noGrp="1"/>
          </p:cNvGraphicFramePr>
          <p:nvPr>
            <p:ph idx="15"/>
            <p:extLst>
              <p:ext uri="{D42A27DB-BD31-4B8C-83A1-F6EECF244321}">
                <p14:modId xmlns:p14="http://schemas.microsoft.com/office/powerpoint/2010/main" val="2535669899"/>
              </p:ext>
            </p:extLst>
          </p:nvPr>
        </p:nvGraphicFramePr>
        <p:xfrm>
          <a:off x="609600" y="1219200"/>
          <a:ext cx="8001000" cy="5199881"/>
        </p:xfrm>
        <a:graphic>
          <a:graphicData uri="http://schemas.openxmlformats.org/drawingml/2006/table">
            <a:tbl>
              <a:tblPr/>
              <a:tblGrid>
                <a:gridCol w="2855580"/>
                <a:gridCol w="5145420"/>
              </a:tblGrid>
              <a:tr h="32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libri" panose="020F0502020204030204" pitchFamily="34" charset="0"/>
                          <a:cs typeface="Arial" charset="0"/>
                        </a:rPr>
                        <a:t>Element</a:t>
                      </a:r>
                    </a:p>
                  </a:txBody>
                  <a:tcPr marL="40069" marR="40069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libri" panose="020F0502020204030204" pitchFamily="34" charset="0"/>
                          <a:cs typeface="Arial" charset="0"/>
                        </a:rPr>
                        <a:t>Features </a:t>
                      </a:r>
                    </a:p>
                  </a:txBody>
                  <a:tcPr marL="40069" marR="40069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91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ECC68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Osaka" charset="-128"/>
                          <a:cs typeface="Arial" charset="0"/>
                        </a:rPr>
                        <a:t>Basic Needs -- Safe, Accessible, and Affordable</a:t>
                      </a:r>
                    </a:p>
                  </a:txBody>
                  <a:tcPr marL="40069" marR="40069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ECC68"/>
                        </a:buClr>
                        <a:buSzPct val="85000"/>
                        <a:buFont typeface="Wingdings 2" pitchFamily="18" charset="2"/>
                        <a:buChar char="¡"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cs typeface="Arial" charset="0"/>
                        </a:rPr>
                        <a:t>  Accessible and affordable housing and community areas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ECC68"/>
                        </a:buClr>
                        <a:buSzPct val="85000"/>
                        <a:buFont typeface="Wingdings 2" pitchFamily="18" charset="2"/>
                        <a:buChar char="¡"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cs typeface="Arial" charset="0"/>
                        </a:rPr>
                        <a:t>  Provides information about services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ECC68"/>
                        </a:buClr>
                        <a:buSzPct val="85000"/>
                        <a:buFont typeface="Wingdings 2" pitchFamily="18" charset="2"/>
                        <a:buChar char="¡"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cs typeface="Arial" charset="0"/>
                        </a:rPr>
                        <a:t>  Fosters safety </a:t>
                      </a:r>
                    </a:p>
                  </a:txBody>
                  <a:tcPr marL="40069" marR="40069" horzOverflow="overflow">
                    <a:lnL w="1905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  <a:alpha val="39000"/>
                      </a:schemeClr>
                    </a:solidFill>
                  </a:tcPr>
                </a:tc>
              </a:tr>
              <a:tr h="1244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FontTx/>
                        <a:buNone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Osaka" charset="-128"/>
                          <a:cs typeface="Arial" charset="0"/>
                        </a:rPr>
                        <a:t>Community Engagement</a:t>
                      </a:r>
                    </a:p>
                  </a:txBody>
                  <a:tcPr marL="40069" marR="40069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ECC68"/>
                        </a:buClr>
                        <a:buSzPct val="85000"/>
                        <a:buFont typeface="Wingdings 2" pitchFamily="18" charset="2"/>
                        <a:buChar char="¡"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cs typeface="Arial" charset="0"/>
                        </a:rPr>
                        <a:t>  Fosters meaningful connections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ECC68"/>
                        </a:buClr>
                        <a:buSzPct val="85000"/>
                        <a:buFont typeface="Wingdings 2" pitchFamily="18" charset="2"/>
                        <a:buChar char="¡"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cs typeface="Arial" charset="0"/>
                        </a:rPr>
                        <a:t>  Promotes active community engagement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ECC68"/>
                        </a:buClr>
                        <a:buSzPct val="85000"/>
                        <a:buFont typeface="Wingdings 2" pitchFamily="18" charset="2"/>
                        <a:buChar char="¡"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cs typeface="Arial" charset="0"/>
                        </a:rPr>
                        <a:t>  Opportunities for paid or volunteer work</a:t>
                      </a:r>
                    </a:p>
                  </a:txBody>
                  <a:tcPr marL="40069" marR="40069" horzOverflow="overflow">
                    <a:lnL w="1905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1331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ECC68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Osaka" charset="-128"/>
                          <a:cs typeface="Arial" charset="0"/>
                        </a:rPr>
                        <a:t>Health and Well Being</a:t>
                      </a:r>
                    </a:p>
                  </a:txBody>
                  <a:tcPr marL="40069" marR="40069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ECC68"/>
                        </a:buClr>
                        <a:buSzPct val="85000"/>
                        <a:buFont typeface="Wingdings 2" pitchFamily="18" charset="2"/>
                        <a:buChar char="¡"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cs typeface="Arial" charset="0"/>
                        </a:rPr>
                        <a:t>  Facilitates access to medical and social services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ECC68"/>
                        </a:buClr>
                        <a:buSzPct val="85000"/>
                        <a:buFont typeface="Wingdings 2" pitchFamily="18" charset="2"/>
                        <a:buChar char="¡"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cs typeface="Arial" charset="0"/>
                        </a:rPr>
                        <a:t>  Promotes health behaviors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ECC68"/>
                        </a:buClr>
                        <a:buSzPct val="85000"/>
                        <a:buFont typeface="Wingdings 2" pitchFamily="18" charset="2"/>
                        <a:buChar char="¡"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cs typeface="Arial" charset="0"/>
                        </a:rPr>
                        <a:t>  Supports community activities that enhance well being</a:t>
                      </a:r>
                    </a:p>
                  </a:txBody>
                  <a:tcPr marL="40069" marR="40069" horzOverflow="overflow">
                    <a:lnL w="1905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</a:tr>
              <a:tr h="1048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ECC68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cs typeface="Arial" charset="0"/>
                        </a:rPr>
                        <a:t>Independence and Autonomy </a:t>
                      </a:r>
                    </a:p>
                  </a:txBody>
                  <a:tcPr marL="40069" marR="40069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ECC68"/>
                        </a:buClr>
                        <a:buSzPct val="85000"/>
                        <a:buFont typeface="Wingdings 2" pitchFamily="18" charset="2"/>
                        <a:buChar char="¡"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Osaka" charset="-128"/>
                          <a:cs typeface="Arial" charset="0"/>
                        </a:rPr>
                        <a:t>  Mobilizes in-home supports and services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ECC68"/>
                        </a:buClr>
                        <a:buSzPct val="85000"/>
                        <a:buFont typeface="Wingdings 2" pitchFamily="18" charset="2"/>
                        <a:buChar char="¡"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Osaka" charset="-128"/>
                          <a:cs typeface="Arial" charset="0"/>
                        </a:rPr>
                        <a:t> Coordinates or offers transportation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ECC68"/>
                        </a:buClr>
                        <a:buSzPct val="85000"/>
                        <a:buFont typeface="Wingdings 2" pitchFamily="18" charset="2"/>
                        <a:buChar char="¡"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Osaka" charset="-128"/>
                          <a:cs typeface="Arial" charset="0"/>
                        </a:rPr>
                        <a:t>  Supports family and other caregivers</a:t>
                      </a:r>
                    </a:p>
                  </a:txBody>
                  <a:tcPr marL="40069" marR="40069" horzOverflow="overflow">
                    <a:lnL w="1905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914400"/>
            <a:ext cx="7641781" cy="70337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New Way to Define Social Networking</a:t>
            </a:r>
            <a:endParaRPr lang="en-US" sz="28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5"/>
          </p:nvPr>
        </p:nvSpPr>
        <p:spPr>
          <a:xfrm>
            <a:off x="4114800" y="1524000"/>
            <a:ext cx="4800600" cy="472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Research beginning to identify importance of social connections on health outcomes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Aging in community best chance to remain connected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Aging in Community vs. Aging in Place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ACA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focus on care and systems coordination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home and community based services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1981200"/>
            <a:ext cx="3200400" cy="3810000"/>
            <a:chOff x="0" y="1544825"/>
            <a:chExt cx="4099095" cy="48228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44825"/>
              <a:ext cx="2798763" cy="318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0922">
              <a:off x="1784175" y="1621656"/>
              <a:ext cx="2314920" cy="2137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2898">
              <a:off x="1224638" y="3111718"/>
              <a:ext cx="2792413" cy="3255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641781" cy="70337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Aging In Community Principles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8EF1D10-6DEA-F245-8268-812D123A16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>
          <a:xfrm>
            <a:off x="381000" y="1600200"/>
            <a:ext cx="5105400" cy="4876800"/>
          </a:xfrm>
        </p:spPr>
        <p:txBody>
          <a:bodyPr/>
          <a:lstStyle/>
          <a:p>
            <a:r>
              <a:rPr lang="en-US" sz="2300" dirty="0" smtClean="0">
                <a:solidFill>
                  <a:schemeClr val="tx1"/>
                </a:solidFill>
              </a:rPr>
              <a:t>Experience of aging - positive interactions </a:t>
            </a:r>
            <a:r>
              <a:rPr lang="en-US" sz="2300" dirty="0">
                <a:solidFill>
                  <a:schemeClr val="tx1"/>
                </a:solidFill>
              </a:rPr>
              <a:t>and collaboration in shared </a:t>
            </a:r>
            <a:r>
              <a:rPr lang="en-US" sz="2300" dirty="0" smtClean="0">
                <a:solidFill>
                  <a:schemeClr val="tx1"/>
                </a:solidFill>
              </a:rPr>
              <a:t>interests and </a:t>
            </a:r>
            <a:r>
              <a:rPr lang="en-US" sz="2300" dirty="0">
                <a:solidFill>
                  <a:schemeClr val="tx1"/>
                </a:solidFill>
              </a:rPr>
              <a:t>pursuits 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Relationships </a:t>
            </a:r>
            <a:r>
              <a:rPr lang="en-US" sz="2300" dirty="0">
                <a:solidFill>
                  <a:schemeClr val="tx1"/>
                </a:solidFill>
              </a:rPr>
              <a:t>between community </a:t>
            </a:r>
            <a:r>
              <a:rPr lang="en-US" sz="2300" dirty="0" smtClean="0">
                <a:solidFill>
                  <a:schemeClr val="tx1"/>
                </a:solidFill>
              </a:rPr>
              <a:t>members - informal, </a:t>
            </a:r>
            <a:r>
              <a:rPr lang="en-US" sz="2300" dirty="0">
                <a:solidFill>
                  <a:schemeClr val="tx1"/>
                </a:solidFill>
              </a:rPr>
              <a:t>voluntary, and </a:t>
            </a:r>
            <a:r>
              <a:rPr lang="en-US" sz="2300" dirty="0" smtClean="0">
                <a:solidFill>
                  <a:schemeClr val="tx1"/>
                </a:solidFill>
              </a:rPr>
              <a:t>reciprocal</a:t>
            </a:r>
          </a:p>
          <a:p>
            <a:r>
              <a:rPr lang="en-US" sz="2300" dirty="0">
                <a:solidFill>
                  <a:schemeClr val="tx1"/>
                </a:solidFill>
              </a:rPr>
              <a:t>S</a:t>
            </a:r>
            <a:r>
              <a:rPr lang="en-US" sz="2300" dirty="0" smtClean="0">
                <a:solidFill>
                  <a:schemeClr val="tx1"/>
                </a:solidFill>
              </a:rPr>
              <a:t>ocial </a:t>
            </a:r>
            <a:r>
              <a:rPr lang="en-US" sz="2300" dirty="0">
                <a:solidFill>
                  <a:schemeClr val="tx1"/>
                </a:solidFill>
              </a:rPr>
              <a:t>capital— a sense of social connectedness and </a:t>
            </a:r>
            <a:r>
              <a:rPr lang="en-US" sz="2300" dirty="0" smtClean="0">
                <a:solidFill>
                  <a:schemeClr val="tx1"/>
                </a:solidFill>
              </a:rPr>
              <a:t>interdependence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Asset-based approach to </a:t>
            </a:r>
            <a:r>
              <a:rPr lang="en-US" sz="2300" dirty="0">
                <a:solidFill>
                  <a:schemeClr val="tx1"/>
                </a:solidFill>
              </a:rPr>
              <a:t>community development </a:t>
            </a:r>
            <a:r>
              <a:rPr lang="en-US" sz="2300" dirty="0" smtClean="0">
                <a:solidFill>
                  <a:schemeClr val="tx1"/>
                </a:solidFill>
              </a:rPr>
              <a:t>creating “social architecture”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85" y="1402080"/>
            <a:ext cx="2194560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66" y="2819400"/>
            <a:ext cx="2256699" cy="15148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40" y="4191000"/>
            <a:ext cx="2421764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19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6968004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Aging in Community: Person Centered</a:t>
            </a:r>
          </a:p>
        </p:txBody>
      </p:sp>
      <p:sp>
        <p:nvSpPr>
          <p:cNvPr id="6149" name="Content Placeholder 2"/>
          <p:cNvSpPr>
            <a:spLocks noGrp="1"/>
          </p:cNvSpPr>
          <p:nvPr>
            <p:ph idx="15"/>
          </p:nvPr>
        </p:nvSpPr>
        <p:spPr>
          <a:xfrm>
            <a:off x="533400" y="1751814"/>
            <a:ext cx="4572000" cy="431035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Sense of Belonging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A place where I can be myself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Mutual Support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A place where I can give and get support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Greater Influence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High level of self efficacy and worth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Exploration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A place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where I can explore new ideas/activities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38800" y="1751814"/>
            <a:ext cx="3328125" cy="4386539"/>
            <a:chOff x="5638800" y="1600200"/>
            <a:chExt cx="3276600" cy="4996139"/>
          </a:xfrm>
        </p:grpSpPr>
        <p:pic>
          <p:nvPicPr>
            <p:cNvPr id="615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600200"/>
              <a:ext cx="1676400" cy="226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057400"/>
              <a:ext cx="1616939" cy="3038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" name="Picture 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400800" y="5029200"/>
              <a:ext cx="2354870" cy="1567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41781" cy="703371"/>
          </a:xfrm>
        </p:spPr>
        <p:txBody>
          <a:bodyPr/>
          <a:lstStyle/>
          <a:p>
            <a:r>
              <a:rPr lang="en-US" b="1" dirty="0" smtClean="0"/>
              <a:t>Value of Peer to Peer Supports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8EF1D10-6DEA-F245-8268-812D123A16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>
          <a:xfrm>
            <a:off x="381000" y="1752600"/>
            <a:ext cx="8092406" cy="42672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Critical </a:t>
            </a:r>
            <a:r>
              <a:rPr lang="en-US" sz="2400" dirty="0">
                <a:solidFill>
                  <a:schemeClr val="tx1"/>
                </a:solidFill>
              </a:rPr>
              <a:t>and effective strategy for ongoing health care and </a:t>
            </a:r>
            <a:r>
              <a:rPr lang="en-US" sz="2400" dirty="0" smtClean="0">
                <a:solidFill>
                  <a:schemeClr val="tx1"/>
                </a:solidFill>
              </a:rPr>
              <a:t>sustained </a:t>
            </a:r>
            <a:r>
              <a:rPr lang="en-US" sz="2400" dirty="0">
                <a:solidFill>
                  <a:schemeClr val="tx1"/>
                </a:solidFill>
              </a:rPr>
              <a:t>behavior </a:t>
            </a:r>
            <a:r>
              <a:rPr lang="en-US" sz="2400" dirty="0" smtClean="0">
                <a:solidFill>
                  <a:schemeClr val="tx1"/>
                </a:solidFill>
              </a:rPr>
              <a:t>change – chronic disease, cancer, diabetes, weight-loss</a:t>
            </a:r>
          </a:p>
          <a:p>
            <a:r>
              <a:rPr lang="en-US" sz="2400" dirty="0">
                <a:solidFill>
                  <a:schemeClr val="tx1"/>
                </a:solidFill>
              </a:rPr>
              <a:t>Overall, studies have found that social support: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decreases morbidity and mortality rates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increases life expectancy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increases knowledge of a disease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improves self-efficacy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improves self-reported health status and self-care skills, including medication adherence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reduces use of emergency </a:t>
            </a:r>
            <a:r>
              <a:rPr lang="en-US" dirty="0" smtClean="0">
                <a:solidFill>
                  <a:schemeClr val="tx1"/>
                </a:solidFill>
              </a:rPr>
              <a:t>services</a:t>
            </a:r>
            <a:endParaRPr lang="en-US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294" y="6000932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Source: Peers for Progress</a:t>
            </a:r>
            <a:endParaRPr lang="en-US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45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5"/>
          </p:nvPr>
        </p:nvSpPr>
        <p:spPr>
          <a:xfrm>
            <a:off x="1892434" y="457200"/>
            <a:ext cx="5603298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Villages Provide Mechanism to Support Aging in Community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65047" y="1524000"/>
            <a:ext cx="8032604" cy="4638425"/>
            <a:chOff x="1345555" y="2074085"/>
            <a:chExt cx="6499811" cy="41148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345555" y="2074085"/>
              <a:ext cx="6499811" cy="4114800"/>
              <a:chOff x="-1043323" y="6801421"/>
              <a:chExt cx="7220781" cy="2989866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-1043323" y="7929610"/>
                <a:ext cx="2220558" cy="750927"/>
              </a:xfrm>
              <a:prstGeom prst="round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en-US" sz="1600" b="1" dirty="0" smtClean="0">
                  <a:solidFill>
                    <a:srgbClr val="FFFFFF"/>
                  </a:solidFill>
                  <a:cs typeface="Arial"/>
                </a:endParaRPr>
              </a:p>
              <a:p>
                <a:pPr algn="ctr">
                  <a:defRPr/>
                </a:pPr>
                <a:r>
                  <a:rPr lang="en-US" sz="2000" b="1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Local </a:t>
                </a:r>
                <a:r>
                  <a:rPr lang="en-US" sz="20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Leadership Development</a:t>
                </a: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3824619" y="7944605"/>
                <a:ext cx="2352839" cy="735932"/>
              </a:xfrm>
              <a:prstGeom prst="round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8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Health and Wellness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440033" y="6801421"/>
                <a:ext cx="2208211" cy="1138502"/>
              </a:xfrm>
              <a:prstGeom prst="round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en-US" sz="1600" b="1" dirty="0" smtClean="0">
                  <a:solidFill>
                    <a:srgbClr val="FFFFFF"/>
                  </a:solidFill>
                  <a:cs typeface="Arial"/>
                </a:endParaRPr>
              </a:p>
              <a:p>
                <a:pPr algn="ctr">
                  <a:defRPr/>
                </a:pPr>
                <a:r>
                  <a:rPr lang="en-US" sz="2000" b="1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Livable</a:t>
                </a:r>
                <a:r>
                  <a:rPr lang="en-US" sz="20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Age Friendly Community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297170" y="8877717"/>
                <a:ext cx="2432207" cy="913570"/>
              </a:xfrm>
              <a:prstGeom prst="round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en-US" sz="1600" b="1" dirty="0" smtClean="0">
                  <a:solidFill>
                    <a:srgbClr val="FFFFFF"/>
                  </a:solidFill>
                  <a:cs typeface="Arial"/>
                </a:endParaRPr>
              </a:p>
              <a:p>
                <a:pPr algn="ctr">
                  <a:defRPr/>
                </a:pPr>
                <a:r>
                  <a:rPr lang="en-US" sz="2000" b="1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Economic </a:t>
                </a:r>
                <a:r>
                  <a:rPr lang="en-US" sz="20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Community Development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083756" y="7817652"/>
                <a:ext cx="2871380" cy="1130428"/>
              </a:xfrm>
              <a:prstGeom prst="ellipse">
                <a:avLst/>
              </a:prstGeom>
              <a:solidFill>
                <a:srgbClr val="3366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FFFFFF"/>
                    </a:solidFill>
                    <a:cs typeface="Arial"/>
                  </a:rPr>
                  <a:t>Village Builds Strong Communities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652821" y="2273188"/>
              <a:ext cx="1889295" cy="7332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Platform for </a:t>
              </a:r>
              <a:r>
                <a:rPr lang="en-US" sz="1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policy/program </a:t>
              </a:r>
              <a:r>
                <a: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37019" y="5028422"/>
              <a:ext cx="1752758" cy="513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for successful aging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07494" y="2215372"/>
              <a:ext cx="1752758" cy="7332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Individuals to reach highest potential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45555" y="5028422"/>
              <a:ext cx="1752758" cy="513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Resources to stimulate growth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8EF1D10-6DEA-F245-8268-812D123A16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641781" cy="703371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/>
              <a:t>Villages Foster a Strong Sense of Community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5"/>
          </p:nvPr>
        </p:nvSpPr>
        <p:spPr>
          <a:xfrm>
            <a:off x="152400" y="1981200"/>
            <a:ext cx="5486400" cy="43434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Aft>
                <a:spcPts val="500"/>
              </a:spcAft>
            </a:pPr>
            <a:r>
              <a:rPr lang="en-US" dirty="0" smtClean="0">
                <a:solidFill>
                  <a:schemeClr val="tx1"/>
                </a:solidFill>
              </a:rPr>
              <a:t>Combination of paid staff, volunteers and community-based partnerships:</a:t>
            </a:r>
          </a:p>
          <a:p>
            <a:pPr marL="579438" lvl="1" indent="-242888" eaLnBrk="1" hangingPunct="1">
              <a:lnSpc>
                <a:spcPct val="90000"/>
              </a:lnSpc>
              <a:spcAft>
                <a:spcPts val="500"/>
              </a:spcAft>
            </a:pPr>
            <a:r>
              <a:rPr lang="en-US" dirty="0" smtClean="0">
                <a:solidFill>
                  <a:schemeClr val="tx1"/>
                </a:solidFill>
              </a:rPr>
              <a:t>Facilitate connection to existing community services</a:t>
            </a:r>
          </a:p>
          <a:p>
            <a:pPr marL="579438" lvl="1" indent="-242888" eaLnBrk="1" hangingPunct="1">
              <a:lnSpc>
                <a:spcPct val="90000"/>
              </a:lnSpc>
              <a:spcAft>
                <a:spcPts val="500"/>
              </a:spcAft>
            </a:pPr>
            <a:r>
              <a:rPr lang="en-US" dirty="0" smtClean="0">
                <a:solidFill>
                  <a:schemeClr val="tx1"/>
                </a:solidFill>
              </a:rPr>
              <a:t>Assist members to navigate medical, non-medical and social support needs</a:t>
            </a:r>
          </a:p>
          <a:p>
            <a:pPr marL="579438" lvl="1" indent="-242888" eaLnBrk="1" hangingPunct="1">
              <a:lnSpc>
                <a:spcPct val="90000"/>
              </a:lnSpc>
              <a:spcAft>
                <a:spcPts val="500"/>
              </a:spcAft>
            </a:pPr>
            <a:r>
              <a:rPr lang="en-US" dirty="0" smtClean="0">
                <a:solidFill>
                  <a:schemeClr val="tx1"/>
                </a:solidFill>
              </a:rPr>
              <a:t>Create social networks and expand social capital to support aging in community</a:t>
            </a:r>
          </a:p>
          <a:p>
            <a:pPr marL="352425" indent="-352425">
              <a:lnSpc>
                <a:spcPct val="90000"/>
              </a:lnSpc>
              <a:spcAft>
                <a:spcPts val="500"/>
              </a:spcAft>
            </a:pPr>
            <a:r>
              <a:rPr lang="en-US" dirty="0" smtClean="0">
                <a:solidFill>
                  <a:schemeClr val="tx1"/>
                </a:solidFill>
              </a:rPr>
              <a:t>51% of Village members volunteer for their Village – truly “neighbor helping neighbor”</a:t>
            </a:r>
          </a:p>
        </p:txBody>
      </p:sp>
      <p:pic>
        <p:nvPicPr>
          <p:cNvPr id="4" name="Picture 3" descr="older adult, elderhel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913" y="2438400"/>
            <a:ext cx="2743199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Capital Impact">
      <a:dk1>
        <a:sysClr val="windowText" lastClr="000000"/>
      </a:dk1>
      <a:lt1>
        <a:sysClr val="window" lastClr="FFFFFF"/>
      </a:lt1>
      <a:dk2>
        <a:srgbClr val="2B4783"/>
      </a:dk2>
      <a:lt2>
        <a:srgbClr val="EEECE1"/>
      </a:lt2>
      <a:accent1>
        <a:srgbClr val="2B4783"/>
      </a:accent1>
      <a:accent2>
        <a:srgbClr val="F3E54F"/>
      </a:accent2>
      <a:accent3>
        <a:srgbClr val="29A067"/>
      </a:accent3>
      <a:accent4>
        <a:srgbClr val="D0D2E5"/>
      </a:accent4>
      <a:accent5>
        <a:srgbClr val="8E928F"/>
      </a:accent5>
      <a:accent6>
        <a:srgbClr val="8B8CB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263ECC4A5104CA24FE6381D7A054A" ma:contentTypeVersion="2" ma:contentTypeDescription="Create a new document." ma:contentTypeScope="" ma:versionID="5c1df55d3617825f7ca40eca214aa35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28C72F-093E-4885-83A5-15FC7627EAF3}"/>
</file>

<file path=customXml/itemProps2.xml><?xml version="1.0" encoding="utf-8"?>
<ds:datastoreItem xmlns:ds="http://schemas.openxmlformats.org/officeDocument/2006/customXml" ds:itemID="{10D936FD-57A2-4C47-9DF6-3E2C3A393D92}"/>
</file>

<file path=customXml/itemProps3.xml><?xml version="1.0" encoding="utf-8"?>
<ds:datastoreItem xmlns:ds="http://schemas.openxmlformats.org/officeDocument/2006/customXml" ds:itemID="{4B6A6913-2202-4887-8CE0-B4937114CBD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935</Words>
  <Application>Microsoft Office PowerPoint</Application>
  <PresentationFormat>On-screen Show (4:3)</PresentationFormat>
  <Paragraphs>150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4_Office Theme</vt:lpstr>
      <vt:lpstr>Building Community to Support Aging </vt:lpstr>
      <vt:lpstr>PowerPoint Presentation</vt:lpstr>
      <vt:lpstr>Cross Sector Coordination is a Foundation</vt:lpstr>
      <vt:lpstr>New Way to Define Social Networking</vt:lpstr>
      <vt:lpstr>Aging In Community Principles</vt:lpstr>
      <vt:lpstr>Aging in Community: Person Centered</vt:lpstr>
      <vt:lpstr>Value of Peer to Peer Supports</vt:lpstr>
      <vt:lpstr>PowerPoint Presentation</vt:lpstr>
      <vt:lpstr>Villages Foster a Strong Sense of Community</vt:lpstr>
      <vt:lpstr>Village Member Benefits can Complement Medicaid-Financed Services </vt:lpstr>
      <vt:lpstr>Connecting Local Innovations with National Priorities</vt:lpstr>
      <vt:lpstr>Creating a Vision of Comprehensive Aging Services</vt:lpstr>
      <vt:lpstr>PowerPoint Presentation</vt:lpstr>
    </vt:vector>
  </TitlesOfParts>
  <Company>National Cooperative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srhodriquez</dc:creator>
  <cp:lastModifiedBy>cbaldwin</cp:lastModifiedBy>
  <cp:revision>45</cp:revision>
  <dcterms:created xsi:type="dcterms:W3CDTF">2006-07-07T15:35:38Z</dcterms:created>
  <dcterms:modified xsi:type="dcterms:W3CDTF">2014-09-09T14:18:47Z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0x010100147263ECC4A5104CA24FE6381D7A054A</vt:lpwstr>
  </property>
</Properties>
</file>