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0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72" r:id="rId3"/>
    <p:sldId id="342" r:id="rId4"/>
    <p:sldId id="343" r:id="rId5"/>
    <p:sldId id="376" r:id="rId6"/>
    <p:sldId id="377" r:id="rId7"/>
    <p:sldId id="352" r:id="rId8"/>
    <p:sldId id="354" r:id="rId9"/>
    <p:sldId id="355" r:id="rId10"/>
    <p:sldId id="356" r:id="rId11"/>
    <p:sldId id="38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93"/>
    <p:restoredTop sz="78029" autoAdjust="0"/>
  </p:normalViewPr>
  <p:slideViewPr>
    <p:cSldViewPr snapToGrid="0" snapToObjects="1">
      <p:cViewPr>
        <p:scale>
          <a:sx n="101" d="100"/>
          <a:sy n="101" d="100"/>
        </p:scale>
        <p:origin x="18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7" Type="http://schemas.openxmlformats.org/officeDocument/2006/relationships/slide" Target="slides/slide6.xml"/><Relationship Id="rId16" Type="http://schemas.openxmlformats.org/officeDocument/2006/relationships/theme" Target="theme/theme1.xml"/><Relationship Id="rId2" Type="http://schemas.openxmlformats.org/officeDocument/2006/relationships/slide" Target="slides/slide1.xml"/><Relationship Id="rId20" Type="http://schemas.openxmlformats.org/officeDocument/2006/relationships/customXml" Target="../customXml/item3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64C91-5BAD-5840-AE45-BCB00FB3DC46}" type="datetimeFigureOut">
              <a:rPr lang="en-US" smtClean="0"/>
              <a:t>9/28/16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FDC09-6FED-6241-B8E7-78FF28C9A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42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DC09-6FED-6241-B8E7-78FF28C9ADD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796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DC09-6FED-6241-B8E7-78FF28C9ADD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26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DC09-6FED-6241-B8E7-78FF28C9ADD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30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6838" eaLnBrk="1" hangingPunct="1">
              <a:lnSpc>
                <a:spcPct val="90000"/>
              </a:lnSpc>
              <a:spcBef>
                <a:spcPts val="638"/>
              </a:spcBef>
            </a:pPr>
            <a:endParaRPr lang="en-US" sz="1600" dirty="0">
              <a:solidFill>
                <a:srgbClr val="000000"/>
              </a:solidFill>
              <a:latin typeface="Times New Roman" charset="0"/>
              <a:ea typeface="ＭＳ Ｐゴシック" charset="0"/>
              <a:cs typeface="Times New Roman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186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C243-A30C-2248-A29A-EDE167088FD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00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C243-A30C-2248-A29A-EDE167088F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8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C243-A30C-2248-A29A-EDE167088F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61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DC09-6FED-6241-B8E7-78FF28C9AD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04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C243-A30C-2248-A29A-EDE167088F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16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C243-A30C-2248-A29A-EDE167088F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C243-A30C-2248-A29A-EDE167088F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86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0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5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4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3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3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9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7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5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603C2-C6B0-3243-B7A1-24E15E9372FB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72005-2900-1342-9A85-9AC111E7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1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110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 Disturbed Sleep a Modifiable </a:t>
            </a:r>
            <a:r>
              <a:rPr lang="en-US" dirty="0"/>
              <a:t>R</a:t>
            </a:r>
            <a:r>
              <a:rPr lang="en-US" dirty="0" smtClean="0"/>
              <a:t>isk </a:t>
            </a:r>
            <a:r>
              <a:rPr lang="en-US" dirty="0"/>
              <a:t>F</a:t>
            </a:r>
            <a:r>
              <a:rPr lang="en-US" dirty="0" smtClean="0"/>
              <a:t>actor </a:t>
            </a:r>
            <a:r>
              <a:rPr lang="en-US" dirty="0"/>
              <a:t>for </a:t>
            </a:r>
            <a:r>
              <a:rPr lang="en-US" dirty="0" smtClean="0"/>
              <a:t>Cognitive Decline and AD?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00956"/>
            <a:ext cx="7651376" cy="2492805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Adam P. Spira, Ph.D.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Associate </a:t>
            </a:r>
            <a:r>
              <a:rPr lang="en-US" sz="2800" dirty="0">
                <a:solidFill>
                  <a:schemeClr val="tx1"/>
                </a:solidFill>
              </a:rPr>
              <a:t>Professor, Department of Mental Health</a:t>
            </a:r>
          </a:p>
          <a:p>
            <a:r>
              <a:rPr lang="en-US" sz="2800" dirty="0">
                <a:solidFill>
                  <a:schemeClr val="tx1"/>
                </a:solidFill>
              </a:rPr>
              <a:t>Johns Hopkins Bloomberg School of Public Health</a:t>
            </a:r>
          </a:p>
          <a:p>
            <a:r>
              <a:rPr lang="en-US" sz="2800" dirty="0">
                <a:solidFill>
                  <a:schemeClr val="tx1"/>
                </a:solidFill>
              </a:rPr>
              <a:t>Department of Psychiatry </a:t>
            </a:r>
            <a:r>
              <a:rPr lang="en-US" sz="2800" dirty="0" smtClean="0">
                <a:solidFill>
                  <a:schemeClr val="tx1"/>
                </a:solidFill>
              </a:rPr>
              <a:t>&amp; Behavioral </a:t>
            </a:r>
            <a:r>
              <a:rPr lang="en-US" sz="2800" dirty="0">
                <a:solidFill>
                  <a:schemeClr val="tx1"/>
                </a:solidFill>
              </a:rPr>
              <a:t>Sciences </a:t>
            </a:r>
          </a:p>
          <a:p>
            <a:r>
              <a:rPr lang="en-US" sz="2800" dirty="0">
                <a:solidFill>
                  <a:schemeClr val="tx1"/>
                </a:solidFill>
              </a:rPr>
              <a:t>Johns Hopkins School of </a:t>
            </a:r>
            <a:r>
              <a:rPr lang="en-US" sz="2800" dirty="0" smtClean="0">
                <a:solidFill>
                  <a:schemeClr val="tx1"/>
                </a:solidFill>
              </a:rPr>
              <a:t>Medicine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Johns Hopkins Center on Aging and Health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21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&gt;7 </a:t>
            </a:r>
            <a:r>
              <a:rPr lang="en-US" err="1" smtClean="0"/>
              <a:t>hrs</a:t>
            </a:r>
            <a:r>
              <a:rPr lang="en-US" smtClean="0"/>
              <a:t> vs. 7 </a:t>
            </a:r>
            <a:r>
              <a:rPr lang="en-US" err="1" smtClean="0"/>
              <a:t>hrs</a:t>
            </a:r>
            <a:r>
              <a:rPr lang="en-US" smtClean="0"/>
              <a:t> (ref)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40237" y="1316108"/>
          <a:ext cx="8568785" cy="2957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6930"/>
                <a:gridCol w="1757285"/>
                <a:gridCol w="1757285"/>
                <a:gridCol w="1757285"/>
              </a:tblGrid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Region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Hemisphere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Surface </a:t>
                      </a: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Area </a:t>
                      </a:r>
                      <a:r>
                        <a:rPr lang="en-US" sz="2400" b="1" kern="1200" smtClean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mm</a:t>
                      </a:r>
                      <a:r>
                        <a:rPr lang="en-US" sz="2400" b="1" kern="1200" baseline="30000" smtClean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</a:t>
                      </a:r>
                      <a:r>
                        <a:rPr lang="en-US" sz="2400" smtClean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+mn-lt"/>
                          <a:ea typeface="ＭＳ 明朝"/>
                          <a:cs typeface="Calibri"/>
                        </a:rPr>
                        <a:t>Peak F-Statistic</a:t>
                      </a:r>
                      <a:endParaRPr lang="en-US" sz="2400">
                        <a:effectLst/>
                        <a:latin typeface="+mn-lt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Superior frontal gyrus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355.04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-11.80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Middle frontal </a:t>
                      </a:r>
                      <a:r>
                        <a:rPr lang="en-US" sz="2400" err="1">
                          <a:effectLst/>
                          <a:latin typeface="Calibri"/>
                          <a:ea typeface="ＭＳ 明朝"/>
                          <a:cs typeface="Calibri"/>
                        </a:rPr>
                        <a:t>gyrus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265.12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-15.10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68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National </a:t>
            </a:r>
            <a:r>
              <a:rPr lang="en-US"/>
              <a:t>Institute on </a:t>
            </a:r>
            <a:r>
              <a:rPr lang="en-US" smtClean="0"/>
              <a:t>Aging grants: 1R01AG049872, 1R01AG050507, 1RF1AG050745, 1U01AG052445, 1K01AG033195</a:t>
            </a:r>
          </a:p>
          <a:p>
            <a:r>
              <a:rPr lang="en-US" smtClean="0"/>
              <a:t>William and Ella Owens Medical Research Foundation</a:t>
            </a:r>
          </a:p>
          <a:p>
            <a:r>
              <a:rPr lang="en-US" smtClean="0"/>
              <a:t>Johns Hopkins Brain Science Institute</a:t>
            </a:r>
            <a:endParaRPr lang="en-US"/>
          </a:p>
          <a:p>
            <a:r>
              <a:rPr lang="en-US" smtClean="0"/>
              <a:t>Mark </a:t>
            </a:r>
            <a:r>
              <a:rPr lang="en-US"/>
              <a:t>Wu, Susan Resnick, Luigi </a:t>
            </a:r>
            <a:r>
              <a:rPr lang="en-US" err="1"/>
              <a:t>Ferrucci</a:t>
            </a:r>
            <a:r>
              <a:rPr lang="en-US"/>
              <a:t>, Eleanor </a:t>
            </a:r>
            <a:r>
              <a:rPr lang="en-US" err="1"/>
              <a:t>Simonsick</a:t>
            </a:r>
            <a:r>
              <a:rPr lang="en-US"/>
              <a:t>, Dean Wong, Yun Zhou, </a:t>
            </a:r>
            <a:r>
              <a:rPr lang="en-US" smtClean="0"/>
              <a:t>Chris Gonzalez, Murat </a:t>
            </a:r>
            <a:r>
              <a:rPr lang="en-US" err="1" smtClean="0"/>
              <a:t>Bilgel</a:t>
            </a:r>
            <a:r>
              <a:rPr lang="en-US" smtClean="0"/>
              <a:t>, Yang An, Yu Peng, Rebecca Gottesman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231775" y="153238"/>
            <a:ext cx="8626475" cy="1293813"/>
          </a:xfrm>
        </p:spPr>
        <p:txBody>
          <a:bodyPr/>
          <a:lstStyle/>
          <a:p>
            <a:pPr eaLnBrk="1" hangingPunct="1"/>
            <a:r>
              <a:rPr lang="en-US" sz="4100" dirty="0" smtClean="0">
                <a:latin typeface="Calibri" charset="0"/>
                <a:ea typeface="ＭＳ Ｐゴシック" charset="0"/>
                <a:cs typeface="ＭＳ Ｐゴシック" charset="0"/>
              </a:rPr>
              <a:t>Background</a:t>
            </a:r>
            <a:endParaRPr lang="en-US" sz="41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608012" y="1616075"/>
            <a:ext cx="8104187" cy="4625975"/>
          </a:xfrm>
        </p:spPr>
        <p:txBody>
          <a:bodyPr>
            <a:normAutofit fontScale="85000" lnSpcReduction="10000"/>
          </a:bodyPr>
          <a:lstStyle/>
          <a:p>
            <a:pPr marL="548040" indent="-520136" defTabSz="455398">
              <a:lnSpc>
                <a:spcPct val="90000"/>
              </a:lnSpc>
              <a:defRPr/>
            </a:pP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Older adults with Alzheimer’s disease (AD) often have poor sleep</a:t>
            </a:r>
          </a:p>
          <a:p>
            <a:pPr marL="548040" indent="-520136" defTabSz="455398">
              <a:lnSpc>
                <a:spcPct val="90000"/>
              </a:lnSpc>
              <a:defRPr/>
            </a:pPr>
            <a:endParaRPr lang="en-US" sz="3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48040" indent="-520136" defTabSz="455398">
              <a:lnSpc>
                <a:spcPct val="90000"/>
              </a:lnSpc>
              <a:defRPr/>
            </a:pP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Growing 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evidence suggests that poor sleep is associated with </a:t>
            </a: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subsequent cognitive decline</a:t>
            </a:r>
            <a:endParaRPr lang="en-US" sz="3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48040" indent="-520136" defTabSz="455398" eaLnBrk="1" hangingPunct="1">
              <a:lnSpc>
                <a:spcPct val="90000"/>
              </a:lnSpc>
              <a:defRPr/>
            </a:pPr>
            <a:endParaRPr lang="en-US" sz="3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48040" indent="-520136" defTabSz="455398" eaLnBrk="1" hangingPunct="1">
              <a:lnSpc>
                <a:spcPct val="90000"/>
              </a:lnSpc>
              <a:defRPr/>
            </a:pP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Sleep 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disturbances are common among </a:t>
            </a: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older adults</a:t>
            </a:r>
            <a:endParaRPr lang="en-US" sz="3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48040" indent="-520136" defTabSz="455398" eaLnBrk="1" hangingPunct="1">
              <a:lnSpc>
                <a:spcPct val="90000"/>
              </a:lnSpc>
              <a:defRPr/>
            </a:pPr>
            <a:endParaRPr lang="en-US" sz="3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48040" indent="-520136" defTabSz="455398" eaLnBrk="1" hangingPunct="1">
              <a:lnSpc>
                <a:spcPct val="90000"/>
              </a:lnSpc>
              <a:defRPr/>
            </a:pP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Late-life </a:t>
            </a:r>
            <a:r>
              <a:rPr lang="en-US" sz="3000" dirty="0">
                <a:latin typeface="Calibri" charset="0"/>
                <a:ea typeface="ＭＳ Ｐゴシック" charset="0"/>
                <a:cs typeface="ＭＳ Ｐゴシック" charset="0"/>
              </a:rPr>
              <a:t>sleep disturbance often is treatable</a:t>
            </a:r>
          </a:p>
          <a:p>
            <a:pPr marL="548040" indent="-520136" defTabSz="455398" eaLnBrk="1" hangingPunct="1">
              <a:lnSpc>
                <a:spcPct val="90000"/>
              </a:lnSpc>
              <a:defRPr/>
            </a:pPr>
            <a:endParaRPr lang="en-US" sz="3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48040" indent="-520136" defTabSz="455398" eaLnBrk="1" hangingPunct="1">
              <a:lnSpc>
                <a:spcPct val="90000"/>
              </a:lnSpc>
              <a:defRPr/>
            </a:pPr>
            <a:r>
              <a:rPr lang="en-US" sz="3000" dirty="0" smtClean="0">
                <a:latin typeface="Calibri" charset="0"/>
                <a:ea typeface="ＭＳ Ｐゴシック" charset="0"/>
                <a:cs typeface="ＭＳ Ｐゴシック" charset="0"/>
              </a:rPr>
              <a:t>There is no cure or effective treatment for AD, so prevention is critical</a:t>
            </a:r>
            <a:endParaRPr lang="en-US" sz="3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2046" y="2396302"/>
            <a:ext cx="5336090" cy="33701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2090527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517695" y="6128984"/>
            <a:ext cx="5553605" cy="37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288" tIns="32144" rIns="64288" bIns="32144">
            <a:spAutoFit/>
          </a:bodyPr>
          <a:lstStyle>
            <a:lvl1pPr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US" sz="1900" dirty="0" smtClean="0">
                <a:solidFill>
                  <a:srgbClr val="000000"/>
                </a:solidFill>
              </a:rPr>
              <a:t>Kang et al., </a:t>
            </a:r>
            <a:r>
              <a:rPr lang="en-US" sz="2000" i="1" dirty="0" smtClean="0">
                <a:solidFill>
                  <a:srgbClr val="000000"/>
                </a:solidFill>
              </a:rPr>
              <a:t>Science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2009;326:1005-7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1900" i="1" dirty="0">
              <a:solidFill>
                <a:srgbClr val="000000"/>
              </a:solidFill>
            </a:endParaRPr>
          </a:p>
        </p:txBody>
      </p:sp>
      <p:sp>
        <p:nvSpPr>
          <p:cNvPr id="7" name="Content Placeholder 9"/>
          <p:cNvSpPr>
            <a:spLocks noGrp="1"/>
          </p:cNvSpPr>
          <p:nvPr>
            <p:ph sz="half" idx="1"/>
          </p:nvPr>
        </p:nvSpPr>
        <p:spPr>
          <a:xfrm>
            <a:off x="158045" y="2090527"/>
            <a:ext cx="3764844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 AD mouse model, A</a:t>
            </a:r>
            <a:r>
              <a:rPr lang="en-US" dirty="0">
                <a:sym typeface="Symbol"/>
              </a:rPr>
              <a:t></a:t>
            </a:r>
            <a:r>
              <a:rPr lang="en-US" dirty="0"/>
              <a:t> peptide </a:t>
            </a:r>
            <a:r>
              <a:rPr lang="en-US" dirty="0" smtClean="0"/>
              <a:t>in </a:t>
            </a:r>
            <a:r>
              <a:rPr lang="en-US" dirty="0"/>
              <a:t>brain </a:t>
            </a:r>
            <a:r>
              <a:rPr lang="en-US" dirty="0" smtClean="0"/>
              <a:t>ISF decrease </a:t>
            </a:r>
            <a:r>
              <a:rPr lang="en-US" dirty="0"/>
              <a:t>during </a:t>
            </a:r>
            <a:r>
              <a:rPr lang="en-US" dirty="0" smtClean="0"/>
              <a:t>sleep, increase during wake</a:t>
            </a:r>
          </a:p>
          <a:p>
            <a:r>
              <a:rPr lang="en-US" dirty="0"/>
              <a:t>S</a:t>
            </a:r>
            <a:r>
              <a:rPr lang="en-US" dirty="0" smtClean="0"/>
              <a:t>imilar </a:t>
            </a:r>
            <a:r>
              <a:rPr lang="en-US" dirty="0"/>
              <a:t>changes </a:t>
            </a:r>
            <a:r>
              <a:rPr lang="en-US" dirty="0" smtClean="0"/>
              <a:t>occur in younger humans</a:t>
            </a:r>
          </a:p>
          <a:p>
            <a:r>
              <a:rPr lang="en-US" dirty="0" smtClean="0"/>
              <a:t>Sleep </a:t>
            </a:r>
            <a:r>
              <a:rPr lang="en-US" dirty="0"/>
              <a:t>restriction </a:t>
            </a:r>
            <a:r>
              <a:rPr lang="en-US" dirty="0" smtClean="0"/>
              <a:t>promotes </a:t>
            </a:r>
            <a:r>
              <a:rPr lang="en-US" dirty="0" smtClean="0">
                <a:sym typeface="Symbol"/>
              </a:rPr>
              <a:t>-amyloid</a:t>
            </a:r>
            <a:r>
              <a:rPr lang="en-US" dirty="0" smtClean="0"/>
              <a:t> </a:t>
            </a:r>
            <a:r>
              <a:rPr lang="en-US" dirty="0"/>
              <a:t>deposition in the AD </a:t>
            </a:r>
            <a:r>
              <a:rPr lang="en-US" dirty="0" smtClean="0"/>
              <a:t>mouse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5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Sleep loss and AD in fruit flies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New research from Dr. Mark Wu’s lab</a:t>
            </a:r>
          </a:p>
          <a:p>
            <a:r>
              <a:rPr lang="en-US" i="1" dirty="0" smtClean="0"/>
              <a:t>Drosophila melanogaster </a:t>
            </a:r>
            <a:r>
              <a:rPr lang="en-US" dirty="0" smtClean="0"/>
              <a:t>model of Alzheimer’s disease</a:t>
            </a:r>
          </a:p>
          <a:p>
            <a:r>
              <a:rPr lang="en-US" dirty="0" smtClean="0"/>
              <a:t>Sleep deprivation (~1 </a:t>
            </a:r>
            <a:r>
              <a:rPr lang="en-US" dirty="0" err="1" smtClean="0"/>
              <a:t>hr</a:t>
            </a:r>
            <a:r>
              <a:rPr lang="en-US" dirty="0" smtClean="0"/>
              <a:t> sleep at night) increases amyloid deposition</a:t>
            </a:r>
            <a:endParaRPr lang="en-US" dirty="0"/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598213" y="6315330"/>
            <a:ext cx="8088587" cy="372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288" tIns="32144" rIns="64288" bIns="32144">
            <a:spAutoFit/>
          </a:bodyPr>
          <a:lstStyle>
            <a:lvl1pPr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rgbClr val="FFFFFF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2000" err="1">
                <a:solidFill>
                  <a:schemeClr val="tx1"/>
                </a:solidFill>
              </a:rPr>
              <a:t>Tabuchi</a:t>
            </a:r>
            <a:r>
              <a:rPr lang="en-US" sz="2000">
                <a:solidFill>
                  <a:schemeClr val="tx1"/>
                </a:solidFill>
              </a:rPr>
              <a:t> et al</a:t>
            </a:r>
            <a:r>
              <a:rPr lang="en-US" sz="2000" smtClean="0">
                <a:solidFill>
                  <a:schemeClr val="tx1"/>
                </a:solidFill>
              </a:rPr>
              <a:t>., </a:t>
            </a:r>
            <a:r>
              <a:rPr lang="en-US" sz="2000" i="1" smtClean="0">
                <a:solidFill>
                  <a:schemeClr val="tx1"/>
                </a:solidFill>
              </a:rPr>
              <a:t>Current Biology </a:t>
            </a:r>
            <a:r>
              <a:rPr lang="ro-RO" sz="2000" smtClean="0">
                <a:solidFill>
                  <a:schemeClr val="tx1"/>
                </a:solidFill>
              </a:rPr>
              <a:t>2015;25:702-712.</a:t>
            </a:r>
            <a:endParaRPr lang="en-US" sz="200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3120" y="6396335"/>
            <a:ext cx="8829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00"/>
                </a:solidFill>
              </a:rPr>
              <a:t>Spira et al., 2013. </a:t>
            </a:r>
            <a:r>
              <a:rPr lang="en-US" i="1" smtClean="0">
                <a:solidFill>
                  <a:srgbClr val="000000"/>
                </a:solidFill>
              </a:rPr>
              <a:t>JAMA Neurology, </a:t>
            </a:r>
            <a:r>
              <a:rPr lang="en-US" smtClean="0">
                <a:solidFill>
                  <a:srgbClr val="000000"/>
                </a:solidFill>
              </a:rPr>
              <a:t>70(12); 1537-1543</a:t>
            </a:r>
            <a:r>
              <a:rPr lang="en-US" i="1" smtClean="0">
                <a:solidFill>
                  <a:srgbClr val="000000"/>
                </a:solidFill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93120" y="1958239"/>
            <a:ext cx="8493679" cy="4694128"/>
          </a:xfrm>
        </p:spPr>
        <p:txBody>
          <a:bodyPr>
            <a:normAutofit/>
          </a:bodyPr>
          <a:lstStyle/>
          <a:p>
            <a:r>
              <a:rPr lang="en-US" smtClean="0"/>
              <a:t>70 adults from Baltimore Longitudinal Study of Aging</a:t>
            </a:r>
          </a:p>
          <a:p>
            <a:r>
              <a:rPr lang="en-US" smtClean="0"/>
              <a:t>mean age = 76 (53-91)</a:t>
            </a:r>
          </a:p>
          <a:p>
            <a:r>
              <a:rPr lang="en-US" smtClean="0"/>
              <a:t>47% women, 19% African American</a:t>
            </a:r>
          </a:p>
          <a:p>
            <a:r>
              <a:rPr lang="en-US" smtClean="0"/>
              <a:t>16.8 ±2.3 years of education</a:t>
            </a:r>
          </a:p>
          <a:p>
            <a:r>
              <a:rPr lang="en-US" smtClean="0"/>
              <a:t>Self-reported sleep variables</a:t>
            </a:r>
          </a:p>
          <a:p>
            <a:r>
              <a:rPr lang="en-US" smtClean="0"/>
              <a:t>[</a:t>
            </a:r>
            <a:r>
              <a:rPr lang="en-US" baseline="30000" smtClean="0"/>
              <a:t>11</a:t>
            </a:r>
            <a:r>
              <a:rPr lang="en-US" smtClean="0"/>
              <a:t>C]</a:t>
            </a:r>
            <a:r>
              <a:rPr lang="en-US" err="1" smtClean="0"/>
              <a:t>PiB</a:t>
            </a:r>
            <a:r>
              <a:rPr lang="en-US" smtClean="0"/>
              <a:t> PET scan within 5 years of reporting sleep variables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076"/>
            <a:ext cx="9144000" cy="186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8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87048" y="334254"/>
          <a:ext cx="8212666" cy="56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0397"/>
                <a:gridCol w="2899891"/>
                <a:gridCol w="1682378"/>
              </a:tblGrid>
              <a:tr h="370840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Association </a:t>
                      </a:r>
                      <a:r>
                        <a:rPr lang="en-US" sz="2700">
                          <a:effectLst/>
                          <a:latin typeface="Calibri"/>
                          <a:ea typeface="ＭＳ 明朝"/>
                          <a:cs typeface="Calibri"/>
                        </a:rPr>
                        <a:t>of self-reported sleep with </a:t>
                      </a:r>
                      <a:r>
                        <a:rPr lang="en-US" sz="27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amyloid burden.</a:t>
                      </a:r>
                      <a:endParaRPr lang="en-US" sz="27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B (95% CI)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effectLst/>
                          <a:latin typeface="Calibri"/>
                          <a:ea typeface="ＭＳ 明朝"/>
                          <a:cs typeface="Calibri"/>
                        </a:rPr>
                        <a:t>p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Shorter sleep duration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Cortical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0.08 (0.03, 0.14)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0.005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</a:t>
                      </a:r>
                      <a:r>
                        <a:rPr lang="en-US" sz="1800" err="1">
                          <a:effectLst/>
                          <a:latin typeface="Calibri"/>
                          <a:ea typeface="ＭＳ 明朝"/>
                          <a:cs typeface="Calibri"/>
                        </a:rPr>
                        <a:t>Precuneus</a:t>
                      </a: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0.11 (0.03, 0.18)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0.007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Trouble falling asleep*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Cortical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0.03 (-0.003, 0.07)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0.071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Precuneus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0.05 (-0.005, 0.10)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0.076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Wake several times*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Cortical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0.01 (-0.02, 0.04)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0.715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Precuneus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0.01 (-0.03, 0.05)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0.690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Worse sleep quality*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Cortical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0.04 (-0.01, 0.09)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0.130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ＭＳ 明朝"/>
                          <a:cs typeface="Calibri"/>
                        </a:rPr>
                        <a:t>   Precuneus DVR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0.08 (0.01, 0.15)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ＭＳ 明朝"/>
                          <a:cs typeface="Calibri"/>
                        </a:rPr>
                        <a:t>0.025</a:t>
                      </a:r>
                      <a:endParaRPr lang="en-US" sz="18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kern="120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= 70 for all analyses except sleep duration (</a:t>
                      </a:r>
                      <a:r>
                        <a:rPr lang="en-US" sz="1800" i="1" kern="120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= 62).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3120" y="6396335"/>
            <a:ext cx="8829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00"/>
                </a:solidFill>
              </a:rPr>
              <a:t>Spira et al. 2013. </a:t>
            </a:r>
            <a:r>
              <a:rPr lang="en-US" i="1" smtClean="0">
                <a:solidFill>
                  <a:srgbClr val="000000"/>
                </a:solidFill>
              </a:rPr>
              <a:t>JAMA Neurology, </a:t>
            </a:r>
            <a:r>
              <a:rPr lang="en-US" smtClean="0">
                <a:solidFill>
                  <a:srgbClr val="000000"/>
                </a:solidFill>
              </a:rPr>
              <a:t>70(12); 1537-1543</a:t>
            </a:r>
            <a:r>
              <a:rPr lang="en-US" i="1" smtClean="0">
                <a:solidFill>
                  <a:srgbClr val="000000"/>
                </a:solidFill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3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55" y="2500563"/>
            <a:ext cx="8526045" cy="4200766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122 participants in Baltimore Longitudinal Study of Aging Neuroimaging Study</a:t>
            </a:r>
          </a:p>
          <a:p>
            <a:r>
              <a:rPr lang="en-US" smtClean="0"/>
              <a:t>Mean age 66.6 ±8.0 years (range 51-84) at sleep assessment; 69.5 ±7.6 years at first MRI</a:t>
            </a:r>
          </a:p>
          <a:p>
            <a:r>
              <a:rPr lang="en-US" smtClean="0"/>
              <a:t>Baseline </a:t>
            </a:r>
            <a:r>
              <a:rPr lang="en-US"/>
              <a:t>self-reported average sleep </a:t>
            </a:r>
            <a:r>
              <a:rPr lang="en-US" smtClean="0"/>
              <a:t>duration; we categorized as &lt;</a:t>
            </a:r>
            <a:r>
              <a:rPr lang="en-US"/>
              <a:t>7 hours, 7 hours, or &gt;7 </a:t>
            </a:r>
            <a:r>
              <a:rPr lang="en-US" smtClean="0"/>
              <a:t>hours</a:t>
            </a:r>
          </a:p>
          <a:p>
            <a:r>
              <a:rPr lang="en-US" smtClean="0"/>
              <a:t>Mean </a:t>
            </a:r>
            <a:r>
              <a:rPr lang="en-US"/>
              <a:t>of 7.6 1.5-T </a:t>
            </a:r>
            <a:r>
              <a:rPr lang="en-US" smtClean="0"/>
              <a:t>MRI scans </a:t>
            </a:r>
            <a:r>
              <a:rPr lang="en-US"/>
              <a:t>(range 3-11</a:t>
            </a:r>
            <a:r>
              <a:rPr lang="en-US" smtClean="0"/>
              <a:t>) over </a:t>
            </a:r>
            <a:r>
              <a:rPr lang="en-US"/>
              <a:t>8.0 years (range 2.0-11.8</a:t>
            </a:r>
            <a:r>
              <a:rPr lang="en-US" smtClean="0"/>
              <a:t>) </a:t>
            </a:r>
          </a:p>
          <a:p>
            <a:r>
              <a:rPr lang="en-US" smtClean="0"/>
              <a:t>Gray </a:t>
            </a:r>
            <a:r>
              <a:rPr lang="en-US"/>
              <a:t>matter atrophy: repeated measures of cortical </a:t>
            </a:r>
            <a:r>
              <a:rPr lang="en-US" smtClean="0"/>
              <a:t>thickness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3681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37221" y="6336632"/>
            <a:ext cx="3465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smtClean="0"/>
              <a:t>SLEEP, </a:t>
            </a:r>
            <a:r>
              <a:rPr lang="cs-CZ"/>
              <a:t>2016;39:1121-8.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189930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3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Baseline characteristics by </a:t>
            </a:r>
            <a:r>
              <a:rPr lang="en-US"/>
              <a:t>sleep duration (mean ±SD </a:t>
            </a:r>
            <a:r>
              <a:rPr lang="en-US" smtClean="0"/>
              <a:t>or</a:t>
            </a:r>
            <a:r>
              <a:rPr lang="en-US"/>
              <a:t> </a:t>
            </a:r>
            <a:r>
              <a:rPr lang="en-US" smtClean="0"/>
              <a:t>%)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434348"/>
          <a:ext cx="8381293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494"/>
                <a:gridCol w="1275398"/>
                <a:gridCol w="1766952"/>
                <a:gridCol w="1376529"/>
                <a:gridCol w="164592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&lt;7 </a:t>
                      </a: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hrs.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US" sz="2000" i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n</a:t>
                      </a: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 = 24)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 </a:t>
                      </a: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hrs.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US" sz="2000" i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n </a:t>
                      </a: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= 48)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&gt;7 hrs.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US" sz="2000" i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n</a:t>
                      </a: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 = 50)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p</a:t>
                      </a: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-value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Age at </a:t>
                      </a: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first </a:t>
                      </a:r>
                      <a:r>
                        <a:rPr lang="en-US" sz="2000" baseline="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MRI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68.4 ±7.9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69.1 ±7.5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70.4 ±7.6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0.261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Male </a:t>
                      </a: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(%)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54.2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58.3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54.0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0.890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White 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66.7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91.7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96.0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0.002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APOE e4 Carrier (%)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50.0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20.8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24.0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0.032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Years of education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16.4 ±3.1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17.1 ±1.9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15.6 ±2.4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0.009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BMI, kg/m</a:t>
                      </a:r>
                      <a:r>
                        <a:rPr lang="en-US" sz="2000" baseline="30000"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27.2 ±3.2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27.4 ±4.4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26.7 ±3.5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0.684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# of </a:t>
                      </a: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MRI </a:t>
                      </a:r>
                      <a:r>
                        <a:rPr lang="en-US" sz="2000" kern="120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scans</a:t>
                      </a:r>
                      <a:endParaRPr lang="en-US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7.8 (2.0)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7.7 (</a:t>
                      </a:r>
                      <a:r>
                        <a:rPr lang="en-US" sz="2000" kern="120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2.0)</a:t>
                      </a:r>
                      <a:endParaRPr lang="en-US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7.5 (2.2)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0.591</a:t>
                      </a:r>
                      <a:endParaRPr lang="en-US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4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4462"/>
            <a:ext cx="8229600" cy="1143000"/>
          </a:xfrm>
        </p:spPr>
        <p:txBody>
          <a:bodyPr>
            <a:normAutofit/>
          </a:bodyPr>
          <a:lstStyle/>
          <a:p>
            <a:r>
              <a:rPr lang="en-US" smtClean="0"/>
              <a:t>&lt;7 </a:t>
            </a:r>
            <a:r>
              <a:rPr lang="en-US"/>
              <a:t>hrs. </a:t>
            </a:r>
            <a:r>
              <a:rPr lang="en-US" smtClean="0"/>
              <a:t>vs</a:t>
            </a:r>
            <a:r>
              <a:rPr lang="en-US"/>
              <a:t>. </a:t>
            </a:r>
            <a:r>
              <a:rPr lang="en-US" smtClean="0"/>
              <a:t>7 </a:t>
            </a:r>
            <a:r>
              <a:rPr lang="en-US"/>
              <a:t>hrs</a:t>
            </a:r>
            <a:r>
              <a:rPr lang="en-US" smtClean="0"/>
              <a:t>. (ref)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40237" y="833508"/>
          <a:ext cx="8568785" cy="594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6930"/>
                <a:gridCol w="1757285"/>
                <a:gridCol w="1757285"/>
                <a:gridCol w="1757285"/>
              </a:tblGrid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Region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Hemisphere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Surface </a:t>
                      </a: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Area </a:t>
                      </a:r>
                      <a:r>
                        <a:rPr lang="en-US" sz="240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</a:t>
                      </a:r>
                      <a:r>
                        <a:rPr lang="en-US" sz="2400" b="1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smtClean="0">
                          <a:effectLst/>
                        </a:rPr>
                        <a:t> 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Peak F-Statistic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Superior temporal sulcus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330.90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-20.11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Superior temporal gyrus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558.98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-12.10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Inferior frontal gyrus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385.01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-16.98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Middle frontal gyrus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240.37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-15.51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Superior frontal sulcus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/>
                          <a:ea typeface="ＭＳ 明朝"/>
                          <a:cs typeface="Calibri"/>
                        </a:rPr>
                        <a:t>LH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621.57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-12.39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4713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Superior frontal</a:t>
                      </a:r>
                      <a:r>
                        <a:rPr lang="en-US" sz="2400" baseline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 gyrus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RH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464.49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-13.54</a:t>
                      </a:r>
                      <a:endParaRPr lang="en-US" sz="240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52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7263ECC4A5104CA24FE6381D7A054A" ma:contentTypeVersion="2" ma:contentTypeDescription="Create a new document." ma:contentTypeScope="" ma:versionID="5c1df55d3617825f7ca40eca214aa35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911EFA-3FF3-49FD-AD25-D46F84449812}"/>
</file>

<file path=customXml/itemProps2.xml><?xml version="1.0" encoding="utf-8"?>
<ds:datastoreItem xmlns:ds="http://schemas.openxmlformats.org/officeDocument/2006/customXml" ds:itemID="{AA1AA8A7-85D1-4FAC-8C05-01A4F412BF74}"/>
</file>

<file path=customXml/itemProps3.xml><?xml version="1.0" encoding="utf-8"?>
<ds:datastoreItem xmlns:ds="http://schemas.openxmlformats.org/officeDocument/2006/customXml" ds:itemID="{D82FB484-A099-4FB6-AAFF-EE34F383F340}"/>
</file>

<file path=docProps/app.xml><?xml version="1.0" encoding="utf-8"?>
<Properties xmlns="http://schemas.openxmlformats.org/officeDocument/2006/extended-properties" xmlns:vt="http://schemas.openxmlformats.org/officeDocument/2006/docPropsVTypes">
  <TotalTime>3004</TotalTime>
  <Words>736</Words>
  <Application>Microsoft Macintosh PowerPoint</Application>
  <PresentationFormat>On-screen Show (4:3)</PresentationFormat>
  <Paragraphs>182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Calibri</vt:lpstr>
      <vt:lpstr>Gill Sans</vt:lpstr>
      <vt:lpstr>ＭＳ Ｐゴシック</vt:lpstr>
      <vt:lpstr>ＭＳ 明朝</vt:lpstr>
      <vt:lpstr>Symbol</vt:lpstr>
      <vt:lpstr>Times New Roman</vt:lpstr>
      <vt:lpstr>ヒラギノ角ゴ ProN W3</vt:lpstr>
      <vt:lpstr>Arial</vt:lpstr>
      <vt:lpstr>Office Theme</vt:lpstr>
      <vt:lpstr>Is Disturbed Sleep a Modifiable Risk Factor for Cognitive Decline and AD?</vt:lpstr>
      <vt:lpstr>Background</vt:lpstr>
      <vt:lpstr>PowerPoint Presentation</vt:lpstr>
      <vt:lpstr>Sleep loss and AD in fruit flies</vt:lpstr>
      <vt:lpstr>PowerPoint Presentation</vt:lpstr>
      <vt:lpstr>PowerPoint Presentation</vt:lpstr>
      <vt:lpstr>PowerPoint Presentation</vt:lpstr>
      <vt:lpstr>Baseline characteristics by sleep duration (mean ±SD or %)</vt:lpstr>
      <vt:lpstr>&lt;7 hrs. vs. 7 hrs. (ref)</vt:lpstr>
      <vt:lpstr>&gt;7 hrs vs. 7 hrs (ref)</vt:lpstr>
      <vt:lpstr>Thank You</vt:lpstr>
    </vt:vector>
  </TitlesOfParts>
  <Company>Johns Hopkins Bloomberg School of Public Health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Spira</dc:creator>
  <cp:lastModifiedBy>Adam Spira</cp:lastModifiedBy>
  <cp:revision>315</cp:revision>
  <cp:lastPrinted>2016-09-21T18:38:46Z</cp:lastPrinted>
  <dcterms:created xsi:type="dcterms:W3CDTF">2011-09-14T10:49:08Z</dcterms:created>
  <dcterms:modified xsi:type="dcterms:W3CDTF">2016-09-28T14:25:16Z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0x010100147263ECC4A5104CA24FE6381D7A054A</vt:lpwstr>
  </property>
</Properties>
</file>