
<file path=[Content_Types].xml><?xml version="1.0" encoding="utf-8"?>
<Types xmlns="http://schemas.openxmlformats.org/package/2006/content-types">
  <Default Extension="png" ContentType="image/png"/>
  <Default Extension="rels" ContentType="application/vnd.openxmlformats-package.relationships+xml"/>
  <Default Extension="jpeg" ContentType="image/jpeg"/>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s/slide1.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52.xml" ContentType="application/vnd.openxmlformats-officedocument.presentationml.slide+xml"/>
  <Override PartName="/ppt/slides/slide51.xml" ContentType="application/vnd.openxmlformats-officedocument.presentationml.slide+xml"/>
  <Override PartName="/ppt/slides/slide50.xml" ContentType="application/vnd.openxmlformats-officedocument.presentationml.slide+xml"/>
  <Override PartName="/ppt/slides/slide48.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47.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27.xml" ContentType="application/vnd.openxmlformats-officedocument.presentationml.slide+xml"/>
  <Override PartName="/ppt/slides/slide49.xml" ContentType="application/vnd.openxmlformats-officedocument.presentationml.slide+xml"/>
  <Override PartName="/ppt/slides/slide6.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5.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26.xml" ContentType="application/vnd.openxmlformats-officedocument.presentationml.slide+xml"/>
  <Override PartName="/ppt/slides/slide5.xml" ContentType="application/vnd.openxmlformats-officedocument.presentationml.slide+xml"/>
  <Override PartName="/ppt/slides/slide24.xml" ContentType="application/vnd.openxmlformats-officedocument.presentationml.slide+xml"/>
  <Override PartName="/ppt/slides/slide4.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notesSlides/notesSlide4.xml" ContentType="application/vnd.openxmlformats-officedocument.presentationml.notesSlide+xml"/>
  <Override PartName="/ppt/notesSlides/notesSlide5.xml" ContentType="application/vnd.openxmlformats-officedocument.presentationml.notesSlide+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notesSlides/notesSlide6.xml" ContentType="application/vnd.openxmlformats-officedocument.presentationml.notesSlide+xml"/>
  <Override PartName="/ppt/notesSlides/notesSlide3.xml" ContentType="application/vnd.openxmlformats-officedocument.presentationml.notesSlide+xml"/>
  <Override PartName="/ppt/theme/theme1.xml" ContentType="application/vnd.openxmlformats-officedocument.theme+xml"/>
  <Override PartName="/ppt/theme/theme3.xml" ContentType="application/vnd.openxmlformats-officedocument.theme+xml"/>
  <Override PartName="/ppt/handoutMasters/handoutMaster1.xml" ContentType="application/vnd.openxmlformats-officedocument.presentationml.handoutMaster+xml"/>
  <Override PartName="/ppt/theme/theme2.xml" ContentType="application/vnd.openxmlformats-officedocument.theme+xml"/>
  <Override PartName="/ppt/notesMasters/notesMaster1.xml" ContentType="application/vnd.openxmlformats-officedocument.presentationml.notesMaster+xml"/>
  <Override PartName="/ppt/charts/chart2.xml" ContentType="application/vnd.openxmlformats-officedocument.drawingml.chart+xml"/>
  <Override PartName="/ppt/charts/chart1.xml" ContentType="application/vnd.openxmlformats-officedocument.drawingml.chart+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9" r:id="rId1"/>
  </p:sldMasterIdLst>
  <p:notesMasterIdLst>
    <p:notesMasterId r:id="rId56"/>
  </p:notesMasterIdLst>
  <p:handoutMasterIdLst>
    <p:handoutMasterId r:id="rId57"/>
  </p:handoutMasterIdLst>
  <p:sldIdLst>
    <p:sldId id="256" r:id="rId2"/>
    <p:sldId id="390" r:id="rId3"/>
    <p:sldId id="399" r:id="rId4"/>
    <p:sldId id="400" r:id="rId5"/>
    <p:sldId id="401" r:id="rId6"/>
    <p:sldId id="419" r:id="rId7"/>
    <p:sldId id="420" r:id="rId8"/>
    <p:sldId id="421" r:id="rId9"/>
    <p:sldId id="402" r:id="rId10"/>
    <p:sldId id="403" r:id="rId11"/>
    <p:sldId id="404" r:id="rId12"/>
    <p:sldId id="422" r:id="rId13"/>
    <p:sldId id="424" r:id="rId14"/>
    <p:sldId id="425" r:id="rId15"/>
    <p:sldId id="426" r:id="rId16"/>
    <p:sldId id="427" r:id="rId17"/>
    <p:sldId id="428" r:id="rId18"/>
    <p:sldId id="429" r:id="rId19"/>
    <p:sldId id="430" r:id="rId20"/>
    <p:sldId id="431" r:id="rId21"/>
    <p:sldId id="434" r:id="rId22"/>
    <p:sldId id="433" r:id="rId23"/>
    <p:sldId id="432" r:id="rId24"/>
    <p:sldId id="472" r:id="rId25"/>
    <p:sldId id="473" r:id="rId26"/>
    <p:sldId id="436" r:id="rId27"/>
    <p:sldId id="437" r:id="rId28"/>
    <p:sldId id="438" r:id="rId29"/>
    <p:sldId id="439" r:id="rId30"/>
    <p:sldId id="440" r:id="rId31"/>
    <p:sldId id="463" r:id="rId32"/>
    <p:sldId id="441" r:id="rId33"/>
    <p:sldId id="442" r:id="rId34"/>
    <p:sldId id="443" r:id="rId35"/>
    <p:sldId id="446" r:id="rId36"/>
    <p:sldId id="468" r:id="rId37"/>
    <p:sldId id="447" r:id="rId38"/>
    <p:sldId id="448" r:id="rId39"/>
    <p:sldId id="469" r:id="rId40"/>
    <p:sldId id="449" r:id="rId41"/>
    <p:sldId id="450" r:id="rId42"/>
    <p:sldId id="451" r:id="rId43"/>
    <p:sldId id="453" r:id="rId44"/>
    <p:sldId id="454" r:id="rId45"/>
    <p:sldId id="455" r:id="rId46"/>
    <p:sldId id="452" r:id="rId47"/>
    <p:sldId id="459" r:id="rId48"/>
    <p:sldId id="456" r:id="rId49"/>
    <p:sldId id="457" r:id="rId50"/>
    <p:sldId id="470" r:id="rId51"/>
    <p:sldId id="458" r:id="rId52"/>
    <p:sldId id="471" r:id="rId53"/>
    <p:sldId id="461" r:id="rId54"/>
    <p:sldId id="460" r:id="rId55"/>
  </p:sldIdLst>
  <p:sldSz cx="9144000" cy="6858000" type="screen4x3"/>
  <p:notesSz cx="7053263"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009" autoAdjust="0"/>
    <p:restoredTop sz="94667" autoAdjust="0"/>
  </p:normalViewPr>
  <p:slideViewPr>
    <p:cSldViewPr>
      <p:cViewPr varScale="1">
        <p:scale>
          <a:sx n="64" d="100"/>
          <a:sy n="64" d="100"/>
        </p:scale>
        <p:origin x="-1488" y="-108"/>
      </p:cViewPr>
      <p:guideLst>
        <p:guide orient="horz" pos="2160"/>
        <p:guide pos="2880"/>
      </p:guideLst>
    </p:cSldViewPr>
  </p:slideViewPr>
  <p:outlineViewPr>
    <p:cViewPr>
      <p:scale>
        <a:sx n="33" d="100"/>
        <a:sy n="33" d="100"/>
      </p:scale>
      <p:origin x="0" y="11574"/>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customXml" Target="../customXml/item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64" Type="http://schemas.openxmlformats.org/officeDocument/2006/relationships/customXml" Target="../customXml/item3.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handoutMaster" Target="handoutMasters/handout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2.xml.rels><?xml version="1.0" encoding="UTF-8" standalone="yes"?>
<Relationships xmlns="http://schemas.openxmlformats.org/package/2006/relationships"><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9.8972276902887263E-2"/>
          <c:y val="0.18234375000000044"/>
          <c:w val="0.88019438976377951"/>
          <c:h val="0.67019783464567917"/>
        </c:manualLayout>
      </c:layout>
      <c:barChart>
        <c:barDir val="col"/>
        <c:grouping val="clustered"/>
        <c:ser>
          <c:idx val="0"/>
          <c:order val="0"/>
          <c:tx>
            <c:strRef>
              <c:f>Sheet1!$B$1</c:f>
              <c:strCache>
                <c:ptCount val="1"/>
                <c:pt idx="0">
                  <c:v>Series 1</c:v>
                </c:pt>
              </c:strCache>
            </c:strRef>
          </c:tx>
          <c:cat>
            <c:strRef>
              <c:f>Sheet1!$A$2:$A$5</c:f>
              <c:strCache>
                <c:ptCount val="4"/>
                <c:pt idx="0">
                  <c:v>Year  2004</c:v>
                </c:pt>
                <c:pt idx="1">
                  <c:v>2020</c:v>
                </c:pt>
                <c:pt idx="2">
                  <c:v>2030</c:v>
                </c:pt>
                <c:pt idx="3">
                  <c:v>2050</c:v>
                </c:pt>
              </c:strCache>
            </c:strRef>
          </c:cat>
          <c:val>
            <c:numRef>
              <c:f>Sheet1!$B$2:$B$5</c:f>
              <c:numCache>
                <c:formatCode>General</c:formatCode>
                <c:ptCount val="4"/>
                <c:pt idx="0">
                  <c:v>36.300000000000004</c:v>
                </c:pt>
                <c:pt idx="1">
                  <c:v>54</c:v>
                </c:pt>
                <c:pt idx="2">
                  <c:v>70</c:v>
                </c:pt>
                <c:pt idx="3">
                  <c:v>88.5</c:v>
                </c:pt>
              </c:numCache>
            </c:numRef>
          </c:val>
        </c:ser>
        <c:ser>
          <c:idx val="1"/>
          <c:order val="1"/>
          <c:tx>
            <c:strRef>
              <c:f>Sheet1!$C$1</c:f>
              <c:strCache>
                <c:ptCount val="1"/>
                <c:pt idx="0">
                  <c:v>Column1</c:v>
                </c:pt>
              </c:strCache>
            </c:strRef>
          </c:tx>
          <c:cat>
            <c:strRef>
              <c:f>Sheet1!$A$2:$A$5</c:f>
              <c:strCache>
                <c:ptCount val="4"/>
                <c:pt idx="0">
                  <c:v>Year  2004</c:v>
                </c:pt>
                <c:pt idx="1">
                  <c:v>2020</c:v>
                </c:pt>
                <c:pt idx="2">
                  <c:v>2030</c:v>
                </c:pt>
                <c:pt idx="3">
                  <c:v>2050</c:v>
                </c:pt>
              </c:strCache>
            </c:strRef>
          </c:cat>
          <c:val>
            <c:numRef>
              <c:f>Sheet1!$C$2:$C$5</c:f>
              <c:numCache>
                <c:formatCode>General</c:formatCode>
                <c:ptCount val="4"/>
              </c:numCache>
            </c:numRef>
          </c:val>
        </c:ser>
        <c:ser>
          <c:idx val="2"/>
          <c:order val="2"/>
          <c:tx>
            <c:strRef>
              <c:f>Sheet1!$D$1</c:f>
              <c:strCache>
                <c:ptCount val="1"/>
                <c:pt idx="0">
                  <c:v>Column2</c:v>
                </c:pt>
              </c:strCache>
            </c:strRef>
          </c:tx>
          <c:cat>
            <c:strRef>
              <c:f>Sheet1!$A$2:$A$5</c:f>
              <c:strCache>
                <c:ptCount val="4"/>
                <c:pt idx="0">
                  <c:v>Year  2004</c:v>
                </c:pt>
                <c:pt idx="1">
                  <c:v>2020</c:v>
                </c:pt>
                <c:pt idx="2">
                  <c:v>2030</c:v>
                </c:pt>
                <c:pt idx="3">
                  <c:v>2050</c:v>
                </c:pt>
              </c:strCache>
            </c:strRef>
          </c:cat>
          <c:val>
            <c:numRef>
              <c:f>Sheet1!$D$2:$D$5</c:f>
              <c:numCache>
                <c:formatCode>General</c:formatCode>
                <c:ptCount val="4"/>
              </c:numCache>
            </c:numRef>
          </c:val>
        </c:ser>
        <c:axId val="84770816"/>
        <c:axId val="84772352"/>
      </c:barChart>
      <c:catAx>
        <c:axId val="84770816"/>
        <c:scaling>
          <c:orientation val="minMax"/>
        </c:scaling>
        <c:axPos val="b"/>
        <c:numFmt formatCode="General" sourceLinked="1"/>
        <c:tickLblPos val="nextTo"/>
        <c:crossAx val="84772352"/>
        <c:crosses val="autoZero"/>
        <c:auto val="1"/>
        <c:lblAlgn val="ctr"/>
        <c:lblOffset val="100"/>
      </c:catAx>
      <c:valAx>
        <c:axId val="84772352"/>
        <c:scaling>
          <c:orientation val="minMax"/>
        </c:scaling>
        <c:axPos val="l"/>
        <c:majorGridlines/>
        <c:numFmt formatCode="General" sourceLinked="1"/>
        <c:tickLblPos val="nextTo"/>
        <c:crossAx val="84770816"/>
        <c:crosses val="autoZero"/>
        <c:crossBetween val="between"/>
      </c:valAx>
    </c:plotArea>
    <c:plotVisOnly val="1"/>
    <c:dispBlanksAs val="gap"/>
  </c:chart>
  <c:txPr>
    <a:bodyPr/>
    <a:lstStyle/>
    <a:p>
      <a:pPr>
        <a:defRPr sz="1800"/>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plotArea>
      <c:layout/>
      <c:barChart>
        <c:barDir val="bar"/>
        <c:grouping val="clustered"/>
        <c:ser>
          <c:idx val="0"/>
          <c:order val="0"/>
          <c:cat>
            <c:strRef>
              <c:f>Sheet1!$A$1:$A$25</c:f>
              <c:strCache>
                <c:ptCount val="25"/>
                <c:pt idx="0">
                  <c:v>Allegany Co. </c:v>
                </c:pt>
                <c:pt idx="1">
                  <c:v>Baltimore City </c:v>
                </c:pt>
                <c:pt idx="2">
                  <c:v>Somerset Co. </c:v>
                </c:pt>
                <c:pt idx="3">
                  <c:v>Baltimore Co. </c:v>
                </c:pt>
                <c:pt idx="4">
                  <c:v>Talbot Co. </c:v>
                </c:pt>
                <c:pt idx="5">
                  <c:v>Garrett Co. </c:v>
                </c:pt>
                <c:pt idx="6">
                  <c:v>Dorchester Co. </c:v>
                </c:pt>
                <c:pt idx="7">
                  <c:v>Wicomico Co. </c:v>
                </c:pt>
                <c:pt idx="8">
                  <c:v>Kent Co. </c:v>
                </c:pt>
                <c:pt idx="9">
                  <c:v>Anne Arundel Co. </c:v>
                </c:pt>
                <c:pt idx="10">
                  <c:v>Worcester Co. </c:v>
                </c:pt>
                <c:pt idx="11">
                  <c:v>Caroline Co. </c:v>
                </c:pt>
                <c:pt idx="12">
                  <c:v>Washington Co. </c:v>
                </c:pt>
                <c:pt idx="13">
                  <c:v>State of Maryland </c:v>
                </c:pt>
                <c:pt idx="14">
                  <c:v>Harford Co. </c:v>
                </c:pt>
                <c:pt idx="15">
                  <c:v>Montgomery Co. </c:v>
                </c:pt>
                <c:pt idx="16">
                  <c:v>Queen Anne's Co. </c:v>
                </c:pt>
                <c:pt idx="17">
                  <c:v>Carroll Co. </c:v>
                </c:pt>
                <c:pt idx="18">
                  <c:v>Prince George's Co. </c:v>
                </c:pt>
                <c:pt idx="19">
                  <c:v>Calvert Co. </c:v>
                </c:pt>
                <c:pt idx="20">
                  <c:v>Cecil Co. </c:v>
                </c:pt>
                <c:pt idx="21">
                  <c:v>Howard Co. </c:v>
                </c:pt>
                <c:pt idx="22">
                  <c:v>St. Mary's Co. </c:v>
                </c:pt>
                <c:pt idx="23">
                  <c:v>Frederick Co. </c:v>
                </c:pt>
                <c:pt idx="24">
                  <c:v>Charles Co. </c:v>
                </c:pt>
              </c:strCache>
            </c:strRef>
          </c:cat>
          <c:val>
            <c:numRef>
              <c:f>Sheet1!$B$1:$B$25</c:f>
              <c:numCache>
                <c:formatCode>0%</c:formatCode>
                <c:ptCount val="25"/>
                <c:pt idx="0">
                  <c:v>7.8000000000000194E-2</c:v>
                </c:pt>
                <c:pt idx="1">
                  <c:v>0.19900000000000057</c:v>
                </c:pt>
                <c:pt idx="2">
                  <c:v>0.26200000000000001</c:v>
                </c:pt>
                <c:pt idx="3">
                  <c:v>0.38500000000000106</c:v>
                </c:pt>
                <c:pt idx="4">
                  <c:v>0.40400000000000008</c:v>
                </c:pt>
                <c:pt idx="5">
                  <c:v>0.41700000000000031</c:v>
                </c:pt>
                <c:pt idx="6">
                  <c:v>0.50900000000000001</c:v>
                </c:pt>
                <c:pt idx="7">
                  <c:v>0.53800000000000003</c:v>
                </c:pt>
                <c:pt idx="8">
                  <c:v>0.57500000000000062</c:v>
                </c:pt>
                <c:pt idx="9">
                  <c:v>0.61400000000000188</c:v>
                </c:pt>
                <c:pt idx="10">
                  <c:v>0.62800000000000211</c:v>
                </c:pt>
                <c:pt idx="11">
                  <c:v>0.64800000000000213</c:v>
                </c:pt>
                <c:pt idx="12">
                  <c:v>0.65900000000000236</c:v>
                </c:pt>
                <c:pt idx="13">
                  <c:v>0.68600000000000216</c:v>
                </c:pt>
                <c:pt idx="14">
                  <c:v>0.72500000000000064</c:v>
                </c:pt>
                <c:pt idx="15">
                  <c:v>0.81299999999999994</c:v>
                </c:pt>
                <c:pt idx="16">
                  <c:v>0.83500000000000063</c:v>
                </c:pt>
                <c:pt idx="17">
                  <c:v>0.84300000000000064</c:v>
                </c:pt>
                <c:pt idx="18">
                  <c:v>0.8840000000000019</c:v>
                </c:pt>
                <c:pt idx="19">
                  <c:v>1.0289999999999957</c:v>
                </c:pt>
                <c:pt idx="20">
                  <c:v>1.1080000000000001</c:v>
                </c:pt>
                <c:pt idx="21">
                  <c:v>1.1120000000000001</c:v>
                </c:pt>
                <c:pt idx="22">
                  <c:v>1.26</c:v>
                </c:pt>
                <c:pt idx="23">
                  <c:v>1.27</c:v>
                </c:pt>
                <c:pt idx="24">
                  <c:v>1.3460000000000001</c:v>
                </c:pt>
              </c:numCache>
            </c:numRef>
          </c:val>
        </c:ser>
        <c:dLbls>
          <c:showVal val="1"/>
        </c:dLbls>
        <c:axId val="71029888"/>
        <c:axId val="71131904"/>
      </c:barChart>
      <c:catAx>
        <c:axId val="71029888"/>
        <c:scaling>
          <c:orientation val="minMax"/>
        </c:scaling>
        <c:axPos val="l"/>
        <c:tickLblPos val="nextTo"/>
        <c:crossAx val="71131904"/>
        <c:crosses val="autoZero"/>
        <c:auto val="1"/>
        <c:lblAlgn val="ctr"/>
        <c:lblOffset val="100"/>
      </c:catAx>
      <c:valAx>
        <c:axId val="71131904"/>
        <c:scaling>
          <c:orientation val="minMax"/>
        </c:scaling>
        <c:delete val="1"/>
        <c:axPos val="b"/>
        <c:numFmt formatCode="0%" sourceLinked="1"/>
        <c:tickLblPos val="none"/>
        <c:crossAx val="71029888"/>
        <c:crosses val="autoZero"/>
        <c:crossBetween val="between"/>
      </c:valAx>
      <c:spPr>
        <a:noFill/>
      </c:spPr>
    </c:plotArea>
    <c:plotVisOnly val="1"/>
  </c:chart>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46545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95217" y="0"/>
            <a:ext cx="3056414" cy="465455"/>
          </a:xfrm>
          <a:prstGeom prst="rect">
            <a:avLst/>
          </a:prstGeom>
        </p:spPr>
        <p:txBody>
          <a:bodyPr vert="horz" lIns="91440" tIns="45720" rIns="91440" bIns="45720" rtlCol="0"/>
          <a:lstStyle>
            <a:lvl1pPr algn="r">
              <a:defRPr sz="1200"/>
            </a:lvl1pPr>
          </a:lstStyle>
          <a:p>
            <a:fld id="{F0F8A9AD-018B-4F87-9B23-DE83D2BE7C27}" type="datetimeFigureOut">
              <a:rPr lang="en-US" smtClean="0"/>
              <a:pPr/>
              <a:t>9/27/2013</a:t>
            </a:fld>
            <a:endParaRPr lang="en-US" dirty="0"/>
          </a:p>
        </p:txBody>
      </p:sp>
      <p:sp>
        <p:nvSpPr>
          <p:cNvPr id="4" name="Footer Placeholder 3"/>
          <p:cNvSpPr>
            <a:spLocks noGrp="1"/>
          </p:cNvSpPr>
          <p:nvPr>
            <p:ph type="ftr" sz="quarter" idx="2"/>
          </p:nvPr>
        </p:nvSpPr>
        <p:spPr>
          <a:xfrm>
            <a:off x="0" y="8842030"/>
            <a:ext cx="3056414" cy="46545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95217" y="8842030"/>
            <a:ext cx="3056414" cy="465455"/>
          </a:xfrm>
          <a:prstGeom prst="rect">
            <a:avLst/>
          </a:prstGeom>
        </p:spPr>
        <p:txBody>
          <a:bodyPr vert="horz" lIns="91440" tIns="45720" rIns="91440" bIns="45720" rtlCol="0" anchor="b"/>
          <a:lstStyle>
            <a:lvl1pPr algn="r">
              <a:defRPr sz="1200"/>
            </a:lvl1pPr>
          </a:lstStyle>
          <a:p>
            <a:fld id="{1FDEDD24-7471-4997-B534-06F85D2AA39B}" type="slidenum">
              <a:rPr lang="en-US" smtClean="0"/>
              <a:pPr/>
              <a:t>‹#›</a:t>
            </a:fld>
            <a:endParaRPr lang="en-US" dirty="0"/>
          </a:p>
        </p:txBody>
      </p:sp>
    </p:spTree>
    <p:extLst>
      <p:ext uri="{BB962C8B-B14F-4D97-AF65-F5344CB8AC3E}">
        <p14:creationId xmlns:p14="http://schemas.microsoft.com/office/powerpoint/2010/main" xmlns="" val="1697781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46545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95217" y="0"/>
            <a:ext cx="3056414" cy="465455"/>
          </a:xfrm>
          <a:prstGeom prst="rect">
            <a:avLst/>
          </a:prstGeom>
        </p:spPr>
        <p:txBody>
          <a:bodyPr vert="horz" lIns="91440" tIns="45720" rIns="91440" bIns="45720" rtlCol="0"/>
          <a:lstStyle>
            <a:lvl1pPr algn="r">
              <a:defRPr sz="1200"/>
            </a:lvl1pPr>
          </a:lstStyle>
          <a:p>
            <a:fld id="{5828B9F0-DD4D-4189-949D-9EB22D5829A7}" type="datetimeFigureOut">
              <a:rPr lang="en-US" smtClean="0"/>
              <a:pPr/>
              <a:t>9/27/2013</a:t>
            </a:fld>
            <a:endParaRPr lang="en-US" dirty="0"/>
          </a:p>
        </p:txBody>
      </p:sp>
      <p:sp>
        <p:nvSpPr>
          <p:cNvPr id="4" name="Slide Image Placeholder 3"/>
          <p:cNvSpPr>
            <a:spLocks noGrp="1" noRot="1" noChangeAspect="1"/>
          </p:cNvSpPr>
          <p:nvPr>
            <p:ph type="sldImg" idx="2"/>
          </p:nvPr>
        </p:nvSpPr>
        <p:spPr>
          <a:xfrm>
            <a:off x="1198563" y="698500"/>
            <a:ext cx="4656137" cy="3490913"/>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5327" y="4421824"/>
            <a:ext cx="5642610" cy="418909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56414" cy="46545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95217" y="8842030"/>
            <a:ext cx="3056414" cy="465455"/>
          </a:xfrm>
          <a:prstGeom prst="rect">
            <a:avLst/>
          </a:prstGeom>
        </p:spPr>
        <p:txBody>
          <a:bodyPr vert="horz" lIns="91440" tIns="45720" rIns="91440" bIns="45720" rtlCol="0" anchor="b"/>
          <a:lstStyle>
            <a:lvl1pPr algn="r">
              <a:defRPr sz="1200"/>
            </a:lvl1pPr>
          </a:lstStyle>
          <a:p>
            <a:fld id="{C9CEEC8E-0254-414E-A2AE-03C14A60963B}" type="slidenum">
              <a:rPr lang="en-US" smtClean="0"/>
              <a:pPr/>
              <a:t>‹#›</a:t>
            </a:fld>
            <a:endParaRPr lang="en-US" dirty="0"/>
          </a:p>
        </p:txBody>
      </p:sp>
    </p:spTree>
    <p:extLst>
      <p:ext uri="{BB962C8B-B14F-4D97-AF65-F5344CB8AC3E}">
        <p14:creationId xmlns:p14="http://schemas.microsoft.com/office/powerpoint/2010/main" xmlns="" val="37640876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4" name="Slide Number Placeholder 3"/>
          <p:cNvSpPr>
            <a:spLocks noGrp="1"/>
          </p:cNvSpPr>
          <p:nvPr>
            <p:ph type="sldNum" sz="quarter" idx="5"/>
          </p:nvPr>
        </p:nvSpPr>
        <p:spPr/>
        <p:txBody>
          <a:bodyPr/>
          <a:lstStyle/>
          <a:p>
            <a:pPr>
              <a:defRPr/>
            </a:pPr>
            <a:fld id="{88AFFE8A-3939-47B3-B699-AD22AC371E7F}" type="slidenum">
              <a:rPr lang="en-US" smtClean="0"/>
              <a:pPr>
                <a:defRPr/>
              </a:pPr>
              <a:t>5</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9CEEC8E-0254-414E-A2AE-03C14A60963B}" type="slidenum">
              <a:rPr lang="en-US" smtClean="0"/>
              <a:pPr/>
              <a:t>22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a:ln/>
        </p:spPr>
        <p:txBody>
          <a:bodyPr/>
          <a:lstStyle/>
          <a:p>
            <a:endParaRPr lang="en-US" dirty="0" smtClean="0"/>
          </a:p>
        </p:txBody>
      </p:sp>
      <p:sp>
        <p:nvSpPr>
          <p:cNvPr id="17412" name="Slide Number Placeholder 3"/>
          <p:cNvSpPr>
            <a:spLocks noGrp="1"/>
          </p:cNvSpPr>
          <p:nvPr>
            <p:ph type="sldNum" sz="quarter" idx="5"/>
          </p:nvPr>
        </p:nvSpPr>
        <p:spPr>
          <a:noFill/>
        </p:spPr>
        <p:txBody>
          <a:bodyPr/>
          <a:lstStyle/>
          <a:p>
            <a:fld id="{A040E13D-5E48-4030-9AC2-BF60341FB0E0}" type="slidenum">
              <a:rPr lang="en-US" smtClean="0"/>
              <a:pPr/>
              <a:t>26</a:t>
            </a:fld>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ln/>
        </p:spPr>
      </p:sp>
      <p:sp>
        <p:nvSpPr>
          <p:cNvPr id="18435" name="Notes Placeholder 2"/>
          <p:cNvSpPr>
            <a:spLocks noGrp="1"/>
          </p:cNvSpPr>
          <p:nvPr>
            <p:ph type="body" idx="1"/>
          </p:nvPr>
        </p:nvSpPr>
        <p:spPr>
          <a:noFill/>
          <a:ln/>
        </p:spPr>
        <p:txBody>
          <a:bodyPr/>
          <a:lstStyle/>
          <a:p>
            <a:endParaRPr lang="en-US" dirty="0" smtClean="0"/>
          </a:p>
        </p:txBody>
      </p:sp>
      <p:sp>
        <p:nvSpPr>
          <p:cNvPr id="18436" name="Slide Number Placeholder 3"/>
          <p:cNvSpPr>
            <a:spLocks noGrp="1"/>
          </p:cNvSpPr>
          <p:nvPr>
            <p:ph type="sldNum" sz="quarter" idx="5"/>
          </p:nvPr>
        </p:nvSpPr>
        <p:spPr>
          <a:noFill/>
        </p:spPr>
        <p:txBody>
          <a:bodyPr/>
          <a:lstStyle/>
          <a:p>
            <a:fld id="{4EE0D69E-A81C-4224-B63E-99E9E6638CFA}" type="slidenum">
              <a:rPr lang="en-US" smtClean="0"/>
              <a:pPr/>
              <a:t>27</a:t>
            </a:fld>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1" name="Notes Placeholder 2"/>
          <p:cNvSpPr>
            <a:spLocks noGrp="1"/>
          </p:cNvSpPr>
          <p:nvPr>
            <p:ph type="body" idx="1"/>
          </p:nvPr>
        </p:nvSpPr>
        <p:spPr>
          <a:noFill/>
          <a:ln/>
        </p:spPr>
        <p:txBody>
          <a:bodyPr/>
          <a:lstStyle/>
          <a:p>
            <a:endParaRPr lang="en-US" dirty="0" smtClean="0"/>
          </a:p>
        </p:txBody>
      </p:sp>
      <p:sp>
        <p:nvSpPr>
          <p:cNvPr id="22532" name="Slide Number Placeholder 3"/>
          <p:cNvSpPr>
            <a:spLocks noGrp="1"/>
          </p:cNvSpPr>
          <p:nvPr>
            <p:ph type="sldNum" sz="quarter" idx="5"/>
          </p:nvPr>
        </p:nvSpPr>
        <p:spPr>
          <a:noFill/>
        </p:spPr>
        <p:txBody>
          <a:bodyPr/>
          <a:lstStyle/>
          <a:p>
            <a:fld id="{6F0667DD-1AAF-408A-B17D-A129BFAFEF89}" type="slidenum">
              <a:rPr lang="en-US" smtClean="0"/>
              <a:pPr/>
              <a:t>28</a:t>
            </a:fld>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a:ln/>
        </p:spPr>
        <p:txBody>
          <a:bodyPr/>
          <a:lstStyle/>
          <a:p>
            <a:endParaRPr lang="en-US" dirty="0" smtClean="0"/>
          </a:p>
        </p:txBody>
      </p:sp>
      <p:sp>
        <p:nvSpPr>
          <p:cNvPr id="23556" name="Slide Number Placeholder 3"/>
          <p:cNvSpPr>
            <a:spLocks noGrp="1"/>
          </p:cNvSpPr>
          <p:nvPr>
            <p:ph type="sldNum" sz="quarter" idx="5"/>
          </p:nvPr>
        </p:nvSpPr>
        <p:spPr>
          <a:noFill/>
        </p:spPr>
        <p:txBody>
          <a:bodyPr/>
          <a:lstStyle/>
          <a:p>
            <a:fld id="{A2188F44-21EF-4A20-B90E-3E72DA9F4FC8}" type="slidenum">
              <a:rPr lang="en-US" smtClean="0"/>
              <a:pPr/>
              <a:t>29</a:t>
            </a:fld>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73D0950-7872-4C29-B4DE-FA616CD8A3E3}" type="datetimeFigureOut">
              <a:rPr lang="en-US" smtClean="0"/>
              <a:pPr/>
              <a:t>9/27/2013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77BE7A-771F-41B1-B7C8-4074346C7B66}"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3D0950-7872-4C29-B4DE-FA616CD8A3E3}" type="datetimeFigureOut">
              <a:rPr lang="en-US" smtClean="0"/>
              <a:pPr/>
              <a:t>9/27/2013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77BE7A-771F-41B1-B7C8-4074346C7B66}"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3D0950-7872-4C29-B4DE-FA616CD8A3E3}" type="datetimeFigureOut">
              <a:rPr lang="en-US" smtClean="0"/>
              <a:pPr/>
              <a:t>9/27/2013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77BE7A-771F-41B1-B7C8-4074346C7B66}"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3982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8400"/>
            <a:ext cx="2133600" cy="457200"/>
          </a:xfrm>
        </p:spPr>
        <p:txBody>
          <a:bodyPr/>
          <a:lstStyle>
            <a:lvl1pPr>
              <a:defRPr/>
            </a:lvl1pPr>
          </a:lstStyle>
          <a:p>
            <a:pPr>
              <a:defRPr/>
            </a:pPr>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dirty="0"/>
          </a:p>
        </p:txBody>
      </p:sp>
      <p:sp>
        <p:nvSpPr>
          <p:cNvPr id="7" name="Slide Number Placeholder 6"/>
          <p:cNvSpPr>
            <a:spLocks noGrp="1"/>
          </p:cNvSpPr>
          <p:nvPr>
            <p:ph type="sldNum" sz="quarter" idx="12"/>
          </p:nvPr>
        </p:nvSpPr>
        <p:spPr>
          <a:xfrm>
            <a:off x="6553200" y="6248400"/>
            <a:ext cx="2133600" cy="457200"/>
          </a:xfrm>
        </p:spPr>
        <p:txBody>
          <a:bodyPr/>
          <a:lstStyle>
            <a:lvl1pPr>
              <a:defRPr/>
            </a:lvl1pPr>
          </a:lstStyle>
          <a:p>
            <a:pPr>
              <a:defRPr/>
            </a:pPr>
            <a:fld id="{0FCA6587-2349-4B05-813A-DEA07B060C05}"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3D0950-7872-4C29-B4DE-FA616CD8A3E3}" type="datetimeFigureOut">
              <a:rPr lang="en-US" smtClean="0"/>
              <a:pPr/>
              <a:t>9/27/2013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77BE7A-771F-41B1-B7C8-4074346C7B66}"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73D0950-7872-4C29-B4DE-FA616CD8A3E3}" type="datetimeFigureOut">
              <a:rPr lang="en-US" smtClean="0"/>
              <a:pPr/>
              <a:t>9/27/2013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77BE7A-771F-41B1-B7C8-4074346C7B66}"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73D0950-7872-4C29-B4DE-FA616CD8A3E3}" type="datetimeFigureOut">
              <a:rPr lang="en-US" smtClean="0"/>
              <a:pPr/>
              <a:t>9/27/2013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77BE7A-771F-41B1-B7C8-4074346C7B66}"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73D0950-7872-4C29-B4DE-FA616CD8A3E3}" type="datetimeFigureOut">
              <a:rPr lang="en-US" smtClean="0"/>
              <a:pPr/>
              <a:t>9/27/2013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A77BE7A-771F-41B1-B7C8-4074346C7B66}"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73D0950-7872-4C29-B4DE-FA616CD8A3E3}" type="datetimeFigureOut">
              <a:rPr lang="en-US" smtClean="0"/>
              <a:pPr/>
              <a:t>9/27/2013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A77BE7A-771F-41B1-B7C8-4074346C7B66}"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3D0950-7872-4C29-B4DE-FA616CD8A3E3}" type="datetimeFigureOut">
              <a:rPr lang="en-US" smtClean="0"/>
              <a:pPr/>
              <a:t>9/27/2013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A77BE7A-771F-41B1-B7C8-4074346C7B66}"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3D0950-7872-4C29-B4DE-FA616CD8A3E3}" type="datetimeFigureOut">
              <a:rPr lang="en-US" smtClean="0"/>
              <a:pPr/>
              <a:t>9/27/2013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77BE7A-771F-41B1-B7C8-4074346C7B66}"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3D0950-7872-4C29-B4DE-FA616CD8A3E3}" type="datetimeFigureOut">
              <a:rPr lang="en-US" smtClean="0"/>
              <a:pPr/>
              <a:t>9/27/2013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77BE7A-771F-41B1-B7C8-4074346C7B66}"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3D0950-7872-4C29-B4DE-FA616CD8A3E3}" type="datetimeFigureOut">
              <a:rPr lang="en-US" smtClean="0"/>
              <a:pPr/>
              <a:t>9/27/2013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77BE7A-771F-41B1-B7C8-4074346C7B66}"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 id="2147483761"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hyperlink" Target="http://www.aarp.org/content/dam/aarp/livable-communities/plan/planning/virginias-blueprint-for-livable-communities-2011-aarp.pdf" TargetMode="External"/><Relationship Id="rId3" Type="http://schemas.openxmlformats.org/officeDocument/2006/relationships/hyperlink" Target="http://www.aging.maryland.gov/" TargetMode="External"/><Relationship Id="rId7" Type="http://schemas.openxmlformats.org/officeDocument/2006/relationships/hyperlink" Target="http://www.michigan.gov/osa/1,4635,7-234-64083_64552---,00.html" TargetMode="External"/><Relationship Id="rId2" Type="http://schemas.openxmlformats.org/officeDocument/2006/relationships/hyperlink" Target="http://www.mnlifetimecommunities.org/" TargetMode="External"/><Relationship Id="rId1" Type="http://schemas.openxmlformats.org/officeDocument/2006/relationships/slideLayout" Target="../slideLayouts/slideLayout2.xml"/><Relationship Id="rId6" Type="http://schemas.openxmlformats.org/officeDocument/2006/relationships/hyperlink" Target="http://www.communitiesforalifetime.org/" TargetMode="External"/><Relationship Id="rId5" Type="http://schemas.openxmlformats.org/officeDocument/2006/relationships/hyperlink" Target="http://www.elderaffairs.state.fl.us/doea/cfal.php" TargetMode="External"/><Relationship Id="rId4" Type="http://schemas.openxmlformats.org/officeDocument/2006/relationships/hyperlink" Target="http://www.lifetimecommunities.org/"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www.marylandaccesspoint.info/"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hyperlink" Target="http://www.burningtreevillage.org/" TargetMode="External"/><Relationship Id="rId2" Type="http://schemas.openxmlformats.org/officeDocument/2006/relationships/hyperlink" Target="http://www.bannockburncommunity.org/" TargetMode="External"/><Relationship Id="rId1" Type="http://schemas.openxmlformats.org/officeDocument/2006/relationships/slideLayout" Target="../slideLayouts/slideLayout2.xml"/><Relationship Id="rId5" Type="http://schemas.openxmlformats.org/officeDocument/2006/relationships/hyperlink" Target="http://www.dsssvillage.org/" TargetMode="External"/><Relationship Id="rId4" Type="http://schemas.openxmlformats.org/officeDocument/2006/relationships/hyperlink" Target="http://www.chevychaseathome.org/" TargetMode="External"/></Relationships>
</file>

<file path=ppt/slides/_rels/slide46.xml.rels><?xml version="1.0" encoding="UTF-8" standalone="yes"?>
<Relationships xmlns="http://schemas.openxmlformats.org/package/2006/relationships"><Relationship Id="rId8" Type="http://schemas.openxmlformats.org/officeDocument/2006/relationships/hyperlink" Target="http://www.agingincommunity.com/models/village_networks/front_desk_florence_or.html" TargetMode="External"/><Relationship Id="rId13" Type="http://schemas.openxmlformats.org/officeDocument/2006/relationships/hyperlink" Target="http://www.agingincommunity.com/models/village_networks/tierrasanta_project_san_die.html" TargetMode="External"/><Relationship Id="rId3" Type="http://schemas.openxmlformats.org/officeDocument/2006/relationships/hyperlink" Target="http://www.agingincommunity.com/models/village_networks/community_without_walls_pri.html" TargetMode="External"/><Relationship Id="rId7" Type="http://schemas.openxmlformats.org/officeDocument/2006/relationships/hyperlink" Target="http://www.agingincommunity.com/models/village_networks/capitol_hill_village_washin.html" TargetMode="External"/><Relationship Id="rId12" Type="http://schemas.openxmlformats.org/officeDocument/2006/relationships/hyperlink" Target="http://www.agingincommunity.com/models/village_networks/sail_support_for_independen.html" TargetMode="External"/><Relationship Id="rId2" Type="http://schemas.openxmlformats.org/officeDocument/2006/relationships/hyperlink" Target="http://www.agingincommunity.com/models/village_networks/beacon_hill_village_boston_.html" TargetMode="External"/><Relationship Id="rId1" Type="http://schemas.openxmlformats.org/officeDocument/2006/relationships/slideLayout" Target="../slideLayouts/slideLayout2.xml"/><Relationship Id="rId6" Type="http://schemas.openxmlformats.org/officeDocument/2006/relationships/hyperlink" Target="http://www.agingincommunity.com/models/village_networks/avenidas_village_palo_alto_.html" TargetMode="External"/><Relationship Id="rId11" Type="http://schemas.openxmlformats.org/officeDocument/2006/relationships/hyperlink" Target="http://www.agingincommunity.com/models/village_networks/penns_village_philadelphia_.html" TargetMode="External"/><Relationship Id="rId5" Type="http://schemas.openxmlformats.org/officeDocument/2006/relationships/hyperlink" Target="http://www.agingincommunity.com/models/village_networks/at_home_in_greenwich_ct.html" TargetMode="External"/><Relationship Id="rId10" Type="http://schemas.openxmlformats.org/officeDocument/2006/relationships/hyperlink" Target="http://www.agingincommunity.com/models/village_networks/lincoln_park_village_chicag.html" TargetMode="External"/><Relationship Id="rId4" Type="http://schemas.openxmlformats.org/officeDocument/2006/relationships/hyperlink" Target="http://www.agingincommunity.com/models/village_networks/60-plus_club_noblesville_in.html" TargetMode="External"/><Relationship Id="rId9" Type="http://schemas.openxmlformats.org/officeDocument/2006/relationships/hyperlink" Target="http://www.agingincommunity.com/models/village_networks/gramatan_village_bronxville.html" TargetMode="External"/><Relationship Id="rId14" Type="http://schemas.openxmlformats.org/officeDocument/2006/relationships/hyperlink" Target="http://www.agingincommunity.com/models/village_networks/washington_park_cares_denve.html" TargetMode="Externa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676400"/>
            <a:ext cx="8610600" cy="1371600"/>
          </a:xfrm>
        </p:spPr>
        <p:txBody>
          <a:bodyPr>
            <a:noAutofit/>
          </a:bodyPr>
          <a:lstStyle/>
          <a:p>
            <a:pPr algn="ctr"/>
            <a:r>
              <a:rPr lang="en-US" b="1" dirty="0" smtClean="0">
                <a:solidFill>
                  <a:schemeClr val="accent1"/>
                </a:solidFill>
              </a:rPr>
              <a:t>Maryland Communities for a Lifetime</a:t>
            </a:r>
            <a:endParaRPr lang="en-US" b="1" dirty="0">
              <a:solidFill>
                <a:schemeClr val="accent1"/>
              </a:solidFill>
            </a:endParaRPr>
          </a:p>
        </p:txBody>
      </p:sp>
      <p:sp>
        <p:nvSpPr>
          <p:cNvPr id="3" name="Subtitle 2"/>
          <p:cNvSpPr>
            <a:spLocks noGrp="1"/>
          </p:cNvSpPr>
          <p:nvPr>
            <p:ph type="subTitle" idx="1"/>
          </p:nvPr>
        </p:nvSpPr>
        <p:spPr>
          <a:xfrm>
            <a:off x="1600200" y="3246363"/>
            <a:ext cx="5867400" cy="639837"/>
          </a:xfrm>
        </p:spPr>
        <p:txBody>
          <a:bodyPr>
            <a:noAutofit/>
          </a:bodyPr>
          <a:lstStyle/>
          <a:p>
            <a:r>
              <a:rPr lang="en-US" sz="1600" b="1" dirty="0" smtClean="0"/>
              <a:t>Lori Simon-Rusinowitz, PhD</a:t>
            </a:r>
          </a:p>
          <a:p>
            <a:r>
              <a:rPr lang="en-US" sz="1600" b="1" dirty="0" smtClean="0"/>
              <a:t>Kathy Ruben, PhD Candidate</a:t>
            </a:r>
          </a:p>
          <a:p>
            <a:r>
              <a:rPr lang="en-US" sz="1600" b="1" dirty="0" smtClean="0"/>
              <a:t>Raphael Gaeta, MSW</a:t>
            </a:r>
          </a:p>
          <a:p>
            <a:r>
              <a:rPr lang="en-US" sz="1600" b="1" dirty="0" smtClean="0"/>
              <a:t>University of Maryland School of Public Health</a:t>
            </a:r>
          </a:p>
          <a:p>
            <a:r>
              <a:rPr lang="en-US" sz="1600" b="1" dirty="0" smtClean="0"/>
              <a:t>Department of Health Services Administration and Center on Aging</a:t>
            </a:r>
          </a:p>
          <a:p>
            <a:r>
              <a:rPr lang="en-US" sz="1600" b="1" dirty="0" smtClean="0"/>
              <a:t>College Park, MD</a:t>
            </a:r>
          </a:p>
          <a:p>
            <a:r>
              <a:rPr lang="en-US" sz="1600" b="1" dirty="0" smtClean="0"/>
              <a:t>LASR@umd.edu</a:t>
            </a:r>
          </a:p>
          <a:p>
            <a:endParaRPr lang="en-US" sz="1600" b="1" dirty="0" smtClean="0"/>
          </a:p>
          <a:p>
            <a:r>
              <a:rPr lang="en-US" sz="1600" b="1" dirty="0" smtClean="0">
                <a:solidFill>
                  <a:schemeClr val="bg1">
                    <a:lumMod val="50000"/>
                  </a:schemeClr>
                </a:solidFill>
              </a:rPr>
              <a:t>Maryland Commission on Aging</a:t>
            </a:r>
          </a:p>
          <a:p>
            <a:r>
              <a:rPr lang="en-US" sz="1600" b="1" dirty="0" smtClean="0"/>
              <a:t>September 12, 2013</a:t>
            </a:r>
          </a:p>
          <a:p>
            <a:r>
              <a:rPr lang="en-US" sz="1600" b="1" dirty="0" smtClean="0"/>
              <a:t>Annapolis, Maryland</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152400"/>
            <a:ext cx="8153400" cy="990600"/>
          </a:xfrm>
        </p:spPr>
        <p:txBody>
          <a:bodyPr>
            <a:normAutofit fontScale="90000"/>
          </a:bodyPr>
          <a:lstStyle/>
          <a:p>
            <a:r>
              <a:rPr lang="en-US" dirty="0" smtClean="0">
                <a:solidFill>
                  <a:srgbClr val="0070C0"/>
                </a:solidFill>
              </a:rPr>
              <a:t>Projected Aging in the U.S.</a:t>
            </a:r>
            <a:r>
              <a:rPr lang="en-US" dirty="0" smtClean="0"/>
              <a:t/>
            </a:r>
            <a:br>
              <a:rPr lang="en-US" dirty="0" smtClean="0"/>
            </a:br>
            <a:r>
              <a:rPr lang="en-US" sz="2200" dirty="0" smtClean="0"/>
              <a:t>(Number of Americans age 65 and older in millions; U.S. Census Bureau, 2005 &amp; 2010)</a:t>
            </a:r>
            <a:endParaRPr lang="en-US" sz="2200" dirty="0"/>
          </a:p>
        </p:txBody>
      </p:sp>
      <p:graphicFrame>
        <p:nvGraphicFramePr>
          <p:cNvPr id="4" name="Chart 3"/>
          <p:cNvGraphicFramePr/>
          <p:nvPr/>
        </p:nvGraphicFramePr>
        <p:xfrm>
          <a:off x="1524000" y="1397000"/>
          <a:ext cx="6096000" cy="4064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0070C0"/>
                </a:solidFill>
              </a:rPr>
              <a:t>Maryland</a:t>
            </a:r>
            <a:endParaRPr lang="en-US" dirty="0">
              <a:solidFill>
                <a:srgbClr val="0070C0"/>
              </a:solidFill>
            </a:endParaRPr>
          </a:p>
        </p:txBody>
      </p:sp>
      <p:sp>
        <p:nvSpPr>
          <p:cNvPr id="3" name="Content Placeholder 2"/>
          <p:cNvSpPr>
            <a:spLocks noGrp="1"/>
          </p:cNvSpPr>
          <p:nvPr>
            <p:ph idx="1"/>
          </p:nvPr>
        </p:nvSpPr>
        <p:spPr/>
        <p:txBody>
          <a:bodyPr>
            <a:normAutofit/>
          </a:bodyPr>
          <a:lstStyle/>
          <a:p>
            <a:r>
              <a:rPr lang="en-US" dirty="0" smtClean="0"/>
              <a:t>In 2000, 15 % (801,036) of Maryland’s 5.3 </a:t>
            </a:r>
            <a:r>
              <a:rPr lang="en-US" dirty="0"/>
              <a:t>million </a:t>
            </a:r>
            <a:r>
              <a:rPr lang="en-US" dirty="0" smtClean="0"/>
              <a:t>people were 60 years or older. </a:t>
            </a:r>
          </a:p>
          <a:p>
            <a:r>
              <a:rPr lang="en-US" dirty="0" smtClean="0"/>
              <a:t>By 2030, 25% of Maryland's projected population of 6.7 </a:t>
            </a:r>
            <a:r>
              <a:rPr lang="en-US" dirty="0"/>
              <a:t>million will </a:t>
            </a:r>
            <a:r>
              <a:rPr lang="en-US" dirty="0" smtClean="0"/>
              <a:t>be </a:t>
            </a:r>
            <a:r>
              <a:rPr lang="en-US" dirty="0"/>
              <a:t>60 years or older</a:t>
            </a:r>
            <a:r>
              <a:rPr lang="en-US" dirty="0" smtClean="0"/>
              <a:t>.</a:t>
            </a:r>
          </a:p>
          <a:p>
            <a:pPr>
              <a:buNone/>
            </a:pPr>
            <a:endParaRPr lang="en-US" dirty="0" smtClean="0"/>
          </a:p>
          <a:p>
            <a:pPr>
              <a:buNone/>
            </a:pPr>
            <a:r>
              <a:rPr lang="en-US" dirty="0" smtClean="0"/>
              <a:t>Maryland Department of Aging</a:t>
            </a:r>
          </a:p>
          <a:p>
            <a:pPr>
              <a:buNone/>
            </a:pPr>
            <a:r>
              <a:rPr lang="en-US" dirty="0" smtClean="0"/>
              <a:t>http://www.aging.maryland.gov/Statistics.html</a:t>
            </a:r>
          </a:p>
          <a:p>
            <a:pPr>
              <a:buNone/>
            </a:pP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sz="2800" dirty="0">
                <a:solidFill>
                  <a:schemeClr val="accent1"/>
                </a:solidFill>
              </a:rPr>
              <a:t>2011</a:t>
            </a:r>
            <a:r>
              <a:rPr lang="en-US" sz="3200" dirty="0">
                <a:solidFill>
                  <a:schemeClr val="accent1"/>
                </a:solidFill>
              </a:rPr>
              <a:t> Estimates of Persons 60 and Older for Maryland's Jurisdictions</a:t>
            </a:r>
          </a:p>
        </p:txBody>
      </p:sp>
      <p:pic>
        <p:nvPicPr>
          <p:cNvPr id="1026" name="Picture 2"/>
          <p:cNvPicPr>
            <a:picLocks noChangeAspect="1" noChangeArrowheads="1"/>
          </p:cNvPicPr>
          <p:nvPr/>
        </p:nvPicPr>
        <p:blipFill>
          <a:blip r:embed="rId2" cstate="print"/>
          <a:srcRect/>
          <a:stretch>
            <a:fillRect/>
          </a:stretch>
        </p:blipFill>
        <p:spPr bwMode="auto">
          <a:xfrm>
            <a:off x="228600" y="1828800"/>
            <a:ext cx="8752648" cy="4648200"/>
          </a:xfrm>
          <a:prstGeom prst="rect">
            <a:avLst/>
          </a:prstGeom>
          <a:noFill/>
          <a:ln w="9525">
            <a:noFill/>
            <a:miter lim="800000"/>
            <a:headEnd/>
            <a:tailEnd/>
          </a:ln>
        </p:spPr>
      </p:pic>
      <p:sp>
        <p:nvSpPr>
          <p:cNvPr id="8" name="TextBox 7"/>
          <p:cNvSpPr txBox="1"/>
          <p:nvPr/>
        </p:nvSpPr>
        <p:spPr>
          <a:xfrm>
            <a:off x="685800" y="6324600"/>
            <a:ext cx="228600" cy="169277"/>
          </a:xfrm>
          <a:prstGeom prst="rect">
            <a:avLst/>
          </a:prstGeom>
          <a:solidFill>
            <a:schemeClr val="bg1"/>
          </a:solidFill>
        </p:spPr>
        <p:txBody>
          <a:bodyPr wrap="square" rtlCol="0">
            <a:spAutoFit/>
          </a:bodyPr>
          <a:lstStyle/>
          <a:p>
            <a:endParaRPr lang="en-US" sz="500" dirty="0"/>
          </a:p>
        </p:txBody>
      </p:sp>
      <p:sp>
        <p:nvSpPr>
          <p:cNvPr id="9" name="TextBox 8"/>
          <p:cNvSpPr txBox="1"/>
          <p:nvPr/>
        </p:nvSpPr>
        <p:spPr>
          <a:xfrm>
            <a:off x="0" y="6627168"/>
            <a:ext cx="9144000" cy="230832"/>
          </a:xfrm>
          <a:prstGeom prst="rect">
            <a:avLst/>
          </a:prstGeom>
          <a:noFill/>
        </p:spPr>
        <p:txBody>
          <a:bodyPr wrap="square" rtlCol="0">
            <a:spAutoFit/>
          </a:bodyPr>
          <a:lstStyle/>
          <a:p>
            <a:r>
              <a:rPr lang="en-US" sz="900" dirty="0" smtClean="0"/>
              <a:t>Source: http://www.aging.maryland.gov/documents/2012AnnualReport.pdf</a:t>
            </a:r>
            <a:endParaRPr lang="en-US" sz="9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a:solidFill>
                  <a:schemeClr val="accent1"/>
                </a:solidFill>
              </a:rPr>
              <a:t>Maryland’s 60+ </a:t>
            </a:r>
            <a:r>
              <a:rPr lang="en-US" sz="2800" dirty="0" smtClean="0">
                <a:solidFill>
                  <a:schemeClr val="accent1"/>
                </a:solidFill>
              </a:rPr>
              <a:t>Population Percent Change </a:t>
            </a:r>
            <a:r>
              <a:rPr lang="en-US" sz="2800" dirty="0">
                <a:solidFill>
                  <a:schemeClr val="accent1"/>
                </a:solidFill>
              </a:rPr>
              <a:t>Projections by Jurisdiction, 2010-2040</a:t>
            </a:r>
          </a:p>
        </p:txBody>
      </p:sp>
      <p:graphicFrame>
        <p:nvGraphicFramePr>
          <p:cNvPr id="4" name="Chart 3"/>
          <p:cNvGraphicFramePr/>
          <p:nvPr/>
        </p:nvGraphicFramePr>
        <p:xfrm>
          <a:off x="228600" y="1600201"/>
          <a:ext cx="8610600" cy="50292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304800" y="3810000"/>
            <a:ext cx="4648200" cy="200055"/>
          </a:xfrm>
          <a:prstGeom prst="rect">
            <a:avLst/>
          </a:prstGeom>
          <a:noFill/>
          <a:ln w="28575">
            <a:solidFill>
              <a:srgbClr val="FF0000"/>
            </a:solidFill>
          </a:ln>
        </p:spPr>
        <p:txBody>
          <a:bodyPr wrap="square" rtlCol="0">
            <a:spAutoFit/>
          </a:bodyPr>
          <a:lstStyle/>
          <a:p>
            <a:endParaRPr lang="en-US" sz="700" dirty="0"/>
          </a:p>
        </p:txBody>
      </p:sp>
      <p:sp>
        <p:nvSpPr>
          <p:cNvPr id="6" name="TextBox 5"/>
          <p:cNvSpPr txBox="1"/>
          <p:nvPr/>
        </p:nvSpPr>
        <p:spPr>
          <a:xfrm>
            <a:off x="0" y="6627168"/>
            <a:ext cx="9144000" cy="230832"/>
          </a:xfrm>
          <a:prstGeom prst="rect">
            <a:avLst/>
          </a:prstGeom>
          <a:noFill/>
        </p:spPr>
        <p:txBody>
          <a:bodyPr wrap="square" rtlCol="0">
            <a:spAutoFit/>
          </a:bodyPr>
          <a:lstStyle/>
          <a:p>
            <a:r>
              <a:rPr lang="en-US" sz="900" dirty="0" smtClean="0"/>
              <a:t>Source: http://www.aging.maryland.gov/documents/2012AnnualReport.pdf</a:t>
            </a:r>
            <a:endParaRPr lang="en-US" sz="9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639762"/>
          </a:xfrm>
        </p:spPr>
        <p:txBody>
          <a:bodyPr>
            <a:normAutofit fontScale="90000"/>
          </a:bodyPr>
          <a:lstStyle/>
          <a:p>
            <a:r>
              <a:rPr lang="en-US" sz="4000" dirty="0" smtClean="0">
                <a:solidFill>
                  <a:srgbClr val="0070C0"/>
                </a:solidFill>
              </a:rPr>
              <a:t>Challenges to Aging in the Community</a:t>
            </a:r>
            <a:endParaRPr lang="en-US" dirty="0">
              <a:solidFill>
                <a:srgbClr val="0070C0"/>
              </a:solidFill>
            </a:endParaRPr>
          </a:p>
        </p:txBody>
      </p:sp>
      <p:sp>
        <p:nvSpPr>
          <p:cNvPr id="2" name="Content Placeholder 1"/>
          <p:cNvSpPr>
            <a:spLocks noGrp="1"/>
          </p:cNvSpPr>
          <p:nvPr>
            <p:ph idx="1"/>
          </p:nvPr>
        </p:nvSpPr>
        <p:spPr>
          <a:xfrm>
            <a:off x="457200" y="1219200"/>
            <a:ext cx="8229600" cy="5092891"/>
          </a:xfrm>
        </p:spPr>
        <p:txBody>
          <a:bodyPr>
            <a:normAutofit/>
          </a:bodyPr>
          <a:lstStyle/>
          <a:p>
            <a:r>
              <a:rPr lang="en-US" sz="3500" dirty="0" smtClean="0"/>
              <a:t>Health problems for many elders</a:t>
            </a:r>
          </a:p>
          <a:p>
            <a:r>
              <a:rPr lang="en-US" sz="3500" dirty="0" smtClean="0"/>
              <a:t>Caregiver needs</a:t>
            </a:r>
          </a:p>
          <a:p>
            <a:r>
              <a:rPr lang="en-US" sz="3500" dirty="0" smtClean="0"/>
              <a:t>Safety concerns</a:t>
            </a:r>
          </a:p>
          <a:p>
            <a:r>
              <a:rPr lang="en-US" sz="3500" dirty="0" smtClean="0"/>
              <a:t>Housing needs</a:t>
            </a:r>
          </a:p>
          <a:p>
            <a:r>
              <a:rPr lang="en-US" sz="3500" dirty="0" smtClean="0"/>
              <a:t>Financial needs</a:t>
            </a:r>
          </a:p>
          <a:p>
            <a:r>
              <a:rPr lang="en-US" sz="3500" dirty="0" smtClean="0"/>
              <a:t>Limiting attitudes about elders</a:t>
            </a:r>
            <a:endParaRPr lang="en-US" sz="2800"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endParaRPr lang="en-US" dirty="0" smtClean="0"/>
          </a:p>
          <a:p>
            <a:pPr>
              <a:buNone/>
            </a:pPr>
            <a:endParaRPr lang="en-US" dirty="0" smtClean="0"/>
          </a:p>
          <a:p>
            <a:pPr algn="ctr">
              <a:buNone/>
            </a:pPr>
            <a:r>
              <a:rPr lang="en-US" sz="4400" b="1" dirty="0" smtClean="0">
                <a:solidFill>
                  <a:srgbClr val="0070C0"/>
                </a:solidFill>
              </a:rPr>
              <a:t>What is a Community for a Lifetime?</a:t>
            </a:r>
            <a:endParaRPr lang="en-US" sz="4400" b="1" dirty="0">
              <a:solidFill>
                <a:srgbClr val="0070C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smtClean="0">
                <a:solidFill>
                  <a:schemeClr val="accent1"/>
                </a:solidFill>
              </a:rPr>
              <a:t>Definition: MD Chapter 295, SB 822</a:t>
            </a:r>
          </a:p>
        </p:txBody>
      </p:sp>
      <p:sp>
        <p:nvSpPr>
          <p:cNvPr id="3" name="Content Placeholder 2"/>
          <p:cNvSpPr>
            <a:spLocks noGrp="1"/>
          </p:cNvSpPr>
          <p:nvPr>
            <p:ph idx="1"/>
          </p:nvPr>
        </p:nvSpPr>
        <p:spPr>
          <a:xfrm>
            <a:off x="457200" y="1600200"/>
            <a:ext cx="8229600" cy="4953000"/>
          </a:xfrm>
        </p:spPr>
        <p:txBody>
          <a:bodyPr>
            <a:normAutofit fontScale="70000" lnSpcReduction="20000"/>
          </a:bodyPr>
          <a:lstStyle/>
          <a:p>
            <a:pPr marL="0" indent="0">
              <a:buNone/>
            </a:pPr>
            <a:r>
              <a:rPr lang="en-US" dirty="0" smtClean="0"/>
              <a:t>The Department [of Aging] shall recommend criteria that local jurisdictions may use to certify communities for a lifetime, including: </a:t>
            </a:r>
          </a:p>
          <a:p>
            <a:pPr marL="914400" lvl="1" indent="-514350">
              <a:buFont typeface="+mj-lt"/>
              <a:buAutoNum type="arabicPeriod"/>
            </a:pPr>
            <a:r>
              <a:rPr lang="en-US" dirty="0" smtClean="0"/>
              <a:t>The extent to which a community has sought and plans to </a:t>
            </a:r>
            <a:r>
              <a:rPr lang="en-US" dirty="0" smtClean="0">
                <a:solidFill>
                  <a:srgbClr val="FF0000"/>
                </a:solidFill>
              </a:rPr>
              <a:t>expand public health, prevention, and wellness programs </a:t>
            </a:r>
            <a:r>
              <a:rPr lang="en-US" dirty="0" smtClean="0"/>
              <a:t>that serve older adults; </a:t>
            </a:r>
          </a:p>
          <a:p>
            <a:pPr marL="914400" lvl="1" indent="-514350">
              <a:buFont typeface="+mj-lt"/>
              <a:buAutoNum type="arabicPeriod"/>
            </a:pPr>
            <a:r>
              <a:rPr lang="en-US" dirty="0" smtClean="0"/>
              <a:t>The extent to which a community has sought and plans to expand </a:t>
            </a:r>
            <a:r>
              <a:rPr lang="en-US" dirty="0" smtClean="0">
                <a:solidFill>
                  <a:srgbClr val="FF0000"/>
                </a:solidFill>
              </a:rPr>
              <a:t>affordable transportation </a:t>
            </a:r>
            <a:r>
              <a:rPr lang="en-US" dirty="0" smtClean="0"/>
              <a:t>options; </a:t>
            </a:r>
          </a:p>
          <a:p>
            <a:pPr marL="914400" lvl="1" indent="-514350">
              <a:buFont typeface="+mj-lt"/>
              <a:buAutoNum type="arabicPeriod"/>
            </a:pPr>
            <a:r>
              <a:rPr lang="en-US" dirty="0" smtClean="0"/>
              <a:t>The extent to which a community has sought and plans to expand </a:t>
            </a:r>
            <a:r>
              <a:rPr lang="en-US" dirty="0" smtClean="0">
                <a:solidFill>
                  <a:srgbClr val="FF0000"/>
                </a:solidFill>
              </a:rPr>
              <a:t>affordable rental housing </a:t>
            </a:r>
            <a:r>
              <a:rPr lang="en-US" dirty="0" smtClean="0"/>
              <a:t>and the ability to own </a:t>
            </a:r>
            <a:r>
              <a:rPr lang="en-US" dirty="0" smtClean="0">
                <a:solidFill>
                  <a:srgbClr val="FF0000"/>
                </a:solidFill>
              </a:rPr>
              <a:t>affordable homes</a:t>
            </a:r>
            <a:r>
              <a:rPr lang="en-US" dirty="0" smtClean="0"/>
              <a:t>; </a:t>
            </a:r>
          </a:p>
          <a:p>
            <a:pPr marL="914400" lvl="1" indent="-514350">
              <a:buFont typeface="+mj-lt"/>
              <a:buAutoNum type="arabicPeriod"/>
            </a:pPr>
            <a:r>
              <a:rPr lang="en-US" dirty="0" smtClean="0"/>
              <a:t>The extent to which a community has sought and plans to expand </a:t>
            </a:r>
            <a:r>
              <a:rPr lang="en-US" dirty="0" smtClean="0">
                <a:solidFill>
                  <a:srgbClr val="FF0000"/>
                </a:solidFill>
              </a:rPr>
              <a:t>employment, civic engagement, recreation, and leisure options </a:t>
            </a:r>
            <a:r>
              <a:rPr lang="en-US" dirty="0" smtClean="0"/>
              <a:t>for older adults; and </a:t>
            </a:r>
          </a:p>
          <a:p>
            <a:pPr marL="914400" lvl="1" indent="-514350">
              <a:buFont typeface="+mj-lt"/>
              <a:buAutoNum type="arabicPeriod"/>
            </a:pPr>
            <a:r>
              <a:rPr lang="en-US" dirty="0" smtClean="0"/>
              <a:t>The extent to which a community has sought and plans to expand </a:t>
            </a:r>
            <a:r>
              <a:rPr lang="en-US" dirty="0" smtClean="0">
                <a:solidFill>
                  <a:srgbClr val="FF0000"/>
                </a:solidFill>
              </a:rPr>
              <a:t>other initiatives that boost the abilities of older adults to age in place</a:t>
            </a:r>
            <a:r>
              <a:rPr lang="en-US" dirty="0" smtClean="0"/>
              <a:t>. </a:t>
            </a:r>
            <a:endParaRPr lang="en-US" dirty="0"/>
          </a:p>
        </p:txBody>
      </p:sp>
      <p:sp>
        <p:nvSpPr>
          <p:cNvPr id="6" name="TextBox 5"/>
          <p:cNvSpPr txBox="1"/>
          <p:nvPr/>
        </p:nvSpPr>
        <p:spPr>
          <a:xfrm>
            <a:off x="0" y="6611779"/>
            <a:ext cx="5334000" cy="246221"/>
          </a:xfrm>
          <a:prstGeom prst="rect">
            <a:avLst/>
          </a:prstGeom>
          <a:noFill/>
        </p:spPr>
        <p:txBody>
          <a:bodyPr wrap="square" rtlCol="0">
            <a:spAutoFit/>
          </a:bodyPr>
          <a:lstStyle/>
          <a:p>
            <a:r>
              <a:rPr lang="en-US" sz="1000" dirty="0" smtClean="0"/>
              <a:t>Source: http://mgaleg.maryland.gov/2011rs/chapters_noln/Ch_295_sb0822E.pdf</a:t>
            </a:r>
            <a:endParaRPr lang="en-US" sz="1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70C0"/>
                </a:solidFill>
              </a:rPr>
              <a:t>World Health Organization Guidelines for Age-Friendly Cities</a:t>
            </a:r>
            <a:endParaRPr lang="en-US" dirty="0">
              <a:solidFill>
                <a:srgbClr val="0070C0"/>
              </a:solidFill>
            </a:endParaRPr>
          </a:p>
        </p:txBody>
      </p:sp>
      <p:sp>
        <p:nvSpPr>
          <p:cNvPr id="3" name="Content Placeholder 2"/>
          <p:cNvSpPr>
            <a:spLocks noGrp="1"/>
          </p:cNvSpPr>
          <p:nvPr>
            <p:ph idx="1"/>
          </p:nvPr>
        </p:nvSpPr>
        <p:spPr/>
        <p:txBody>
          <a:bodyPr>
            <a:normAutofit/>
          </a:bodyPr>
          <a:lstStyle/>
          <a:p>
            <a:r>
              <a:rPr lang="en-US" sz="2800" b="1" dirty="0" smtClean="0"/>
              <a:t>Outdoor spaces and buildings</a:t>
            </a:r>
          </a:p>
          <a:p>
            <a:r>
              <a:rPr lang="en-US" sz="2800" b="1" dirty="0" smtClean="0"/>
              <a:t>Transportation</a:t>
            </a:r>
          </a:p>
          <a:p>
            <a:r>
              <a:rPr lang="en-US" sz="2800" b="1" dirty="0" smtClean="0"/>
              <a:t>Housing</a:t>
            </a:r>
          </a:p>
          <a:p>
            <a:r>
              <a:rPr lang="en-US" sz="2800" b="1" dirty="0" smtClean="0"/>
              <a:t>Social participation</a:t>
            </a:r>
          </a:p>
          <a:p>
            <a:r>
              <a:rPr lang="en-US" sz="2800" b="1" dirty="0" smtClean="0"/>
              <a:t>Respect and social inclusion</a:t>
            </a:r>
          </a:p>
          <a:p>
            <a:r>
              <a:rPr lang="en-US" sz="2800" b="1" dirty="0" smtClean="0"/>
              <a:t>Civic participation and employment</a:t>
            </a:r>
          </a:p>
          <a:p>
            <a:r>
              <a:rPr lang="en-US" sz="2800" b="1" dirty="0" smtClean="0"/>
              <a:t>Communication and information</a:t>
            </a:r>
          </a:p>
          <a:p>
            <a:r>
              <a:rPr lang="en-US" sz="2800" b="1" dirty="0" smtClean="0"/>
              <a:t>Community support and health services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endParaRPr lang="en-US" dirty="0" smtClean="0"/>
          </a:p>
          <a:p>
            <a:pPr>
              <a:buNone/>
            </a:pPr>
            <a:endParaRPr lang="en-US" dirty="0" smtClean="0"/>
          </a:p>
          <a:p>
            <a:pPr algn="ctr">
              <a:buNone/>
            </a:pPr>
            <a:r>
              <a:rPr lang="en-US" sz="4400" b="1" dirty="0" smtClean="0">
                <a:solidFill>
                  <a:srgbClr val="0070C0"/>
                </a:solidFill>
              </a:rPr>
              <a:t>Communities for a Lifetime in Other States</a:t>
            </a:r>
            <a:endParaRPr lang="en-US" sz="4400" b="1" dirty="0">
              <a:solidFill>
                <a:srgbClr val="0070C0"/>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accent1"/>
                </a:solidFill>
              </a:rPr>
              <a:t>Maryland Communities for a Lifetime: Informed by Florida Criteria</a:t>
            </a:r>
            <a:endParaRPr lang="en-US" dirty="0">
              <a:solidFill>
                <a:schemeClr val="accent1"/>
              </a:solidFill>
            </a:endParaRPr>
          </a:p>
        </p:txBody>
      </p:sp>
      <p:sp>
        <p:nvSpPr>
          <p:cNvPr id="3" name="Content Placeholder 2"/>
          <p:cNvSpPr>
            <a:spLocks noGrp="1"/>
          </p:cNvSpPr>
          <p:nvPr>
            <p:ph idx="1"/>
          </p:nvPr>
        </p:nvSpPr>
        <p:spPr>
          <a:xfrm>
            <a:off x="457200" y="1600200"/>
            <a:ext cx="8229600" cy="4724400"/>
          </a:xfrm>
        </p:spPr>
        <p:txBody>
          <a:bodyPr>
            <a:normAutofit/>
          </a:bodyPr>
          <a:lstStyle/>
          <a:p>
            <a:r>
              <a:rPr lang="en-US" sz="2400" dirty="0" smtClean="0"/>
              <a:t>Department of Elder Affairs, Communities for a Lifetime Bureau (1999) 	</a:t>
            </a:r>
          </a:p>
          <a:p>
            <a:r>
              <a:rPr lang="en-US" sz="2400" dirty="0" smtClean="0"/>
              <a:t>Goal</a:t>
            </a:r>
          </a:p>
          <a:p>
            <a:pPr lvl="1"/>
            <a:r>
              <a:rPr lang="en-US" sz="2000" dirty="0" smtClean="0"/>
              <a:t>To assist Florida cities, towns and counties in planning and implementing improvements that benefit their residents, youthful or elder. Communities use existing resources and state technical assistance to make improvements in housing, health care, transportation, accessibility, business partnerships, community education, employment, volunteer opportunities and recreation.</a:t>
            </a:r>
          </a:p>
        </p:txBody>
      </p:sp>
      <p:sp>
        <p:nvSpPr>
          <p:cNvPr id="4" name="TextBox 3"/>
          <p:cNvSpPr txBox="1"/>
          <p:nvPr/>
        </p:nvSpPr>
        <p:spPr>
          <a:xfrm>
            <a:off x="0" y="6611779"/>
            <a:ext cx="5334000" cy="246221"/>
          </a:xfrm>
          <a:prstGeom prst="rect">
            <a:avLst/>
          </a:prstGeom>
          <a:noFill/>
        </p:spPr>
        <p:txBody>
          <a:bodyPr wrap="square" rtlCol="0">
            <a:spAutoFit/>
          </a:bodyPr>
          <a:lstStyle/>
          <a:p>
            <a:r>
              <a:rPr lang="en-US" sz="1000" dirty="0" smtClean="0"/>
              <a:t>Source: http://www.communitiesforalifetime.org/docs/blueprint2007web.pdf</a:t>
            </a:r>
            <a:endParaRPr lang="en-US" sz="1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b="1" dirty="0" smtClean="0">
                <a:solidFill>
                  <a:schemeClr val="accent1"/>
                </a:solidFill>
              </a:rPr>
              <a:t>Agenda</a:t>
            </a:r>
            <a:endParaRPr lang="en-US" b="1" dirty="0">
              <a:solidFill>
                <a:schemeClr val="accent1"/>
              </a:solidFill>
            </a:endParaRPr>
          </a:p>
        </p:txBody>
      </p:sp>
      <p:sp>
        <p:nvSpPr>
          <p:cNvPr id="7" name="Content Placeholder 6"/>
          <p:cNvSpPr>
            <a:spLocks noGrp="1"/>
          </p:cNvSpPr>
          <p:nvPr>
            <p:ph idx="1"/>
          </p:nvPr>
        </p:nvSpPr>
        <p:spPr/>
        <p:txBody>
          <a:bodyPr>
            <a:normAutofit lnSpcReduction="10000"/>
          </a:bodyPr>
          <a:lstStyle/>
          <a:p>
            <a:pPr marL="514350" indent="-514350">
              <a:buFont typeface="+mj-lt"/>
              <a:buAutoNum type="romanUcPeriod"/>
              <a:tabLst>
                <a:tab pos="344488" algn="l"/>
                <a:tab pos="630238" algn="l"/>
              </a:tabLst>
            </a:pPr>
            <a:r>
              <a:rPr lang="en-US" sz="2400" dirty="0" smtClean="0"/>
              <a:t>Introduction: Who can Benefit from Maryland Communities for a Lifetime?</a:t>
            </a:r>
          </a:p>
          <a:p>
            <a:pPr marL="514350" indent="-514350">
              <a:buFont typeface="+mj-lt"/>
              <a:buAutoNum type="romanUcPeriod"/>
              <a:tabLst>
                <a:tab pos="344488" algn="l"/>
                <a:tab pos="630238" algn="l"/>
              </a:tabLst>
            </a:pPr>
            <a:r>
              <a:rPr lang="en-US" sz="2400" dirty="0" smtClean="0"/>
              <a:t>The Importance of Age-Friendly Communities</a:t>
            </a:r>
          </a:p>
          <a:p>
            <a:pPr marL="514350" indent="-514350">
              <a:buFont typeface="+mj-lt"/>
              <a:buAutoNum type="romanUcPeriod"/>
              <a:tabLst>
                <a:tab pos="344488" algn="l"/>
                <a:tab pos="630238" algn="l"/>
              </a:tabLst>
            </a:pPr>
            <a:r>
              <a:rPr lang="en-US" sz="2400" dirty="0" smtClean="0"/>
              <a:t>What is a Community for a Lifetime?</a:t>
            </a:r>
          </a:p>
          <a:p>
            <a:pPr marL="514350" indent="-514350">
              <a:buFont typeface="+mj-lt"/>
              <a:buAutoNum type="romanUcPeriod"/>
              <a:tabLst>
                <a:tab pos="344488" algn="l"/>
                <a:tab pos="630238" algn="l"/>
              </a:tabLst>
            </a:pPr>
            <a:r>
              <a:rPr lang="en-US" sz="2400" dirty="0" smtClean="0"/>
              <a:t>Communities for a Lifetime in Other States</a:t>
            </a:r>
          </a:p>
          <a:p>
            <a:pPr marL="514350" indent="-514350">
              <a:buFont typeface="+mj-lt"/>
              <a:buAutoNum type="romanUcPeriod"/>
              <a:tabLst>
                <a:tab pos="344488" algn="l"/>
                <a:tab pos="630238" algn="l"/>
              </a:tabLst>
            </a:pPr>
            <a:r>
              <a:rPr lang="en-US" sz="2400" dirty="0" smtClean="0"/>
              <a:t>Home and Community Based Services: The Heart of Communities for a Lifetime</a:t>
            </a:r>
          </a:p>
          <a:p>
            <a:pPr marL="514350" indent="-514350">
              <a:buFont typeface="+mj-lt"/>
              <a:buAutoNum type="romanUcPeriod"/>
              <a:tabLst>
                <a:tab pos="344488" algn="l"/>
                <a:tab pos="630238" algn="l"/>
              </a:tabLst>
            </a:pPr>
            <a:r>
              <a:rPr lang="en-US" sz="2400" dirty="0" smtClean="0"/>
              <a:t>Initiatives on Age-Friendly Communities</a:t>
            </a:r>
          </a:p>
          <a:p>
            <a:pPr marL="514350" indent="-514350">
              <a:buFont typeface="+mj-lt"/>
              <a:buAutoNum type="romanUcPeriod"/>
              <a:tabLst>
                <a:tab pos="344488" algn="l"/>
                <a:tab pos="630238" algn="l"/>
              </a:tabLst>
            </a:pPr>
            <a:r>
              <a:rPr lang="en-US" sz="2400" dirty="0" smtClean="0"/>
              <a:t>University of Maryland Pilot Project in Prince George’s County</a:t>
            </a:r>
          </a:p>
          <a:p>
            <a:pPr marL="514350" indent="-514350">
              <a:buFont typeface="+mj-lt"/>
              <a:buAutoNum type="romanUcPeriod"/>
              <a:tabLst>
                <a:tab pos="344488" algn="l"/>
                <a:tab pos="630238" algn="l"/>
              </a:tabLst>
            </a:pPr>
            <a:r>
              <a:rPr lang="en-US" sz="2400" dirty="0" smtClean="0"/>
              <a:t>Discussion</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chemeClr val="accent1"/>
                </a:solidFill>
              </a:rPr>
              <a:t>A Look at Other States</a:t>
            </a:r>
            <a:endParaRPr lang="en-US" dirty="0">
              <a:solidFill>
                <a:schemeClr val="accent1"/>
              </a:solidFill>
            </a:endParaRPr>
          </a:p>
        </p:txBody>
      </p:sp>
      <p:sp>
        <p:nvSpPr>
          <p:cNvPr id="3" name="Content Placeholder 2"/>
          <p:cNvSpPr>
            <a:spLocks noGrp="1"/>
          </p:cNvSpPr>
          <p:nvPr>
            <p:ph idx="1"/>
          </p:nvPr>
        </p:nvSpPr>
        <p:spPr>
          <a:xfrm>
            <a:off x="457200" y="1600200"/>
            <a:ext cx="8229600" cy="4953000"/>
          </a:xfrm>
        </p:spPr>
        <p:txBody>
          <a:bodyPr>
            <a:normAutofit fontScale="62500" lnSpcReduction="20000"/>
          </a:bodyPr>
          <a:lstStyle/>
          <a:p>
            <a:pPr lvl="1"/>
            <a:r>
              <a:rPr lang="en-US" dirty="0" smtClean="0"/>
              <a:t>Minnesota</a:t>
            </a:r>
          </a:p>
          <a:p>
            <a:pPr lvl="2"/>
            <a:r>
              <a:rPr lang="en-US" dirty="0" smtClean="0"/>
              <a:t>Laws of Minnesota, 2009, Chapter 60</a:t>
            </a:r>
          </a:p>
          <a:p>
            <a:pPr lvl="2"/>
            <a:r>
              <a:rPr lang="en-US" dirty="0" smtClean="0"/>
              <a:t>Program website: </a:t>
            </a:r>
            <a:r>
              <a:rPr lang="en-US" dirty="0" smtClean="0">
                <a:hlinkClick r:id="rId2"/>
              </a:rPr>
              <a:t>www.mnlifetimecommunities.org</a:t>
            </a:r>
            <a:r>
              <a:rPr lang="en-US" dirty="0" smtClean="0"/>
              <a:t> </a:t>
            </a:r>
          </a:p>
          <a:p>
            <a:pPr lvl="1"/>
            <a:r>
              <a:rPr lang="en-US" dirty="0" smtClean="0"/>
              <a:t>Maryland</a:t>
            </a:r>
          </a:p>
          <a:p>
            <a:pPr lvl="2"/>
            <a:r>
              <a:rPr lang="en-US" dirty="0" smtClean="0"/>
              <a:t>Chapter 295, Acts </a:t>
            </a:r>
            <a:r>
              <a:rPr lang="en-US" smtClean="0"/>
              <a:t>of 2011</a:t>
            </a:r>
            <a:endParaRPr lang="en-US" dirty="0" smtClean="0"/>
          </a:p>
          <a:p>
            <a:pPr lvl="2"/>
            <a:r>
              <a:rPr lang="en-US" dirty="0" smtClean="0"/>
              <a:t>Maryland Department of Aging website: </a:t>
            </a:r>
            <a:r>
              <a:rPr lang="en-US" dirty="0" smtClean="0">
                <a:hlinkClick r:id="rId3"/>
              </a:rPr>
              <a:t>www.aging.maryland.gov</a:t>
            </a:r>
            <a:r>
              <a:rPr lang="en-US" dirty="0" smtClean="0"/>
              <a:t>  </a:t>
            </a:r>
          </a:p>
          <a:p>
            <a:r>
              <a:rPr lang="en-US" dirty="0" smtClean="0"/>
              <a:t>States with programs and proposed CFAL legislation</a:t>
            </a:r>
          </a:p>
          <a:p>
            <a:pPr lvl="1"/>
            <a:r>
              <a:rPr lang="en-US" dirty="0" smtClean="0"/>
              <a:t>Indiana (program of Indiana University and partners) </a:t>
            </a:r>
          </a:p>
          <a:p>
            <a:pPr lvl="2"/>
            <a:r>
              <a:rPr lang="en-US" dirty="0" smtClean="0"/>
              <a:t>Hoosiers communities for a lifetime, Senate Bill No. 277 (last considered in 2012)</a:t>
            </a:r>
          </a:p>
          <a:p>
            <a:pPr lvl="2"/>
            <a:r>
              <a:rPr lang="en-US" dirty="0" smtClean="0"/>
              <a:t>Program website:  </a:t>
            </a:r>
            <a:r>
              <a:rPr lang="en-US" dirty="0" smtClean="0">
                <a:hlinkClick r:id="rId4"/>
              </a:rPr>
              <a:t>www.lifetimecommunities.org</a:t>
            </a:r>
            <a:r>
              <a:rPr lang="en-US" dirty="0" smtClean="0"/>
              <a:t>   </a:t>
            </a:r>
          </a:p>
          <a:p>
            <a:r>
              <a:rPr lang="en-US" dirty="0" smtClean="0"/>
              <a:t>States with programs but no CFAL law/legislation</a:t>
            </a:r>
          </a:p>
          <a:p>
            <a:pPr lvl="1"/>
            <a:r>
              <a:rPr lang="en-US" dirty="0" smtClean="0"/>
              <a:t>Florida (partnership of the Department of Elder Affairs and AARP)</a:t>
            </a:r>
          </a:p>
          <a:p>
            <a:pPr lvl="2"/>
            <a:r>
              <a:rPr lang="en-US" dirty="0" smtClean="0"/>
              <a:t>Program website: </a:t>
            </a:r>
            <a:r>
              <a:rPr lang="en-US" dirty="0" smtClean="0">
                <a:hlinkClick r:id="rId5"/>
              </a:rPr>
              <a:t>www.elderaffairs.state.fl.us/doea/cfal.php</a:t>
            </a:r>
            <a:r>
              <a:rPr lang="en-US" dirty="0" smtClean="0"/>
              <a:t> and </a:t>
            </a:r>
            <a:r>
              <a:rPr lang="en-US" dirty="0" smtClean="0">
                <a:hlinkClick r:id="rId6"/>
              </a:rPr>
              <a:t>www.communitiesforalifetime.org</a:t>
            </a:r>
            <a:r>
              <a:rPr lang="en-US" dirty="0" smtClean="0"/>
              <a:t> </a:t>
            </a:r>
          </a:p>
          <a:p>
            <a:pPr lvl="1"/>
            <a:r>
              <a:rPr lang="en-US" dirty="0" smtClean="0"/>
              <a:t>Michigan</a:t>
            </a:r>
          </a:p>
          <a:p>
            <a:pPr lvl="2"/>
            <a:r>
              <a:rPr lang="en-US" dirty="0" smtClean="0"/>
              <a:t>Program website: </a:t>
            </a:r>
            <a:r>
              <a:rPr lang="en-US" dirty="0" smtClean="0">
                <a:hlinkClick r:id="rId7"/>
              </a:rPr>
              <a:t>http://www.michigan.gov/osa/1,4635,7-234-64083_64552---,00.html</a:t>
            </a:r>
            <a:r>
              <a:rPr lang="en-US" dirty="0" smtClean="0"/>
              <a:t> </a:t>
            </a:r>
          </a:p>
          <a:p>
            <a:pPr lvl="1"/>
            <a:r>
              <a:rPr lang="en-US" dirty="0" smtClean="0"/>
              <a:t>Virginia</a:t>
            </a:r>
          </a:p>
          <a:p>
            <a:pPr lvl="2"/>
            <a:r>
              <a:rPr lang="en-US" dirty="0" smtClean="0"/>
              <a:t>Blueprint for Livable Communities: </a:t>
            </a:r>
            <a:r>
              <a:rPr lang="en-US" dirty="0" smtClean="0">
                <a:hlinkClick r:id="rId8"/>
              </a:rPr>
              <a:t>http://www.aarp.org/content/dam/aarp/livable-communities/plan/planning/virginias-blueprint-for-livable-communities-2011-aarp.pdf</a:t>
            </a:r>
            <a:r>
              <a:rPr lang="en-US" dirty="0" smtClean="0"/>
              <a:t>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Autofit/>
          </a:bodyPr>
          <a:lstStyle/>
          <a:p>
            <a:r>
              <a:rPr lang="en-US" b="1" dirty="0" smtClean="0">
                <a:solidFill>
                  <a:schemeClr val="accent1"/>
                </a:solidFill>
              </a:rPr>
              <a:t>Home and Community Based Services: The Heart of Communities for a Lifetime</a:t>
            </a:r>
            <a:endParaRPr lang="en-US" b="1" dirty="0">
              <a:solidFill>
                <a:schemeClr val="accent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70C0"/>
                </a:solidFill>
              </a:rPr>
              <a:t>Participant Expectations &amp; Preferences</a:t>
            </a:r>
            <a:endParaRPr lang="en-US" dirty="0">
              <a:solidFill>
                <a:srgbClr val="0070C0"/>
              </a:solidFill>
            </a:endParaRPr>
          </a:p>
        </p:txBody>
      </p:sp>
      <p:sp>
        <p:nvSpPr>
          <p:cNvPr id="3" name="Content Placeholder 2"/>
          <p:cNvSpPr>
            <a:spLocks noGrp="1"/>
          </p:cNvSpPr>
          <p:nvPr>
            <p:ph idx="1"/>
          </p:nvPr>
        </p:nvSpPr>
        <p:spPr/>
        <p:txBody>
          <a:bodyPr>
            <a:normAutofit lnSpcReduction="10000"/>
          </a:bodyPr>
          <a:lstStyle/>
          <a:p>
            <a:r>
              <a:rPr lang="en-US" b="1" dirty="0" smtClean="0"/>
              <a:t>Remain at home with family and within community</a:t>
            </a:r>
          </a:p>
          <a:p>
            <a:r>
              <a:rPr lang="en-US" b="1" dirty="0" smtClean="0"/>
              <a:t>Participant-directed options offer:</a:t>
            </a:r>
          </a:p>
          <a:p>
            <a:pPr lvl="1"/>
            <a:r>
              <a:rPr lang="en-US" dirty="0" smtClean="0"/>
              <a:t>increased choice, control, and flexibility than traditional services </a:t>
            </a:r>
          </a:p>
          <a:p>
            <a:pPr lvl="1"/>
            <a:r>
              <a:rPr lang="en-US" dirty="0" smtClean="0"/>
              <a:t>ability to hire own workers, including family and friends if preferred </a:t>
            </a:r>
          </a:p>
          <a:p>
            <a:endParaRPr lang="en-US" dirty="0" smtClean="0"/>
          </a:p>
          <a:p>
            <a:pPr>
              <a:buNone/>
            </a:pPr>
            <a:r>
              <a:rPr lang="en-US" dirty="0" smtClean="0"/>
              <a:t>			</a:t>
            </a:r>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solidFill>
                  <a:srgbClr val="0070C0"/>
                </a:solidFill>
              </a:rPr>
              <a:t>Recent Federal Initiatives to Expand Home and Community-Based Services</a:t>
            </a:r>
            <a:endParaRPr lang="en-US" sz="3600" dirty="0">
              <a:solidFill>
                <a:srgbClr val="0070C0"/>
              </a:solidFill>
            </a:endParaRPr>
          </a:p>
        </p:txBody>
      </p:sp>
      <p:sp>
        <p:nvSpPr>
          <p:cNvPr id="3" name="Content Placeholder 2"/>
          <p:cNvSpPr>
            <a:spLocks noGrp="1"/>
          </p:cNvSpPr>
          <p:nvPr>
            <p:ph idx="1"/>
          </p:nvPr>
        </p:nvSpPr>
        <p:spPr/>
        <p:txBody>
          <a:bodyPr>
            <a:noAutofit/>
          </a:bodyPr>
          <a:lstStyle/>
          <a:p>
            <a:r>
              <a:rPr lang="en-US" sz="2800" dirty="0" smtClean="0"/>
              <a:t>2007 </a:t>
            </a:r>
            <a:r>
              <a:rPr lang="en-US" sz="2800" b="1" dirty="0" smtClean="0"/>
              <a:t>AoA</a:t>
            </a:r>
            <a:r>
              <a:rPr lang="en-US" sz="2800" dirty="0" smtClean="0"/>
              <a:t> </a:t>
            </a:r>
            <a:r>
              <a:rPr lang="en-US" sz="2800" b="1" dirty="0" smtClean="0"/>
              <a:t>Community Living Program</a:t>
            </a:r>
            <a:endParaRPr lang="en-US" sz="2800" dirty="0" smtClean="0"/>
          </a:p>
          <a:p>
            <a:r>
              <a:rPr lang="en-US" sz="2800" dirty="0" smtClean="0"/>
              <a:t>2008 </a:t>
            </a:r>
            <a:r>
              <a:rPr lang="en-US" sz="2800" b="1" dirty="0" smtClean="0"/>
              <a:t>Veterans Directed HCBS</a:t>
            </a:r>
            <a:r>
              <a:rPr lang="en-US" sz="2800" dirty="0" smtClean="0"/>
              <a:t> </a:t>
            </a:r>
            <a:r>
              <a:rPr lang="en-US" sz="2800" b="1" dirty="0" smtClean="0"/>
              <a:t>Program</a:t>
            </a:r>
          </a:p>
          <a:p>
            <a:r>
              <a:rPr lang="en-US" sz="2800" dirty="0" smtClean="0"/>
              <a:t>2009:  </a:t>
            </a:r>
            <a:r>
              <a:rPr lang="en-US" sz="2800" b="1" dirty="0" smtClean="0"/>
              <a:t>Independence at Home Act</a:t>
            </a:r>
          </a:p>
          <a:p>
            <a:r>
              <a:rPr lang="en-US" sz="2800" dirty="0" smtClean="0"/>
              <a:t>2010:  </a:t>
            </a:r>
            <a:r>
              <a:rPr lang="en-US" sz="2800" b="1" dirty="0" smtClean="0"/>
              <a:t>Patient Protection and Affordable Care Act</a:t>
            </a:r>
          </a:p>
          <a:p>
            <a:pPr lvl="1">
              <a:buFont typeface="Wingdings" pitchFamily="2" charset="2"/>
              <a:buChar char="§"/>
            </a:pPr>
            <a:r>
              <a:rPr lang="en-US" b="1" dirty="0" smtClean="0"/>
              <a:t>Community First Choice Option</a:t>
            </a:r>
          </a:p>
          <a:p>
            <a:pPr lvl="1">
              <a:buFont typeface="Wingdings" pitchFamily="2" charset="2"/>
              <a:buChar char="§"/>
            </a:pPr>
            <a:r>
              <a:rPr lang="en-US" b="1" dirty="0" smtClean="0"/>
              <a:t>Balancing Incentives Program</a:t>
            </a:r>
          </a:p>
          <a:p>
            <a:pPr lvl="1">
              <a:buFont typeface="Wingdings" pitchFamily="2" charset="2"/>
              <a:buChar char="§"/>
            </a:pPr>
            <a:r>
              <a:rPr lang="en-US" b="1" dirty="0" smtClean="0"/>
              <a:t>Money Follows the Person </a:t>
            </a:r>
            <a:r>
              <a:rPr lang="en-US" dirty="0" smtClean="0"/>
              <a:t>(expanded)</a:t>
            </a:r>
            <a:endParaRPr lang="en-US" b="1" dirty="0" smtClean="0"/>
          </a:p>
          <a:p>
            <a:pPr lvl="1">
              <a:buFont typeface="Wingdings" pitchFamily="2" charset="2"/>
              <a:buChar char="§"/>
            </a:pPr>
            <a:r>
              <a:rPr lang="en-US" b="1" dirty="0" smtClean="0"/>
              <a:t>CLASS Act</a:t>
            </a:r>
            <a:r>
              <a:rPr lang="en-US" dirty="0" smtClean="0"/>
              <a:t> (Community Living Assistance Service and Supports) .  Will not be implemented.</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solidFill>
                  <a:schemeClr val="accent1"/>
                </a:solidFill>
              </a:rPr>
              <a:t>Aging and Disability Resource Centers</a:t>
            </a:r>
            <a:endParaRPr lang="en-US" sz="4000" dirty="0">
              <a:solidFill>
                <a:schemeClr val="accent1"/>
              </a:solidFill>
            </a:endParaRPr>
          </a:p>
        </p:txBody>
      </p:sp>
      <p:sp>
        <p:nvSpPr>
          <p:cNvPr id="3" name="Content Placeholder 2"/>
          <p:cNvSpPr>
            <a:spLocks noGrp="1"/>
          </p:cNvSpPr>
          <p:nvPr>
            <p:ph sz="quarter" idx="1"/>
          </p:nvPr>
        </p:nvSpPr>
        <p:spPr/>
        <p:txBody>
          <a:bodyPr>
            <a:normAutofit fontScale="92500" lnSpcReduction="20000"/>
          </a:bodyPr>
          <a:lstStyle/>
          <a:p>
            <a:r>
              <a:rPr lang="en-US" dirty="0" smtClean="0"/>
              <a:t>2003 Maryland one of first 12 states to receive grant to develop</a:t>
            </a:r>
          </a:p>
          <a:p>
            <a:r>
              <a:rPr lang="en-US" dirty="0" smtClean="0"/>
              <a:t>2 013 – Maryland </a:t>
            </a:r>
          </a:p>
          <a:p>
            <a:pPr lvl="1"/>
            <a:r>
              <a:rPr lang="en-US" dirty="0" smtClean="0"/>
              <a:t>Maryland Access Point (MAP) program statewide</a:t>
            </a:r>
          </a:p>
          <a:p>
            <a:pPr lvl="1"/>
            <a:r>
              <a:rPr lang="en-US" dirty="0" smtClean="0"/>
              <a:t>Statewide public web-based data resource</a:t>
            </a:r>
          </a:p>
          <a:p>
            <a:pPr lvl="1"/>
            <a:r>
              <a:rPr lang="en-US" dirty="0" smtClean="0"/>
              <a:t>Statewide standards for Options Counseling</a:t>
            </a:r>
          </a:p>
          <a:p>
            <a:pPr lvl="1"/>
            <a:r>
              <a:rPr lang="en-US" dirty="0" smtClean="0"/>
              <a:t>Expanded population served to all individuals with a disability</a:t>
            </a:r>
          </a:p>
          <a:p>
            <a:pPr lvl="1"/>
            <a:r>
              <a:rPr lang="en-US" dirty="0" smtClean="0"/>
              <a:t>Central partner in Medicaid Rebalancing Programs</a:t>
            </a:r>
          </a:p>
          <a:p>
            <a:pPr lvl="1"/>
            <a:r>
              <a:rPr lang="en-US" dirty="0" smtClean="0"/>
              <a:t>Umbrella for other rebalancing initiatives</a:t>
            </a:r>
          </a:p>
          <a:p>
            <a:pPr lvl="1"/>
            <a:r>
              <a:rPr lang="en-US" dirty="0" smtClean="0"/>
              <a:t>MAP website: </a:t>
            </a:r>
            <a:r>
              <a:rPr lang="en-US" dirty="0" smtClean="0">
                <a:hlinkClick r:id="rId2"/>
              </a:rPr>
              <a:t>http://www.marylandaccesspoint.info/</a:t>
            </a:r>
            <a:endParaRPr lang="en-US" dirty="0" smtClean="0"/>
          </a:p>
          <a:p>
            <a:pPr lvl="1"/>
            <a:endParaRPr lang="en-US"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buNone/>
            </a:pPr>
            <a:r>
              <a:rPr lang="en-US" sz="4000" dirty="0" smtClean="0">
                <a:solidFill>
                  <a:schemeClr val="accent1"/>
                </a:solidFill>
              </a:rPr>
              <a:t>National ADRC </a:t>
            </a:r>
            <a:endParaRPr lang="en-US" sz="4000" dirty="0">
              <a:solidFill>
                <a:schemeClr val="accent1"/>
              </a:solidFill>
            </a:endParaRPr>
          </a:p>
        </p:txBody>
      </p:sp>
      <p:sp>
        <p:nvSpPr>
          <p:cNvPr id="5" name="Content Placeholder 4"/>
          <p:cNvSpPr>
            <a:spLocks noGrp="1"/>
          </p:cNvSpPr>
          <p:nvPr>
            <p:ph sz="quarter" idx="1"/>
          </p:nvPr>
        </p:nvSpPr>
        <p:spPr/>
        <p:txBody>
          <a:bodyPr>
            <a:normAutofit lnSpcReduction="10000"/>
          </a:bodyPr>
          <a:lstStyle/>
          <a:p>
            <a:r>
              <a:rPr lang="en-US" dirty="0" smtClean="0"/>
              <a:t>Active in 54 States and Territories</a:t>
            </a:r>
          </a:p>
          <a:p>
            <a:r>
              <a:rPr lang="en-US" dirty="0" smtClean="0"/>
              <a:t>Partner with:</a:t>
            </a:r>
          </a:p>
          <a:p>
            <a:pPr lvl="1"/>
            <a:r>
              <a:rPr lang="en-US" dirty="0" smtClean="0"/>
              <a:t> Centers for Medicare and Medicaid Services</a:t>
            </a:r>
          </a:p>
          <a:p>
            <a:pPr lvl="1"/>
            <a:r>
              <a:rPr lang="en-US" dirty="0" smtClean="0"/>
              <a:t>U.S. Department of Veterans Affairs</a:t>
            </a:r>
          </a:p>
          <a:p>
            <a:pPr lvl="1"/>
            <a:r>
              <a:rPr lang="en-US" dirty="0" smtClean="0"/>
              <a:t>Administration for Community Living</a:t>
            </a:r>
          </a:p>
          <a:p>
            <a:pPr lvl="2"/>
            <a:r>
              <a:rPr lang="en-US" dirty="0" smtClean="0"/>
              <a:t>Administration on Aging</a:t>
            </a:r>
          </a:p>
          <a:p>
            <a:pPr lvl="2"/>
            <a:r>
              <a:rPr lang="en-US" dirty="0" smtClean="0"/>
              <a:t>Office of Disabilities</a:t>
            </a:r>
          </a:p>
          <a:p>
            <a:pPr lvl="2"/>
            <a:r>
              <a:rPr lang="en-US" dirty="0" smtClean="0"/>
              <a:t>Administration for Developmental Disabilities</a:t>
            </a:r>
          </a:p>
          <a:p>
            <a:pPr lvl="1"/>
            <a:r>
              <a:rPr lang="en-US" dirty="0" smtClean="0"/>
              <a:t>Major Player in National Rebalancing</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a:bodyPr>
          <a:lstStyle/>
          <a:p>
            <a:r>
              <a:rPr lang="en-US" sz="3800" dirty="0" smtClean="0">
                <a:solidFill>
                  <a:srgbClr val="0070C0"/>
                </a:solidFill>
              </a:rPr>
              <a:t>What are Participant-Directed Services?</a:t>
            </a:r>
          </a:p>
        </p:txBody>
      </p:sp>
      <p:sp>
        <p:nvSpPr>
          <p:cNvPr id="5123" name="Rectangle 3"/>
          <p:cNvSpPr>
            <a:spLocks noGrp="1" noChangeArrowheads="1"/>
          </p:cNvSpPr>
          <p:nvPr>
            <p:ph idx="1"/>
          </p:nvPr>
        </p:nvSpPr>
        <p:spPr/>
        <p:txBody>
          <a:bodyPr>
            <a:normAutofit/>
          </a:bodyPr>
          <a:lstStyle/>
          <a:p>
            <a:r>
              <a:rPr lang="en-US" dirty="0" smtClean="0"/>
              <a:t>Participant-directed services: long-term services and supports to help people of all ages with all types of disabilities maintain their independence and determine what personal care services work best for them.  </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14"/>
          <p:cNvSpPr txBox="1">
            <a:spLocks noChangeArrowheads="1"/>
          </p:cNvSpPr>
          <p:nvPr/>
        </p:nvSpPr>
        <p:spPr bwMode="auto">
          <a:xfrm>
            <a:off x="4800600" y="1371600"/>
            <a:ext cx="3962400" cy="5016758"/>
          </a:xfrm>
          <a:prstGeom prst="rect">
            <a:avLst/>
          </a:prstGeom>
          <a:noFill/>
          <a:ln w="9525">
            <a:noFill/>
            <a:miter lim="800000"/>
            <a:headEnd/>
            <a:tailEnd/>
          </a:ln>
        </p:spPr>
        <p:txBody>
          <a:bodyPr wrap="square">
            <a:spAutoFit/>
          </a:bodyPr>
          <a:lstStyle/>
          <a:p>
            <a:pPr>
              <a:buFont typeface="Wingdings" pitchFamily="2" charset="2"/>
              <a:buChar char="ü"/>
            </a:pPr>
            <a:r>
              <a:rPr lang="en-US" sz="2000" b="1" dirty="0">
                <a:solidFill>
                  <a:srgbClr val="006600"/>
                </a:solidFill>
                <a:latin typeface="Times New Roman" pitchFamily="18" charset="0"/>
              </a:rPr>
              <a:t> One of the most flexible models of participant-direction </a:t>
            </a:r>
          </a:p>
          <a:p>
            <a:pPr>
              <a:buFont typeface="Wingdings" pitchFamily="2" charset="2"/>
              <a:buChar char="ü"/>
            </a:pPr>
            <a:r>
              <a:rPr lang="en-US" sz="2000" b="1" dirty="0">
                <a:solidFill>
                  <a:srgbClr val="006600"/>
                </a:solidFill>
                <a:latin typeface="Times New Roman" pitchFamily="18" charset="0"/>
              </a:rPr>
              <a:t> Allows participants the authority to manage a personal care budget</a:t>
            </a:r>
          </a:p>
          <a:p>
            <a:pPr>
              <a:buFont typeface="Wingdings" pitchFamily="2" charset="2"/>
              <a:buChar char="ü"/>
            </a:pPr>
            <a:r>
              <a:rPr lang="en-US" sz="2000" b="1" dirty="0">
                <a:solidFill>
                  <a:srgbClr val="006600"/>
                </a:solidFill>
                <a:latin typeface="Times New Roman" pitchFamily="18" charset="0"/>
              </a:rPr>
              <a:t>Counselors </a:t>
            </a:r>
            <a:r>
              <a:rPr lang="en-US" sz="2000" b="1" dirty="0" smtClean="0">
                <a:solidFill>
                  <a:srgbClr val="006600"/>
                </a:solidFill>
                <a:latin typeface="Times New Roman" pitchFamily="18" charset="0"/>
              </a:rPr>
              <a:t>provide </a:t>
            </a:r>
            <a:r>
              <a:rPr lang="en-US" sz="2000" b="1" dirty="0">
                <a:solidFill>
                  <a:srgbClr val="006600"/>
                </a:solidFill>
                <a:latin typeface="Times New Roman" pitchFamily="18" charset="0"/>
              </a:rPr>
              <a:t>advice and program information, quality </a:t>
            </a:r>
            <a:r>
              <a:rPr lang="en-US" sz="2000" b="1" dirty="0" smtClean="0">
                <a:solidFill>
                  <a:srgbClr val="006600"/>
                </a:solidFill>
                <a:latin typeface="Times New Roman" pitchFamily="18" charset="0"/>
              </a:rPr>
              <a:t>monitoring, </a:t>
            </a:r>
            <a:r>
              <a:rPr lang="en-US" sz="2000" b="1" dirty="0">
                <a:solidFill>
                  <a:srgbClr val="006600"/>
                </a:solidFill>
                <a:latin typeface="Times New Roman" pitchFamily="18" charset="0"/>
              </a:rPr>
              <a:t>and </a:t>
            </a:r>
            <a:r>
              <a:rPr lang="en-US" sz="2000" b="1" dirty="0" smtClean="0">
                <a:solidFill>
                  <a:srgbClr val="006600"/>
                </a:solidFill>
                <a:latin typeface="Times New Roman" pitchFamily="18" charset="0"/>
              </a:rPr>
              <a:t>training </a:t>
            </a:r>
            <a:r>
              <a:rPr lang="en-US" sz="2000" b="1" dirty="0">
                <a:solidFill>
                  <a:srgbClr val="006600"/>
                </a:solidFill>
                <a:latin typeface="Times New Roman" pitchFamily="18" charset="0"/>
              </a:rPr>
              <a:t>in budgeting, planning, </a:t>
            </a:r>
            <a:r>
              <a:rPr lang="en-US" sz="2000" b="1" dirty="0" smtClean="0">
                <a:solidFill>
                  <a:srgbClr val="006600"/>
                </a:solidFill>
                <a:latin typeface="Times New Roman" pitchFamily="18" charset="0"/>
              </a:rPr>
              <a:t>recruiting </a:t>
            </a:r>
            <a:r>
              <a:rPr lang="en-US" sz="2000" b="1" dirty="0">
                <a:solidFill>
                  <a:srgbClr val="006600"/>
                </a:solidFill>
                <a:latin typeface="Times New Roman" pitchFamily="18" charset="0"/>
              </a:rPr>
              <a:t>and hiring workers</a:t>
            </a:r>
          </a:p>
          <a:p>
            <a:pPr>
              <a:buFont typeface="Wingdings" pitchFamily="2" charset="2"/>
              <a:buChar char="ü"/>
            </a:pPr>
            <a:r>
              <a:rPr lang="en-US" sz="2000" b="1" dirty="0">
                <a:solidFill>
                  <a:srgbClr val="006600"/>
                </a:solidFill>
                <a:latin typeface="Times New Roman" pitchFamily="18" charset="0"/>
              </a:rPr>
              <a:t> Participants hire, supervise, and fire their own personal care workers (including relatives)</a:t>
            </a:r>
          </a:p>
          <a:p>
            <a:pPr>
              <a:buFont typeface="Wingdings" pitchFamily="2" charset="2"/>
              <a:buChar char="ü"/>
            </a:pPr>
            <a:r>
              <a:rPr lang="en-US" sz="2000" b="1" dirty="0">
                <a:solidFill>
                  <a:srgbClr val="006600"/>
                </a:solidFill>
                <a:latin typeface="Times New Roman" pitchFamily="18" charset="0"/>
              </a:rPr>
              <a:t> Participants may purchase other personal assistance goods and services</a:t>
            </a:r>
            <a:r>
              <a:rPr lang="en-US" b="1" dirty="0">
                <a:solidFill>
                  <a:schemeClr val="tx2"/>
                </a:solidFill>
                <a:latin typeface="Times New Roman" pitchFamily="18" charset="0"/>
              </a:rPr>
              <a:t>. </a:t>
            </a:r>
            <a:endParaRPr lang="en-US" dirty="0">
              <a:solidFill>
                <a:schemeClr val="tx2"/>
              </a:solidFill>
            </a:endParaRPr>
          </a:p>
        </p:txBody>
      </p:sp>
      <p:sp>
        <p:nvSpPr>
          <p:cNvPr id="6147" name="Title 1"/>
          <p:cNvSpPr>
            <a:spLocks noGrp="1"/>
          </p:cNvSpPr>
          <p:nvPr>
            <p:ph type="title"/>
          </p:nvPr>
        </p:nvSpPr>
        <p:spPr>
          <a:xfrm>
            <a:off x="457200" y="274638"/>
            <a:ext cx="8229600" cy="715962"/>
          </a:xfrm>
        </p:spPr>
        <p:txBody>
          <a:bodyPr>
            <a:normAutofit/>
          </a:bodyPr>
          <a:lstStyle/>
          <a:p>
            <a:r>
              <a:rPr lang="en-US" sz="3600" dirty="0" smtClean="0">
                <a:solidFill>
                  <a:srgbClr val="0070C0"/>
                </a:solidFill>
                <a:latin typeface="+mn-lt"/>
              </a:rPr>
              <a:t>Service Models</a:t>
            </a:r>
            <a:r>
              <a:rPr lang="en-US" sz="3600" dirty="0" smtClean="0">
                <a:latin typeface="+mn-lt"/>
              </a:rPr>
              <a:t> </a:t>
            </a:r>
          </a:p>
        </p:txBody>
      </p:sp>
      <p:sp>
        <p:nvSpPr>
          <p:cNvPr id="6148" name="Text Placeholder 3"/>
          <p:cNvSpPr>
            <a:spLocks noGrp="1"/>
          </p:cNvSpPr>
          <p:nvPr>
            <p:ph type="body" idx="1"/>
          </p:nvPr>
        </p:nvSpPr>
        <p:spPr>
          <a:xfrm>
            <a:off x="457200" y="990600"/>
            <a:ext cx="4040188" cy="457200"/>
          </a:xfrm>
        </p:spPr>
        <p:txBody>
          <a:bodyPr>
            <a:normAutofit/>
          </a:bodyPr>
          <a:lstStyle/>
          <a:p>
            <a:r>
              <a:rPr lang="en-US" dirty="0" smtClean="0"/>
              <a:t>Traditional Model</a:t>
            </a:r>
          </a:p>
        </p:txBody>
      </p:sp>
      <p:sp>
        <p:nvSpPr>
          <p:cNvPr id="6149" name="Content Placeholder 4"/>
          <p:cNvSpPr>
            <a:spLocks noGrp="1"/>
          </p:cNvSpPr>
          <p:nvPr>
            <p:ph sz="half" idx="2"/>
          </p:nvPr>
        </p:nvSpPr>
        <p:spPr>
          <a:xfrm>
            <a:off x="457200" y="1447800"/>
            <a:ext cx="4040188" cy="4913313"/>
          </a:xfrm>
        </p:spPr>
        <p:txBody>
          <a:bodyPr/>
          <a:lstStyle/>
          <a:p>
            <a:r>
              <a:rPr lang="en-US" sz="2000" b="1" dirty="0" smtClean="0">
                <a:latin typeface="Times New Roman" pitchFamily="18" charset="0"/>
              </a:rPr>
              <a:t>professional decision-making</a:t>
            </a:r>
          </a:p>
          <a:p>
            <a:r>
              <a:rPr lang="en-US" sz="2000" b="1" dirty="0" smtClean="0">
                <a:latin typeface="Times New Roman" pitchFamily="18" charset="0"/>
              </a:rPr>
              <a:t>agency oversight</a:t>
            </a:r>
          </a:p>
          <a:p>
            <a:r>
              <a:rPr lang="en-US" sz="2000" b="1" dirty="0" smtClean="0">
                <a:latin typeface="Times New Roman" pitchFamily="18" charset="0"/>
              </a:rPr>
              <a:t>rules and restrictions regarding the timing, duration, amount, and scope of services</a:t>
            </a:r>
          </a:p>
          <a:p>
            <a:pPr>
              <a:buFont typeface="Wingdings" pitchFamily="2" charset="2"/>
              <a:buNone/>
            </a:pPr>
            <a:r>
              <a:rPr lang="en-US" b="1" dirty="0" smtClean="0"/>
              <a:t>Participant-Directed Models</a:t>
            </a:r>
          </a:p>
          <a:p>
            <a:r>
              <a:rPr lang="en-US" sz="2000" b="1" dirty="0" smtClean="0">
                <a:latin typeface="Times New Roman" pitchFamily="18" charset="0"/>
              </a:rPr>
              <a:t>participants have more control over their services </a:t>
            </a:r>
          </a:p>
          <a:p>
            <a:pPr>
              <a:buFont typeface="Wingdings" pitchFamily="2" charset="2"/>
              <a:buNone/>
            </a:pPr>
            <a:endParaRPr lang="en-US" sz="2000" b="1" dirty="0" smtClean="0"/>
          </a:p>
          <a:p>
            <a:endParaRPr lang="en-US" sz="2000" dirty="0" smtClean="0"/>
          </a:p>
        </p:txBody>
      </p:sp>
      <p:sp>
        <p:nvSpPr>
          <p:cNvPr id="6150" name="TextBox 11"/>
          <p:cNvSpPr txBox="1">
            <a:spLocks noChangeArrowheads="1"/>
          </p:cNvSpPr>
          <p:nvPr/>
        </p:nvSpPr>
        <p:spPr bwMode="auto">
          <a:xfrm>
            <a:off x="4572000" y="914400"/>
            <a:ext cx="4343400" cy="461665"/>
          </a:xfrm>
          <a:prstGeom prst="rect">
            <a:avLst/>
          </a:prstGeom>
          <a:noFill/>
          <a:ln w="9525">
            <a:noFill/>
            <a:miter lim="800000"/>
            <a:headEnd/>
            <a:tailEnd/>
          </a:ln>
        </p:spPr>
        <p:txBody>
          <a:bodyPr wrap="square">
            <a:spAutoFit/>
          </a:bodyPr>
          <a:lstStyle/>
          <a:p>
            <a:r>
              <a:rPr lang="en-US" sz="2400" b="1" dirty="0"/>
              <a:t>Cash and Counseling Model</a:t>
            </a:r>
          </a:p>
        </p:txBody>
      </p:sp>
      <p:pic>
        <p:nvPicPr>
          <p:cNvPr id="6151" name="Waterfall.jpg" descr="C:\Users\Public\Pictures\Sample Pictures\Waterfall.jpg"/>
          <p:cNvPicPr>
            <a:picLocks noChangeAspect="1"/>
          </p:cNvPicPr>
          <p:nvPr/>
        </p:nvPicPr>
        <p:blipFill>
          <a:blip r:embed="rId3" cstate="print"/>
          <a:srcRect/>
          <a:stretch>
            <a:fillRect/>
          </a:stretch>
        </p:blipFill>
        <p:spPr bwMode="auto">
          <a:xfrm>
            <a:off x="685800" y="4953000"/>
            <a:ext cx="3429000" cy="1676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0"/>
            <a:ext cx="8229600" cy="1444625"/>
          </a:xfrm>
        </p:spPr>
        <p:txBody>
          <a:bodyPr>
            <a:normAutofit/>
          </a:bodyPr>
          <a:lstStyle/>
          <a:p>
            <a:r>
              <a:rPr lang="en-US" sz="3200" dirty="0" smtClean="0">
                <a:solidFill>
                  <a:srgbClr val="0070C0"/>
                </a:solidFill>
              </a:rPr>
              <a:t>Cash and Counseling Demonstration &amp; Evaluation States and Expansion States</a:t>
            </a:r>
          </a:p>
        </p:txBody>
      </p:sp>
      <p:pic>
        <p:nvPicPr>
          <p:cNvPr id="10244" name="Picture 4" descr="mapSmall"/>
          <p:cNvPicPr>
            <a:picLocks noGrp="1" noChangeAspect="1" noChangeArrowheads="1"/>
          </p:cNvPicPr>
          <p:nvPr>
            <p:ph sz="half" idx="1"/>
          </p:nvPr>
        </p:nvPicPr>
        <p:blipFill>
          <a:blip r:embed="rId3" cstate="print"/>
          <a:srcRect/>
          <a:stretch>
            <a:fillRect/>
          </a:stretch>
        </p:blipFill>
        <p:spPr>
          <a:xfrm>
            <a:off x="1143000" y="2286000"/>
            <a:ext cx="2743200" cy="1903413"/>
          </a:xfrm>
          <a:noFill/>
        </p:spPr>
      </p:pic>
      <p:sp>
        <p:nvSpPr>
          <p:cNvPr id="10243" name="Rectangle 3"/>
          <p:cNvSpPr>
            <a:spLocks noGrp="1" noChangeArrowheads="1"/>
          </p:cNvSpPr>
          <p:nvPr>
            <p:ph type="body" sz="half" idx="2"/>
          </p:nvPr>
        </p:nvSpPr>
        <p:spPr>
          <a:xfrm>
            <a:off x="4648200" y="1676400"/>
            <a:ext cx="4038600" cy="4454525"/>
          </a:xfrm>
        </p:spPr>
        <p:txBody>
          <a:bodyPr>
            <a:normAutofit lnSpcReduction="10000"/>
          </a:bodyPr>
          <a:lstStyle/>
          <a:p>
            <a:pPr>
              <a:lnSpc>
                <a:spcPct val="80000"/>
              </a:lnSpc>
            </a:pPr>
            <a:r>
              <a:rPr lang="en-US" sz="1800" dirty="0" smtClean="0"/>
              <a:t>Demonstration</a:t>
            </a:r>
          </a:p>
          <a:p>
            <a:pPr lvl="1">
              <a:lnSpc>
                <a:spcPct val="80000"/>
              </a:lnSpc>
            </a:pPr>
            <a:r>
              <a:rPr lang="en-US" sz="1800" dirty="0" smtClean="0"/>
              <a:t>Arkansas</a:t>
            </a:r>
          </a:p>
          <a:p>
            <a:pPr lvl="1">
              <a:lnSpc>
                <a:spcPct val="80000"/>
              </a:lnSpc>
            </a:pPr>
            <a:r>
              <a:rPr lang="en-US" sz="1800" dirty="0" smtClean="0"/>
              <a:t>Florida</a:t>
            </a:r>
          </a:p>
          <a:p>
            <a:pPr lvl="1">
              <a:lnSpc>
                <a:spcPct val="80000"/>
              </a:lnSpc>
            </a:pPr>
            <a:r>
              <a:rPr lang="en-US" sz="1800" dirty="0" smtClean="0"/>
              <a:t>New Jersey</a:t>
            </a:r>
          </a:p>
          <a:p>
            <a:pPr>
              <a:lnSpc>
                <a:spcPct val="80000"/>
              </a:lnSpc>
            </a:pPr>
            <a:r>
              <a:rPr lang="en-US" sz="1800" dirty="0" smtClean="0"/>
              <a:t>Expansion</a:t>
            </a:r>
          </a:p>
          <a:p>
            <a:pPr lvl="1">
              <a:lnSpc>
                <a:spcPct val="80000"/>
              </a:lnSpc>
            </a:pPr>
            <a:r>
              <a:rPr lang="en-US" sz="1800" dirty="0" smtClean="0"/>
              <a:t>Alabama</a:t>
            </a:r>
          </a:p>
          <a:p>
            <a:pPr lvl="1">
              <a:lnSpc>
                <a:spcPct val="80000"/>
              </a:lnSpc>
            </a:pPr>
            <a:r>
              <a:rPr lang="en-US" sz="1800" dirty="0" smtClean="0"/>
              <a:t>Illinois </a:t>
            </a:r>
          </a:p>
          <a:p>
            <a:pPr lvl="1">
              <a:lnSpc>
                <a:spcPct val="80000"/>
              </a:lnSpc>
            </a:pPr>
            <a:r>
              <a:rPr lang="en-US" sz="1800" dirty="0" smtClean="0"/>
              <a:t>Iowa </a:t>
            </a:r>
          </a:p>
          <a:p>
            <a:pPr lvl="1">
              <a:lnSpc>
                <a:spcPct val="80000"/>
              </a:lnSpc>
            </a:pPr>
            <a:r>
              <a:rPr lang="en-US" sz="1800" dirty="0" smtClean="0"/>
              <a:t>Kentucky </a:t>
            </a:r>
          </a:p>
          <a:p>
            <a:pPr lvl="1">
              <a:lnSpc>
                <a:spcPct val="80000"/>
              </a:lnSpc>
            </a:pPr>
            <a:r>
              <a:rPr lang="en-US" sz="1800" dirty="0" smtClean="0"/>
              <a:t>Michigan </a:t>
            </a:r>
          </a:p>
          <a:p>
            <a:pPr lvl="1">
              <a:lnSpc>
                <a:spcPct val="80000"/>
              </a:lnSpc>
            </a:pPr>
            <a:r>
              <a:rPr lang="en-US" sz="1800" dirty="0" smtClean="0"/>
              <a:t>Minnesota </a:t>
            </a:r>
          </a:p>
          <a:p>
            <a:pPr lvl="1">
              <a:lnSpc>
                <a:spcPct val="80000"/>
              </a:lnSpc>
            </a:pPr>
            <a:r>
              <a:rPr lang="en-US" sz="1800" dirty="0" smtClean="0"/>
              <a:t>New Mexico </a:t>
            </a:r>
          </a:p>
          <a:p>
            <a:pPr lvl="1">
              <a:lnSpc>
                <a:spcPct val="80000"/>
              </a:lnSpc>
            </a:pPr>
            <a:r>
              <a:rPr lang="en-US" sz="1800" dirty="0" smtClean="0"/>
              <a:t>Pennsylvania </a:t>
            </a:r>
          </a:p>
          <a:p>
            <a:pPr lvl="1">
              <a:lnSpc>
                <a:spcPct val="80000"/>
              </a:lnSpc>
            </a:pPr>
            <a:r>
              <a:rPr lang="en-US" sz="1800" dirty="0" smtClean="0"/>
              <a:t>Rhode Island </a:t>
            </a:r>
          </a:p>
          <a:p>
            <a:pPr lvl="1">
              <a:lnSpc>
                <a:spcPct val="80000"/>
              </a:lnSpc>
            </a:pPr>
            <a:r>
              <a:rPr lang="en-US" sz="1800" dirty="0" smtClean="0"/>
              <a:t>Vermont </a:t>
            </a:r>
          </a:p>
          <a:p>
            <a:pPr lvl="1">
              <a:lnSpc>
                <a:spcPct val="80000"/>
              </a:lnSpc>
            </a:pPr>
            <a:r>
              <a:rPr lang="en-US" sz="1800" dirty="0" smtClean="0"/>
              <a:t>Washington </a:t>
            </a:r>
          </a:p>
          <a:p>
            <a:pPr lvl="1">
              <a:lnSpc>
                <a:spcPct val="80000"/>
              </a:lnSpc>
            </a:pPr>
            <a:r>
              <a:rPr lang="en-US" sz="1800" dirty="0" smtClean="0"/>
              <a:t>West Virginia </a:t>
            </a:r>
          </a:p>
          <a:p>
            <a:pPr>
              <a:lnSpc>
                <a:spcPct val="80000"/>
              </a:lnSpc>
            </a:pPr>
            <a:endParaRPr lang="en-US" sz="1600"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normAutofit fontScale="90000"/>
          </a:bodyPr>
          <a:lstStyle/>
          <a:p>
            <a:r>
              <a:rPr lang="en-US" dirty="0" smtClean="0">
                <a:solidFill>
                  <a:srgbClr val="0070C0"/>
                </a:solidFill>
              </a:rPr>
              <a:t>National Resource Center for Participant-Directed Services </a:t>
            </a:r>
          </a:p>
        </p:txBody>
      </p:sp>
      <p:sp>
        <p:nvSpPr>
          <p:cNvPr id="11267" name="Content Placeholder 2"/>
          <p:cNvSpPr>
            <a:spLocks noGrp="1"/>
          </p:cNvSpPr>
          <p:nvPr>
            <p:ph idx="1"/>
          </p:nvPr>
        </p:nvSpPr>
        <p:spPr>
          <a:xfrm>
            <a:off x="457200" y="1752600"/>
            <a:ext cx="8229600" cy="4225925"/>
          </a:xfrm>
        </p:spPr>
        <p:txBody>
          <a:bodyPr>
            <a:normAutofit fontScale="77500" lnSpcReduction="20000"/>
          </a:bodyPr>
          <a:lstStyle/>
          <a:p>
            <a:r>
              <a:rPr lang="en-US" b="1" dirty="0" smtClean="0"/>
              <a:t>Mission</a:t>
            </a:r>
            <a:r>
              <a:rPr lang="en-US" dirty="0" smtClean="0"/>
              <a:t>: To infuse participant-directed options into all home and community-based services</a:t>
            </a:r>
          </a:p>
          <a:p>
            <a:r>
              <a:rPr lang="en-US" b="1" dirty="0" smtClean="0"/>
              <a:t>Current projects</a:t>
            </a:r>
            <a:r>
              <a:rPr lang="en-US" dirty="0" smtClean="0"/>
              <a:t> </a:t>
            </a:r>
          </a:p>
          <a:p>
            <a:r>
              <a:rPr lang="en-US" u="sng" dirty="0" smtClean="0"/>
              <a:t>U.S. Administration on Aging</a:t>
            </a:r>
            <a:r>
              <a:rPr lang="en-US" dirty="0" smtClean="0"/>
              <a:t> Initiative to promote culture change from “professional” to “empowerment” approaches to services and supports</a:t>
            </a:r>
          </a:p>
          <a:p>
            <a:r>
              <a:rPr lang="en-US" dirty="0" smtClean="0"/>
              <a:t>U.S. Administration on Aging and Veteran's Administration Initiative to create a network of “</a:t>
            </a:r>
            <a:r>
              <a:rPr lang="en-US" u="sng" dirty="0" smtClean="0"/>
              <a:t>Veterans-Directed</a:t>
            </a:r>
            <a:r>
              <a:rPr lang="en-US" dirty="0" smtClean="0"/>
              <a:t>” programs in every state</a:t>
            </a:r>
          </a:p>
          <a:p>
            <a:r>
              <a:rPr lang="en-US" dirty="0" smtClean="0"/>
              <a:t>Robert Wood Johnson Foundation-funded Environmental Scan of </a:t>
            </a:r>
            <a:r>
              <a:rPr lang="en-US" u="sng" dirty="0" smtClean="0"/>
              <a:t>Behavioral Health and Participant-Direction</a:t>
            </a:r>
          </a:p>
          <a:p>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buNone/>
            </a:pPr>
            <a:r>
              <a:rPr lang="en-US" sz="4400" b="1" dirty="0" smtClean="0">
                <a:solidFill>
                  <a:schemeClr val="accent1"/>
                </a:solidFill>
              </a:rPr>
              <a:t>Introduction:</a:t>
            </a:r>
          </a:p>
          <a:p>
            <a:pPr marL="342900" lvl="1" indent="-342900" algn="ctr">
              <a:buNone/>
            </a:pPr>
            <a:r>
              <a:rPr lang="en-US" sz="4400" b="1" dirty="0" smtClean="0">
                <a:solidFill>
                  <a:schemeClr val="accent1"/>
                </a:solidFill>
              </a:rPr>
              <a:t>Who can Benefit from Maryland Communities for a Lifetime?</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endParaRPr lang="en-US" dirty="0" smtClean="0"/>
          </a:p>
          <a:p>
            <a:pPr>
              <a:buNone/>
            </a:pPr>
            <a:endParaRPr lang="en-US" dirty="0" smtClean="0"/>
          </a:p>
          <a:p>
            <a:pPr algn="ctr">
              <a:buNone/>
            </a:pPr>
            <a:r>
              <a:rPr lang="en-US" sz="4400" b="1" dirty="0" smtClean="0">
                <a:solidFill>
                  <a:srgbClr val="0070C0"/>
                </a:solidFill>
              </a:rPr>
              <a:t>Initiatives on Age-Friendly Communities</a:t>
            </a:r>
            <a:endParaRPr lang="en-US" sz="4400" b="1" dirty="0">
              <a:solidFill>
                <a:srgbClr val="0070C0"/>
              </a:solidFill>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70C0"/>
                </a:solidFill>
              </a:rPr>
              <a:t>World Health Organization Guidelines for Age-Friendly Cities</a:t>
            </a:r>
            <a:endParaRPr lang="en-US" dirty="0">
              <a:solidFill>
                <a:srgbClr val="0070C0"/>
              </a:solidFill>
            </a:endParaRPr>
          </a:p>
        </p:txBody>
      </p:sp>
      <p:sp>
        <p:nvSpPr>
          <p:cNvPr id="3" name="Content Placeholder 2"/>
          <p:cNvSpPr>
            <a:spLocks noGrp="1"/>
          </p:cNvSpPr>
          <p:nvPr>
            <p:ph idx="1"/>
          </p:nvPr>
        </p:nvSpPr>
        <p:spPr/>
        <p:txBody>
          <a:bodyPr>
            <a:normAutofit/>
          </a:bodyPr>
          <a:lstStyle/>
          <a:p>
            <a:r>
              <a:rPr lang="en-US" sz="2800" b="1" dirty="0" smtClean="0"/>
              <a:t>Outdoor spaces and buildings</a:t>
            </a:r>
          </a:p>
          <a:p>
            <a:r>
              <a:rPr lang="en-US" sz="2800" b="1" dirty="0" smtClean="0"/>
              <a:t>Transportation</a:t>
            </a:r>
          </a:p>
          <a:p>
            <a:r>
              <a:rPr lang="en-US" sz="2800" b="1" dirty="0" smtClean="0"/>
              <a:t>Housing</a:t>
            </a:r>
          </a:p>
          <a:p>
            <a:r>
              <a:rPr lang="en-US" sz="2800" b="1" dirty="0" smtClean="0"/>
              <a:t>Social participation</a:t>
            </a:r>
          </a:p>
          <a:p>
            <a:r>
              <a:rPr lang="en-US" sz="2800" b="1" dirty="0" smtClean="0"/>
              <a:t>Respect and social inclusion</a:t>
            </a:r>
          </a:p>
          <a:p>
            <a:r>
              <a:rPr lang="en-US" sz="2800" b="1" dirty="0" smtClean="0"/>
              <a:t>Civic participation and employment</a:t>
            </a:r>
          </a:p>
          <a:p>
            <a:r>
              <a:rPr lang="en-US" sz="2800" b="1" dirty="0" smtClean="0"/>
              <a:t>Communication and information</a:t>
            </a:r>
          </a:p>
          <a:p>
            <a:r>
              <a:rPr lang="en-US" sz="2800" b="1" dirty="0" smtClean="0"/>
              <a:t>Community support and health services</a:t>
            </a:r>
            <a:endParaRPr lang="en-US" b="1" dirty="0" smtClean="0"/>
          </a:p>
          <a:p>
            <a:endParaRPr lang="en-US" sz="3200" b="1"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
            </a:r>
            <a:br>
              <a:rPr lang="en-US" sz="3600" dirty="0" smtClean="0"/>
            </a:br>
            <a:r>
              <a:rPr lang="en-US" sz="3600" dirty="0" smtClean="0">
                <a:solidFill>
                  <a:srgbClr val="0070C0"/>
                </a:solidFill>
              </a:rPr>
              <a:t>Community Innovations for Aging in Place Grantees</a:t>
            </a:r>
            <a:r>
              <a:rPr lang="en-US" dirty="0" smtClean="0">
                <a:solidFill>
                  <a:srgbClr val="0070C0"/>
                </a:solidFill>
              </a:rPr>
              <a:t/>
            </a:r>
            <a:br>
              <a:rPr lang="en-US" dirty="0" smtClean="0">
                <a:solidFill>
                  <a:srgbClr val="0070C0"/>
                </a:solidFill>
              </a:rPr>
            </a:br>
            <a:endParaRPr lang="en-US" dirty="0">
              <a:solidFill>
                <a:srgbClr val="0070C0"/>
              </a:solidFill>
            </a:endParaRPr>
          </a:p>
        </p:txBody>
      </p:sp>
      <p:sp>
        <p:nvSpPr>
          <p:cNvPr id="3" name="Content Placeholder 2"/>
          <p:cNvSpPr>
            <a:spLocks noGrp="1"/>
          </p:cNvSpPr>
          <p:nvPr>
            <p:ph idx="1"/>
          </p:nvPr>
        </p:nvSpPr>
        <p:spPr/>
        <p:txBody>
          <a:bodyPr>
            <a:normAutofit fontScale="92500" lnSpcReduction="10000"/>
          </a:bodyPr>
          <a:lstStyle/>
          <a:p>
            <a:r>
              <a:rPr lang="en-US" dirty="0" smtClean="0"/>
              <a:t>Community efforts to help elders maintain their independence and age in their homes. </a:t>
            </a:r>
          </a:p>
          <a:p>
            <a:r>
              <a:rPr lang="en-US" dirty="0" smtClean="0"/>
              <a:t>2009: Over 200 applications received. </a:t>
            </a:r>
          </a:p>
          <a:p>
            <a:r>
              <a:rPr lang="en-US" dirty="0" smtClean="0"/>
              <a:t>14 organizations representing diverse communities nationwide received awards.</a:t>
            </a:r>
          </a:p>
          <a:p>
            <a:pPr>
              <a:buNone/>
            </a:pPr>
            <a:endParaRPr lang="en-US" dirty="0" smtClean="0"/>
          </a:p>
          <a:p>
            <a:pPr>
              <a:buNone/>
            </a:pPr>
            <a:r>
              <a:rPr lang="en-US" dirty="0" smtClean="0"/>
              <a:t>Administration on Aging</a:t>
            </a:r>
          </a:p>
          <a:p>
            <a:pPr>
              <a:buNone/>
            </a:pPr>
            <a:r>
              <a:rPr lang="en-US" dirty="0" smtClean="0"/>
              <a:t>http://www.aoa.gov/AoA_programs/HCLTC/CIAIP/index.aspx#Purpose</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smtClean="0">
                <a:solidFill>
                  <a:srgbClr val="0070C0"/>
                </a:solidFill>
              </a:rPr>
              <a:t>Administration on Aging Grantee Projects</a:t>
            </a:r>
            <a:r>
              <a:rPr lang="en-US" dirty="0" smtClean="0"/>
              <a:t> </a:t>
            </a:r>
            <a:r>
              <a:rPr lang="en-US" sz="3200" dirty="0" smtClean="0"/>
              <a:t>(examples)</a:t>
            </a:r>
            <a:endParaRPr lang="en-US" sz="3200" dirty="0"/>
          </a:p>
        </p:txBody>
      </p:sp>
      <p:sp>
        <p:nvSpPr>
          <p:cNvPr id="3" name="Content Placeholder 2"/>
          <p:cNvSpPr>
            <a:spLocks noGrp="1"/>
          </p:cNvSpPr>
          <p:nvPr>
            <p:ph idx="1"/>
          </p:nvPr>
        </p:nvSpPr>
        <p:spPr/>
        <p:txBody>
          <a:bodyPr>
            <a:normAutofit fontScale="92500" lnSpcReduction="10000"/>
          </a:bodyPr>
          <a:lstStyle/>
          <a:p>
            <a:pPr lvl="1">
              <a:buNone/>
            </a:pPr>
            <a:r>
              <a:rPr lang="en-US" b="1" dirty="0" smtClean="0"/>
              <a:t>Atlanta Regional Commission, Atlanta, GA</a:t>
            </a:r>
          </a:p>
          <a:p>
            <a:pPr lvl="1">
              <a:buNone/>
            </a:pPr>
            <a:r>
              <a:rPr lang="en-US" dirty="0" smtClean="0"/>
              <a:t>	A community capacity-building project for aging in the community </a:t>
            </a:r>
          </a:p>
          <a:p>
            <a:pPr lvl="1">
              <a:buNone/>
            </a:pPr>
            <a:r>
              <a:rPr lang="it-IT" b="1" dirty="0" smtClean="0"/>
              <a:t>Boston Medical Center, Boston, MA</a:t>
            </a:r>
          </a:p>
          <a:p>
            <a:pPr lvl="1">
              <a:buNone/>
            </a:pPr>
            <a:r>
              <a:rPr lang="it-IT" b="1" dirty="0"/>
              <a:t>	</a:t>
            </a:r>
            <a:r>
              <a:rPr lang="en-US" dirty="0" smtClean="0"/>
              <a:t>Services to Help At-Risk Elders Age in the community (SHARE) </a:t>
            </a:r>
          </a:p>
          <a:p>
            <a:pPr lvl="1">
              <a:buNone/>
            </a:pPr>
            <a:r>
              <a:rPr lang="en-US" b="1" dirty="0" smtClean="0"/>
              <a:t>Catholic Charities, Kansas City, MO</a:t>
            </a:r>
          </a:p>
          <a:p>
            <a:pPr lvl="1">
              <a:buNone/>
            </a:pPr>
            <a:r>
              <a:rPr lang="it-IT" b="1" dirty="0" smtClean="0"/>
              <a:t>	</a:t>
            </a:r>
            <a:r>
              <a:rPr lang="en-US" dirty="0" smtClean="0"/>
              <a:t>Caring Communities Resource Centers</a:t>
            </a:r>
          </a:p>
          <a:p>
            <a:pPr lvl="1">
              <a:buNone/>
            </a:pPr>
            <a:r>
              <a:rPr lang="en-US" b="1" dirty="0" smtClean="0"/>
              <a:t>The Coordinating Center, Millersville, MD</a:t>
            </a:r>
          </a:p>
          <a:p>
            <a:pPr lvl="1">
              <a:buNone/>
            </a:pPr>
            <a:r>
              <a:rPr lang="it-IT" b="1" dirty="0" smtClean="0"/>
              <a:t>	</a:t>
            </a:r>
            <a:r>
              <a:rPr lang="en-US" dirty="0" smtClean="0"/>
              <a:t>Opting for Independence</a:t>
            </a:r>
          </a:p>
          <a:p>
            <a:pPr lvl="1">
              <a:buNone/>
            </a:pPr>
            <a:endParaRPr lang="it-IT" b="1" dirty="0" smtClean="0"/>
          </a:p>
          <a:p>
            <a:pPr lvl="1">
              <a:buNone/>
            </a:pP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70C0"/>
                </a:solidFill>
              </a:rPr>
              <a:t>Administration for Community Living</a:t>
            </a:r>
            <a:endParaRPr lang="en-US" dirty="0">
              <a:solidFill>
                <a:srgbClr val="0070C0"/>
              </a:solidFill>
            </a:endParaRPr>
          </a:p>
        </p:txBody>
      </p:sp>
      <p:sp>
        <p:nvSpPr>
          <p:cNvPr id="3" name="Content Placeholder 2"/>
          <p:cNvSpPr>
            <a:spLocks noGrp="1"/>
          </p:cNvSpPr>
          <p:nvPr>
            <p:ph idx="1"/>
          </p:nvPr>
        </p:nvSpPr>
        <p:spPr/>
        <p:txBody>
          <a:bodyPr>
            <a:normAutofit fontScale="92500" lnSpcReduction="10000"/>
          </a:bodyPr>
          <a:lstStyle/>
          <a:p>
            <a:r>
              <a:rPr lang="en-US" sz="3000" b="1" dirty="0" smtClean="0"/>
              <a:t>New agency announced April 16th, 2012</a:t>
            </a:r>
            <a:r>
              <a:rPr lang="en-US" sz="3000" dirty="0" smtClean="0"/>
              <a:t>: Administration for Community Living (ACL), in the Department of Health and Human Services. </a:t>
            </a:r>
          </a:p>
          <a:p>
            <a:r>
              <a:rPr lang="en-US" sz="3000" dirty="0" smtClean="0"/>
              <a:t>Merges the Administration on Aging, Administration on Developmental Disabilities, and Office of Disability.</a:t>
            </a:r>
          </a:p>
          <a:p>
            <a:r>
              <a:rPr lang="en-US" sz="3000" dirty="0" smtClean="0"/>
              <a:t>Goal : increase access to community supports and full community participation; focus attention and resources on the needs of elders and people with disabilities.</a:t>
            </a:r>
          </a:p>
          <a:p>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solidFill>
                  <a:srgbClr val="0070C0"/>
                </a:solidFill>
              </a:rPr>
              <a:t>AARP and WHO: A Shared Vision</a:t>
            </a:r>
            <a:endParaRPr lang="en-US" sz="2800" dirty="0"/>
          </a:p>
        </p:txBody>
      </p:sp>
      <p:sp>
        <p:nvSpPr>
          <p:cNvPr id="3" name="Content Placeholder 2"/>
          <p:cNvSpPr>
            <a:spLocks noGrp="1"/>
          </p:cNvSpPr>
          <p:nvPr>
            <p:ph idx="1"/>
          </p:nvPr>
        </p:nvSpPr>
        <p:spPr/>
        <p:txBody>
          <a:bodyPr>
            <a:normAutofit fontScale="92500" lnSpcReduction="10000"/>
          </a:bodyPr>
          <a:lstStyle/>
          <a:p>
            <a:r>
              <a:rPr lang="en-US" dirty="0" smtClean="0"/>
              <a:t>The AARP Network of Age-Friendly Communities helps participating U.S. communities adopt features like safe, </a:t>
            </a:r>
            <a:r>
              <a:rPr lang="en-US" dirty="0" err="1" smtClean="0"/>
              <a:t>walkable</a:t>
            </a:r>
            <a:r>
              <a:rPr lang="en-US" dirty="0" smtClean="0"/>
              <a:t> streets, better housing and transportation options, access to key services, and opportunities for residents to participate in community activities.</a:t>
            </a:r>
          </a:p>
          <a:p>
            <a:pPr lvl="1"/>
            <a:r>
              <a:rPr lang="en-US" dirty="0" smtClean="0"/>
              <a:t>Benefits include access to:</a:t>
            </a:r>
          </a:p>
          <a:p>
            <a:pPr lvl="2"/>
            <a:r>
              <a:rPr lang="en-US" dirty="0" smtClean="0"/>
              <a:t>global network of participating communities</a:t>
            </a:r>
          </a:p>
          <a:p>
            <a:pPr lvl="2"/>
            <a:r>
              <a:rPr lang="en-US" dirty="0" smtClean="0"/>
              <a:t>aging experts</a:t>
            </a:r>
          </a:p>
          <a:p>
            <a:pPr lvl="2"/>
            <a:r>
              <a:rPr lang="en-US" dirty="0" smtClean="0"/>
              <a:t>peer to peer opportunities</a:t>
            </a:r>
          </a:p>
          <a:p>
            <a:pPr lvl="2"/>
            <a:r>
              <a:rPr lang="en-US" dirty="0" smtClean="0"/>
              <a:t>information and best practices </a:t>
            </a:r>
          </a:p>
        </p:txBody>
      </p:sp>
      <p:sp>
        <p:nvSpPr>
          <p:cNvPr id="4" name="TextBox 3"/>
          <p:cNvSpPr txBox="1"/>
          <p:nvPr/>
        </p:nvSpPr>
        <p:spPr>
          <a:xfrm>
            <a:off x="0" y="6641068"/>
            <a:ext cx="9144000" cy="369332"/>
          </a:xfrm>
          <a:prstGeom prst="rect">
            <a:avLst/>
          </a:prstGeom>
          <a:noFill/>
        </p:spPr>
        <p:txBody>
          <a:bodyPr wrap="square" rtlCol="0">
            <a:spAutoFit/>
          </a:bodyPr>
          <a:lstStyle/>
          <a:p>
            <a:r>
              <a:rPr lang="en-US" sz="900" dirty="0" smtClean="0"/>
              <a:t>Source: http://www.aarp.org/livable-communities/network-age-friendly-communities.html</a:t>
            </a:r>
          </a:p>
          <a:p>
            <a:endParaRPr lang="en-US" sz="900"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solidFill>
                  <a:srgbClr val="0070C0"/>
                </a:solidFill>
              </a:rPr>
              <a:t>AARP and WHO: A Shared Vision (Cont’d)</a:t>
            </a:r>
            <a:endParaRPr lang="en-US" sz="2800" dirty="0"/>
          </a:p>
        </p:txBody>
      </p:sp>
      <p:sp>
        <p:nvSpPr>
          <p:cNvPr id="3" name="Content Placeholder 2"/>
          <p:cNvSpPr>
            <a:spLocks noGrp="1"/>
          </p:cNvSpPr>
          <p:nvPr>
            <p:ph idx="1"/>
          </p:nvPr>
        </p:nvSpPr>
        <p:spPr/>
        <p:txBody>
          <a:bodyPr>
            <a:normAutofit fontScale="92500" lnSpcReduction="10000"/>
          </a:bodyPr>
          <a:lstStyle/>
          <a:p>
            <a:r>
              <a:rPr lang="en-US" dirty="0" smtClean="0"/>
              <a:t>Ten cities have joined the AARP Network</a:t>
            </a:r>
          </a:p>
          <a:p>
            <a:pPr lvl="1"/>
            <a:r>
              <a:rPr lang="en-US" dirty="0" smtClean="0"/>
              <a:t>New York City, NY; Washington, DC; Philadelphia, PA; Portland, OR; Austin, TX; Des Moines, IA; Honolulu, HI; Auburn Hills, MI; Wichita, KS; Westchester County, Brookhaven, and Chemung County, NY; and Macon-Bibb County, GA</a:t>
            </a:r>
          </a:p>
          <a:p>
            <a:r>
              <a:rPr lang="en-US" dirty="0" smtClean="0"/>
              <a:t>Affiliated with the World Health Organization’s (WHO) Age-Friendly Cities and Communities Program</a:t>
            </a:r>
          </a:p>
          <a:p>
            <a:pPr lvl="1"/>
            <a:r>
              <a:rPr lang="en-US" dirty="0" smtClean="0"/>
              <a:t>137 communities in 21 countries</a:t>
            </a:r>
            <a:endParaRPr lang="en-US" baseline="30000" dirty="0" smtClean="0"/>
          </a:p>
        </p:txBody>
      </p:sp>
      <p:sp>
        <p:nvSpPr>
          <p:cNvPr id="4" name="TextBox 3"/>
          <p:cNvSpPr txBox="1"/>
          <p:nvPr/>
        </p:nvSpPr>
        <p:spPr>
          <a:xfrm>
            <a:off x="0" y="6641068"/>
            <a:ext cx="9144000" cy="369332"/>
          </a:xfrm>
          <a:prstGeom prst="rect">
            <a:avLst/>
          </a:prstGeom>
          <a:noFill/>
        </p:spPr>
        <p:txBody>
          <a:bodyPr wrap="square" rtlCol="0">
            <a:spAutoFit/>
          </a:bodyPr>
          <a:lstStyle/>
          <a:p>
            <a:r>
              <a:rPr lang="en-US" sz="900" dirty="0" smtClean="0"/>
              <a:t>Source: http://www.aarp.org/livable-communities/network-age-friendly-communities.html</a:t>
            </a:r>
          </a:p>
          <a:p>
            <a:endParaRPr lang="en-US" sz="900"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70C0"/>
                </a:solidFill>
              </a:rPr>
              <a:t>Naturally Occurring Retirement Community (NORC)</a:t>
            </a:r>
            <a:endParaRPr lang="en-US" dirty="0">
              <a:solidFill>
                <a:srgbClr val="0070C0"/>
              </a:solidFill>
            </a:endParaRPr>
          </a:p>
        </p:txBody>
      </p:sp>
      <p:sp>
        <p:nvSpPr>
          <p:cNvPr id="3" name="Content Placeholder 2"/>
          <p:cNvSpPr>
            <a:spLocks noGrp="1"/>
          </p:cNvSpPr>
          <p:nvPr>
            <p:ph idx="1"/>
          </p:nvPr>
        </p:nvSpPr>
        <p:spPr/>
        <p:txBody>
          <a:bodyPr>
            <a:normAutofit fontScale="92500"/>
          </a:bodyPr>
          <a:lstStyle/>
          <a:p>
            <a:r>
              <a:rPr lang="en-US" dirty="0" smtClean="0"/>
              <a:t>A NORC is a community with a concentrated population of older individuals (e.g., a residential building, housing complex, a neighborhood composed of age-integrated housing).</a:t>
            </a:r>
          </a:p>
          <a:p>
            <a:pPr lvl="1"/>
            <a:r>
              <a:rPr lang="en-US" dirty="0" smtClean="0"/>
              <a:t>U.S. Department of Health and Human Services</a:t>
            </a:r>
          </a:p>
          <a:p>
            <a:r>
              <a:rPr lang="en-US" dirty="0" smtClean="0"/>
              <a:t>Maryland has two NORCs operated by:</a:t>
            </a:r>
          </a:p>
          <a:p>
            <a:pPr lvl="1"/>
            <a:r>
              <a:rPr lang="en-US" dirty="0" smtClean="0"/>
              <a:t>Jewish Federation of Greater Washington, Rockville</a:t>
            </a:r>
          </a:p>
          <a:p>
            <a:pPr lvl="1"/>
            <a:r>
              <a:rPr lang="en-US" dirty="0" smtClean="0"/>
              <a:t>Jewish Federation in Baltimore </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solidFill>
                  <a:schemeClr val="accent1"/>
                </a:solidFill>
              </a:rPr>
              <a:t>Housing Plus Services (HPS):</a:t>
            </a:r>
            <a:br>
              <a:rPr lang="en-US" sz="2800" dirty="0" smtClean="0">
                <a:solidFill>
                  <a:schemeClr val="accent1"/>
                </a:solidFill>
              </a:rPr>
            </a:br>
            <a:r>
              <a:rPr lang="en-US" sz="2800" dirty="0" err="1" smtClean="0">
                <a:solidFill>
                  <a:schemeClr val="accent1"/>
                </a:solidFill>
              </a:rPr>
              <a:t>LeadingAGE</a:t>
            </a:r>
            <a:r>
              <a:rPr lang="en-US" sz="2800" dirty="0" smtClean="0">
                <a:solidFill>
                  <a:schemeClr val="accent1"/>
                </a:solidFill>
              </a:rPr>
              <a:t> Center for Applied Research</a:t>
            </a:r>
            <a:endParaRPr lang="en-US" sz="2800" dirty="0">
              <a:solidFill>
                <a:schemeClr val="accent1"/>
              </a:solidFill>
            </a:endParaRPr>
          </a:p>
        </p:txBody>
      </p:sp>
      <p:sp>
        <p:nvSpPr>
          <p:cNvPr id="3" name="Content Placeholder 2"/>
          <p:cNvSpPr>
            <a:spLocks noGrp="1"/>
          </p:cNvSpPr>
          <p:nvPr>
            <p:ph idx="1"/>
          </p:nvPr>
        </p:nvSpPr>
        <p:spPr>
          <a:xfrm>
            <a:off x="457200" y="1600200"/>
            <a:ext cx="8229600" cy="5257800"/>
          </a:xfrm>
        </p:spPr>
        <p:txBody>
          <a:bodyPr>
            <a:normAutofit fontScale="92500" lnSpcReduction="10000"/>
          </a:bodyPr>
          <a:lstStyle/>
          <a:p>
            <a:r>
              <a:rPr lang="en-US" dirty="0" smtClean="0"/>
              <a:t>HPS is an umbrella term coined by the National Low Income Housing Coalition to capture the phenomenon of combined housing and supportive services to help low-income people achieve housing stability.</a:t>
            </a:r>
          </a:p>
          <a:p>
            <a:r>
              <a:rPr lang="en-US" dirty="0" smtClean="0"/>
              <a:t>For older adults, this means combined housing and supportive services (e.g. healthcare, support services, case management, life skills, crisis management, social and community engagement) to prevent institutionalization and facilitate aging in place.</a:t>
            </a:r>
            <a:br>
              <a:rPr lang="en-US" dirty="0" smtClean="0"/>
            </a:br>
            <a:endParaRPr lang="en-US" dirty="0"/>
          </a:p>
        </p:txBody>
      </p:sp>
      <p:sp>
        <p:nvSpPr>
          <p:cNvPr id="4" name="TextBox 3"/>
          <p:cNvSpPr txBox="1"/>
          <p:nvPr/>
        </p:nvSpPr>
        <p:spPr>
          <a:xfrm>
            <a:off x="0" y="6502569"/>
            <a:ext cx="9144000" cy="507831"/>
          </a:xfrm>
          <a:prstGeom prst="rect">
            <a:avLst/>
          </a:prstGeom>
          <a:noFill/>
        </p:spPr>
        <p:txBody>
          <a:bodyPr wrap="square" rtlCol="0">
            <a:spAutoFit/>
          </a:bodyPr>
          <a:lstStyle/>
          <a:p>
            <a:r>
              <a:rPr lang="en-US" sz="900" dirty="0" smtClean="0"/>
              <a:t>Source: http://nlihc.org/issues/other/hps</a:t>
            </a:r>
          </a:p>
          <a:p>
            <a:r>
              <a:rPr lang="en-US" sz="900" dirty="0" smtClean="0"/>
              <a:t>Source: http://www.leadingage.org/Center_for_Housing_Plus_Services.aspx </a:t>
            </a:r>
          </a:p>
          <a:p>
            <a:endParaRPr lang="en-US" sz="9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solidFill>
                  <a:schemeClr val="accent1"/>
                </a:solidFill>
              </a:rPr>
              <a:t>Housing Plus Services (HPS):</a:t>
            </a:r>
            <a:br>
              <a:rPr lang="en-US" sz="2800" dirty="0" smtClean="0">
                <a:solidFill>
                  <a:schemeClr val="accent1"/>
                </a:solidFill>
              </a:rPr>
            </a:br>
            <a:r>
              <a:rPr lang="en-US" sz="2800" dirty="0" err="1" smtClean="0">
                <a:solidFill>
                  <a:schemeClr val="accent1"/>
                </a:solidFill>
              </a:rPr>
              <a:t>LeadingAGE</a:t>
            </a:r>
            <a:r>
              <a:rPr lang="en-US" sz="2800" dirty="0" smtClean="0">
                <a:solidFill>
                  <a:schemeClr val="accent1"/>
                </a:solidFill>
              </a:rPr>
              <a:t> Center for Applied Research (Cont’d)</a:t>
            </a:r>
            <a:endParaRPr lang="en-US" sz="2800" dirty="0">
              <a:solidFill>
                <a:schemeClr val="accent1"/>
              </a:solidFill>
            </a:endParaRPr>
          </a:p>
        </p:txBody>
      </p:sp>
      <p:sp>
        <p:nvSpPr>
          <p:cNvPr id="3" name="Content Placeholder 2"/>
          <p:cNvSpPr>
            <a:spLocks noGrp="1"/>
          </p:cNvSpPr>
          <p:nvPr>
            <p:ph idx="1"/>
          </p:nvPr>
        </p:nvSpPr>
        <p:spPr>
          <a:xfrm>
            <a:off x="457200" y="1600200"/>
            <a:ext cx="8229600" cy="5257800"/>
          </a:xfrm>
        </p:spPr>
        <p:txBody>
          <a:bodyPr>
            <a:normAutofit fontScale="92500" lnSpcReduction="10000"/>
          </a:bodyPr>
          <a:lstStyle/>
          <a:p>
            <a:r>
              <a:rPr lang="en-US" dirty="0" smtClean="0"/>
              <a:t>HPS Learning Collaborative</a:t>
            </a:r>
          </a:p>
          <a:p>
            <a:pPr lvl="1"/>
            <a:r>
              <a:rPr lang="en-US" dirty="0" smtClean="0"/>
              <a:t>12 community teams  that develop and pilot HPS programs to: </a:t>
            </a:r>
          </a:p>
          <a:p>
            <a:pPr lvl="2"/>
            <a:r>
              <a:rPr lang="en-US" dirty="0" smtClean="0"/>
              <a:t>Identify the essential elements and practices of HPS strategies.</a:t>
            </a:r>
          </a:p>
          <a:p>
            <a:pPr lvl="2"/>
            <a:r>
              <a:rPr lang="en-US" dirty="0" smtClean="0"/>
              <a:t>Develop indicators and mechanisms to measure whether HPS models can improve health outcomes for seniors while creating cost savings for the health care system. </a:t>
            </a:r>
          </a:p>
          <a:p>
            <a:pPr lvl="2"/>
            <a:r>
              <a:rPr lang="en-US" dirty="0" smtClean="0"/>
              <a:t>Explore how regulatory and financing models could help HPS to scale</a:t>
            </a:r>
          </a:p>
          <a:p>
            <a:pPr lvl="1"/>
            <a:r>
              <a:rPr lang="en-US" dirty="0" smtClean="0"/>
              <a:t>1 Maryland community team</a:t>
            </a:r>
          </a:p>
          <a:p>
            <a:pPr lvl="2"/>
            <a:r>
              <a:rPr lang="en-US" dirty="0" smtClean="0"/>
              <a:t>Associated Catholic Charities in Baltimore, MD, working with Greater Baltimore Medical Center as its service provider partner.</a:t>
            </a:r>
            <a:endParaRPr lang="en-US" dirty="0"/>
          </a:p>
        </p:txBody>
      </p:sp>
      <p:sp>
        <p:nvSpPr>
          <p:cNvPr id="4" name="TextBox 3"/>
          <p:cNvSpPr txBox="1"/>
          <p:nvPr/>
        </p:nvSpPr>
        <p:spPr>
          <a:xfrm>
            <a:off x="0" y="6502569"/>
            <a:ext cx="9144000" cy="507831"/>
          </a:xfrm>
          <a:prstGeom prst="rect">
            <a:avLst/>
          </a:prstGeom>
          <a:noFill/>
        </p:spPr>
        <p:txBody>
          <a:bodyPr wrap="square" rtlCol="0">
            <a:spAutoFit/>
          </a:bodyPr>
          <a:lstStyle/>
          <a:p>
            <a:r>
              <a:rPr lang="en-US" sz="900" dirty="0" smtClean="0"/>
              <a:t>Source: http://nlihc.org/issues/other/hps</a:t>
            </a:r>
          </a:p>
          <a:p>
            <a:r>
              <a:rPr lang="en-US" sz="900" dirty="0" smtClean="0"/>
              <a:t>Source: http://www.leadingage.org/Center_for_Housing_Plus_Services.aspx </a:t>
            </a:r>
          </a:p>
          <a:p>
            <a:endParaRPr lang="en-US" sz="9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Owner\AppData\Local\Microsoft\Windows\Temporary Internet Files\Content.IE5\7NJZWZPX\MP900381367[1].jpg"/>
          <p:cNvPicPr>
            <a:picLocks noChangeAspect="1" noChangeArrowheads="1"/>
          </p:cNvPicPr>
          <p:nvPr/>
        </p:nvPicPr>
        <p:blipFill>
          <a:blip r:embed="rId2" cstate="print"/>
          <a:srcRect/>
          <a:stretch>
            <a:fillRect/>
          </a:stretch>
        </p:blipFill>
        <p:spPr bwMode="auto">
          <a:xfrm>
            <a:off x="2290057" y="914400"/>
            <a:ext cx="4563886" cy="5029200"/>
          </a:xfrm>
          <a:prstGeom prst="rect">
            <a:avLst/>
          </a:prstGeom>
          <a:noFill/>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solidFill>
                  <a:srgbClr val="0070C0"/>
                </a:solidFill>
              </a:rPr>
              <a:t>The Village Movement</a:t>
            </a:r>
            <a:endParaRPr lang="en-US" sz="4000" dirty="0">
              <a:solidFill>
                <a:srgbClr val="0070C0"/>
              </a:solidFill>
            </a:endParaRPr>
          </a:p>
        </p:txBody>
      </p:sp>
      <p:sp>
        <p:nvSpPr>
          <p:cNvPr id="3" name="Content Placeholder 2"/>
          <p:cNvSpPr>
            <a:spLocks noGrp="1"/>
          </p:cNvSpPr>
          <p:nvPr>
            <p:ph idx="1"/>
          </p:nvPr>
        </p:nvSpPr>
        <p:spPr/>
        <p:txBody>
          <a:bodyPr>
            <a:normAutofit/>
          </a:bodyPr>
          <a:lstStyle/>
          <a:p>
            <a:r>
              <a:rPr lang="en-US" dirty="0" smtClean="0"/>
              <a:t>The Village Movement: helps elders remain in their homes and communities by organizing programs and services that help older people lead a safe, healthy and productive life.</a:t>
            </a:r>
          </a:p>
          <a:p>
            <a:endParaRPr lang="en-US" dirty="0" smtClean="0"/>
          </a:p>
          <a:p>
            <a:pPr>
              <a:buNone/>
            </a:pPr>
            <a:r>
              <a:rPr lang="en-US" sz="1800" dirty="0" smtClean="0"/>
              <a:t>http://www.cbsnews.com/8301-505146_162-39942521/assisted-living-creative-villages-concept-can-help</a:t>
            </a:r>
            <a:r>
              <a:rPr lang="en-US" dirty="0" smtClean="0"/>
              <a:t>/</a:t>
            </a:r>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solidFill>
                  <a:srgbClr val="0070C0"/>
                </a:solidFill>
              </a:rPr>
              <a:t>The Village Movement</a:t>
            </a:r>
            <a:endParaRPr lang="en-US" sz="4000" dirty="0">
              <a:solidFill>
                <a:srgbClr val="0070C0"/>
              </a:solidFill>
            </a:endParaRPr>
          </a:p>
        </p:txBody>
      </p:sp>
      <p:sp>
        <p:nvSpPr>
          <p:cNvPr id="3" name="Content Placeholder 2"/>
          <p:cNvSpPr>
            <a:spLocks noGrp="1"/>
          </p:cNvSpPr>
          <p:nvPr>
            <p:ph idx="1"/>
          </p:nvPr>
        </p:nvSpPr>
        <p:spPr/>
        <p:txBody>
          <a:bodyPr/>
          <a:lstStyle/>
          <a:p>
            <a:r>
              <a:rPr lang="en-US" dirty="0" smtClean="0"/>
              <a:t>Pioneered by the Beacon Hill Village in Boston, founded in 2001</a:t>
            </a:r>
          </a:p>
          <a:p>
            <a:r>
              <a:rPr lang="en-US" dirty="0" smtClean="0"/>
              <a:t>97 operating “villages” in the U.S. with another 78 locations in the planning stage</a:t>
            </a:r>
            <a:endParaRPr lang="en-US" dirty="0" smtClean="0">
              <a:solidFill>
                <a:srgbClr val="FF0000"/>
              </a:solidFill>
            </a:endParaRPr>
          </a:p>
          <a:p>
            <a:endParaRPr lang="en-US" dirty="0"/>
          </a:p>
        </p:txBody>
      </p:sp>
      <p:sp>
        <p:nvSpPr>
          <p:cNvPr id="4" name="TextBox 3"/>
          <p:cNvSpPr txBox="1"/>
          <p:nvPr/>
        </p:nvSpPr>
        <p:spPr>
          <a:xfrm>
            <a:off x="0" y="6627168"/>
            <a:ext cx="9144000" cy="230832"/>
          </a:xfrm>
          <a:prstGeom prst="rect">
            <a:avLst/>
          </a:prstGeom>
          <a:noFill/>
        </p:spPr>
        <p:txBody>
          <a:bodyPr wrap="square" rtlCol="0">
            <a:spAutoFit/>
          </a:bodyPr>
          <a:lstStyle/>
          <a:p>
            <a:r>
              <a:rPr lang="en-US" sz="900" dirty="0" smtClean="0"/>
              <a:t>Source: http://www.vtvnetwork.org/content.aspx?page_id=1905&amp;club_id=691012#search_results</a:t>
            </a:r>
            <a:endParaRPr lang="en-US" sz="900"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solidFill>
                  <a:srgbClr val="0070C0"/>
                </a:solidFill>
              </a:rPr>
              <a:t>The Village Movement</a:t>
            </a:r>
            <a:endParaRPr lang="en-US" sz="4000" dirty="0">
              <a:solidFill>
                <a:srgbClr val="0070C0"/>
              </a:solidFill>
            </a:endParaRPr>
          </a:p>
        </p:txBody>
      </p:sp>
      <p:sp>
        <p:nvSpPr>
          <p:cNvPr id="3" name="Content Placeholder 2"/>
          <p:cNvSpPr>
            <a:spLocks noGrp="1"/>
          </p:cNvSpPr>
          <p:nvPr>
            <p:ph idx="1"/>
          </p:nvPr>
        </p:nvSpPr>
        <p:spPr/>
        <p:txBody>
          <a:bodyPr/>
          <a:lstStyle/>
          <a:p>
            <a:r>
              <a:rPr lang="en-US" dirty="0" smtClean="0"/>
              <a:t>Villages can complement </a:t>
            </a:r>
            <a:r>
              <a:rPr lang="en-US" dirty="0"/>
              <a:t>other community approaches to aging such as </a:t>
            </a:r>
            <a:r>
              <a:rPr lang="en-US" dirty="0" smtClean="0"/>
              <a:t>NORCs and Area </a:t>
            </a:r>
            <a:r>
              <a:rPr lang="en-US" dirty="0"/>
              <a:t>Agencies on Aging </a:t>
            </a:r>
            <a:r>
              <a:rPr lang="en-US" dirty="0" smtClean="0"/>
              <a:t>programs</a:t>
            </a:r>
            <a:r>
              <a:rPr lang="en-US" dirty="0"/>
              <a:t>.</a:t>
            </a:r>
            <a:br>
              <a:rPr lang="en-US" dirty="0"/>
            </a:br>
            <a:r>
              <a:rPr lang="en-US" dirty="0"/>
              <a:t/>
            </a:r>
            <a:br>
              <a:rPr lang="en-US" dirty="0"/>
            </a:br>
            <a:endParaRPr lang="en-US" dirty="0"/>
          </a:p>
        </p:txBody>
      </p:sp>
    </p:spTree>
    <p:extLst>
      <p:ext uri="{BB962C8B-B14F-4D97-AF65-F5344CB8AC3E}">
        <p14:creationId xmlns:p14="http://schemas.microsoft.com/office/powerpoint/2010/main" xmlns="" val="223195782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70C0"/>
                </a:solidFill>
              </a:rPr>
              <a:t>Villages Features</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r>
              <a:rPr lang="en-US" dirty="0" smtClean="0"/>
              <a:t>Member/consumer-driven</a:t>
            </a:r>
            <a:r>
              <a:rPr lang="en-US" dirty="0"/>
              <a:t>, grass-roots organizations </a:t>
            </a:r>
            <a:r>
              <a:rPr lang="en-US" dirty="0" smtClean="0"/>
              <a:t>(self-governing)</a:t>
            </a:r>
            <a:endParaRPr lang="en-US" dirty="0"/>
          </a:p>
          <a:p>
            <a:r>
              <a:rPr lang="en-US" dirty="0" smtClean="0"/>
              <a:t>Run </a:t>
            </a:r>
            <a:r>
              <a:rPr lang="en-US" dirty="0"/>
              <a:t>by volunteers and paid staff </a:t>
            </a:r>
            <a:endParaRPr lang="en-US" dirty="0" smtClean="0"/>
          </a:p>
          <a:p>
            <a:r>
              <a:rPr lang="en-US" dirty="0" smtClean="0"/>
              <a:t>Coordinate </a:t>
            </a:r>
            <a:r>
              <a:rPr lang="en-US" dirty="0"/>
              <a:t>access to affordable </a:t>
            </a:r>
            <a:r>
              <a:rPr lang="en-US" dirty="0" smtClean="0"/>
              <a:t>services (transportation</a:t>
            </a:r>
            <a:r>
              <a:rPr lang="en-US" dirty="0"/>
              <a:t>, </a:t>
            </a:r>
            <a:r>
              <a:rPr lang="en-US" dirty="0" smtClean="0"/>
              <a:t>health </a:t>
            </a:r>
            <a:r>
              <a:rPr lang="en-US" dirty="0"/>
              <a:t>and wellness programs, home repairs, social and educational activities and </a:t>
            </a:r>
            <a:r>
              <a:rPr lang="en-US" dirty="0" smtClean="0"/>
              <a:t>trips</a:t>
            </a:r>
          </a:p>
          <a:p>
            <a:r>
              <a:rPr lang="en-US" dirty="0" smtClean="0"/>
              <a:t>Vetted- </a:t>
            </a:r>
            <a:r>
              <a:rPr lang="en-US" dirty="0"/>
              <a:t>discounted </a:t>
            </a:r>
            <a:r>
              <a:rPr lang="en-US" dirty="0" smtClean="0"/>
              <a:t>providers</a:t>
            </a:r>
            <a:endParaRPr lang="en-US" dirty="0"/>
          </a:p>
        </p:txBody>
      </p:sp>
    </p:spTree>
    <p:extLst>
      <p:ext uri="{BB962C8B-B14F-4D97-AF65-F5344CB8AC3E}">
        <p14:creationId xmlns:p14="http://schemas.microsoft.com/office/powerpoint/2010/main" xmlns="" val="25605867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70C0"/>
                </a:solidFill>
              </a:rPr>
              <a:t>Village Features</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25000" lnSpcReduction="20000"/>
          </a:bodyPr>
          <a:lstStyle/>
          <a:p>
            <a:endParaRPr lang="en-US" dirty="0"/>
          </a:p>
          <a:p>
            <a:r>
              <a:rPr lang="en-US" sz="11200" dirty="0" smtClean="0"/>
              <a:t>Strategic partnerships vs. duplicating services</a:t>
            </a:r>
            <a:endParaRPr lang="en-US" sz="11200" dirty="0"/>
          </a:p>
          <a:p>
            <a:pPr>
              <a:buNone/>
            </a:pPr>
            <a:endParaRPr lang="en-US" sz="8000" dirty="0"/>
          </a:p>
          <a:p>
            <a:pPr>
              <a:buNone/>
            </a:pPr>
            <a:r>
              <a:rPr lang="en-US" sz="8000" dirty="0" smtClean="0"/>
              <a:t>•	</a:t>
            </a:r>
            <a:r>
              <a:rPr lang="en-US" sz="11200" dirty="0" smtClean="0"/>
              <a:t>“Whole person” focus </a:t>
            </a:r>
            <a:r>
              <a:rPr lang="en-US" sz="11200" dirty="0"/>
              <a:t>(community building, member services, healthy aging)</a:t>
            </a:r>
          </a:p>
          <a:p>
            <a:pPr>
              <a:buNone/>
            </a:pPr>
            <a:endParaRPr lang="en-US" sz="8000" dirty="0"/>
          </a:p>
          <a:p>
            <a:pPr>
              <a:buNone/>
            </a:pPr>
            <a:r>
              <a:rPr lang="en-US" sz="8000" dirty="0" smtClean="0"/>
              <a:t>•	</a:t>
            </a:r>
            <a:r>
              <a:rPr lang="en-US" sz="11200" dirty="0" smtClean="0"/>
              <a:t>Reduced-fee </a:t>
            </a:r>
            <a:r>
              <a:rPr lang="en-US" sz="11200" dirty="0"/>
              <a:t>memberships</a:t>
            </a:r>
          </a:p>
          <a:p>
            <a:pPr>
              <a:buNone/>
            </a:pPr>
            <a:endParaRPr lang="en-US" sz="11200" dirty="0"/>
          </a:p>
          <a:p>
            <a:pPr>
              <a:buNone/>
            </a:pPr>
            <a:r>
              <a:rPr lang="en-US" sz="11200" dirty="0" smtClean="0"/>
              <a:t>•	Volunteerism, peer </a:t>
            </a:r>
            <a:r>
              <a:rPr lang="en-US" sz="11200" dirty="0"/>
              <a:t>assistance</a:t>
            </a:r>
          </a:p>
          <a:p>
            <a:pPr>
              <a:buNone/>
            </a:pPr>
            <a:endParaRPr lang="en-US" sz="11200" dirty="0"/>
          </a:p>
          <a:p>
            <a:pPr>
              <a:buNone/>
            </a:pPr>
            <a:r>
              <a:rPr lang="en-US" sz="11200" dirty="0" smtClean="0"/>
              <a:t>•	Intergenerational </a:t>
            </a:r>
            <a:r>
              <a:rPr lang="en-US" sz="11200" dirty="0"/>
              <a:t>connections </a:t>
            </a:r>
          </a:p>
          <a:p>
            <a:endParaRPr lang="en-US" sz="8000"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70C0"/>
                </a:solidFill>
                <a:effectLst/>
              </a:rPr>
              <a:t>Maryland</a:t>
            </a:r>
            <a:endParaRPr lang="en-US" dirty="0">
              <a:solidFill>
                <a:srgbClr val="0070C0"/>
              </a:solidFill>
            </a:endParaRPr>
          </a:p>
        </p:txBody>
      </p:sp>
      <p:sp>
        <p:nvSpPr>
          <p:cNvPr id="3" name="Content Placeholder 2"/>
          <p:cNvSpPr>
            <a:spLocks noGrp="1"/>
          </p:cNvSpPr>
          <p:nvPr>
            <p:ph idx="1"/>
          </p:nvPr>
        </p:nvSpPr>
        <p:spPr/>
        <p:txBody>
          <a:bodyPr>
            <a:normAutofit/>
          </a:bodyPr>
          <a:lstStyle/>
          <a:p>
            <a:endParaRPr lang="en-US" dirty="0" smtClean="0">
              <a:effectLst/>
            </a:endParaRPr>
          </a:p>
          <a:p>
            <a:r>
              <a:rPr lang="en-US" dirty="0" smtClean="0">
                <a:effectLst/>
              </a:rPr>
              <a:t>At Home Chesapeake</a:t>
            </a:r>
          </a:p>
          <a:p>
            <a:r>
              <a:rPr lang="en-US" dirty="0" smtClean="0">
                <a:effectLst/>
              </a:rPr>
              <a:t>Aging in Place – Hyattsville</a:t>
            </a:r>
          </a:p>
          <a:p>
            <a:r>
              <a:rPr lang="en-US" dirty="0" smtClean="0">
                <a:effectLst/>
                <a:hlinkClick r:id="rId2"/>
              </a:rPr>
              <a:t>Bannockburn Neighbors Assisting Neighbors</a:t>
            </a:r>
            <a:endParaRPr lang="en-US" dirty="0" smtClean="0">
              <a:effectLst/>
            </a:endParaRPr>
          </a:p>
          <a:p>
            <a:r>
              <a:rPr lang="en-US" dirty="0" smtClean="0">
                <a:effectLst/>
                <a:hlinkClick r:id="rId3" tooltip="Burning Tree Village"/>
              </a:rPr>
              <a:t>Burning Tree Village</a:t>
            </a:r>
            <a:endParaRPr lang="en-US" dirty="0" smtClean="0">
              <a:effectLst/>
            </a:endParaRPr>
          </a:p>
          <a:p>
            <a:r>
              <a:rPr lang="en-US" dirty="0" smtClean="0">
                <a:effectLst/>
                <a:hlinkClick r:id="rId4"/>
              </a:rPr>
              <a:t>Chevy Chase at Home</a:t>
            </a:r>
            <a:endParaRPr lang="en-US" dirty="0" smtClean="0">
              <a:effectLst/>
            </a:endParaRPr>
          </a:p>
          <a:p>
            <a:r>
              <a:rPr lang="en-US" dirty="0" smtClean="0">
                <a:effectLst/>
                <a:hlinkClick r:id="rId5"/>
              </a:rPr>
              <a:t>Downtown Silver Spring Senior Village</a:t>
            </a:r>
            <a:endParaRPr lang="en-US" dirty="0" smtClean="0">
              <a:effectLst/>
            </a:endParaRPr>
          </a:p>
        </p:txBody>
      </p:sp>
    </p:spTree>
    <p:extLst>
      <p:ext uri="{BB962C8B-B14F-4D97-AF65-F5344CB8AC3E}">
        <p14:creationId xmlns:p14="http://schemas.microsoft.com/office/powerpoint/2010/main" xmlns="" val="357280019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accent1"/>
                </a:solidFill>
              </a:rPr>
              <a:t/>
            </a:r>
            <a:br>
              <a:rPr lang="en-US" dirty="0" smtClean="0">
                <a:solidFill>
                  <a:schemeClr val="accent1"/>
                </a:solidFill>
              </a:rPr>
            </a:br>
            <a:r>
              <a:rPr lang="en-US" dirty="0" smtClean="0">
                <a:solidFill>
                  <a:schemeClr val="accent1"/>
                </a:solidFill>
              </a:rPr>
              <a:t>Village Networks</a:t>
            </a:r>
            <a:br>
              <a:rPr lang="en-US" dirty="0" smtClean="0">
                <a:solidFill>
                  <a:schemeClr val="accent1"/>
                </a:solidFill>
              </a:rPr>
            </a:br>
            <a:r>
              <a:rPr lang="en-US" sz="3100" dirty="0" smtClean="0">
                <a:solidFill>
                  <a:schemeClr val="accent1"/>
                </a:solidFill>
              </a:rPr>
              <a:t>(select Village Networks nationwide)</a:t>
            </a:r>
            <a:r>
              <a:rPr lang="en-US" dirty="0" smtClean="0">
                <a:solidFill>
                  <a:schemeClr val="accent1"/>
                </a:solidFill>
              </a:rPr>
              <a:t/>
            </a:r>
            <a:br>
              <a:rPr lang="en-US" dirty="0" smtClean="0">
                <a:solidFill>
                  <a:schemeClr val="accent1"/>
                </a:solidFill>
              </a:rPr>
            </a:br>
            <a:endParaRPr lang="en-US" dirty="0">
              <a:solidFill>
                <a:schemeClr val="accent1"/>
              </a:solidFill>
            </a:endParaRPr>
          </a:p>
        </p:txBody>
      </p:sp>
      <p:sp>
        <p:nvSpPr>
          <p:cNvPr id="3" name="Content Placeholder 2"/>
          <p:cNvSpPr>
            <a:spLocks noGrp="1"/>
          </p:cNvSpPr>
          <p:nvPr>
            <p:ph idx="1"/>
          </p:nvPr>
        </p:nvSpPr>
        <p:spPr>
          <a:xfrm>
            <a:off x="612648" y="1600200"/>
            <a:ext cx="8153400" cy="4876800"/>
          </a:xfrm>
        </p:spPr>
        <p:txBody>
          <a:bodyPr>
            <a:normAutofit fontScale="70000" lnSpcReduction="20000"/>
          </a:bodyPr>
          <a:lstStyle/>
          <a:p>
            <a:r>
              <a:rPr lang="en-US" dirty="0" smtClean="0">
                <a:solidFill>
                  <a:srgbClr val="002060"/>
                </a:solidFill>
                <a:hlinkClick r:id="rId2" action="ppaction://hlinkfile" tooltip="Beacon Hill Village (Boston, MA)"/>
              </a:rPr>
              <a:t>Beacon Hill Village (Boston, MA)</a:t>
            </a:r>
            <a:endParaRPr lang="en-US" dirty="0" smtClean="0">
              <a:solidFill>
                <a:srgbClr val="002060"/>
              </a:solidFill>
            </a:endParaRPr>
          </a:p>
          <a:p>
            <a:r>
              <a:rPr lang="en-US" dirty="0" smtClean="0">
                <a:solidFill>
                  <a:srgbClr val="002060"/>
                </a:solidFill>
                <a:hlinkClick r:id="rId3" action="ppaction://hlinkfile" tooltip="Community Without Walls (Princeton, NJ)"/>
              </a:rPr>
              <a:t>Community Without Walls (Princeton, NJ)</a:t>
            </a:r>
            <a:endParaRPr lang="en-US" dirty="0" smtClean="0">
              <a:solidFill>
                <a:srgbClr val="002060"/>
              </a:solidFill>
            </a:endParaRPr>
          </a:p>
          <a:p>
            <a:r>
              <a:rPr lang="en-US" dirty="0" smtClean="0">
                <a:solidFill>
                  <a:srgbClr val="002060"/>
                </a:solidFill>
                <a:hlinkClick r:id="rId4" action="ppaction://hlinkfile" tooltip="60-Plus Club (Noblesville, IN)"/>
              </a:rPr>
              <a:t>60-Plus Club (Noblesville, IN)</a:t>
            </a:r>
            <a:endParaRPr lang="en-US" dirty="0" smtClean="0">
              <a:solidFill>
                <a:srgbClr val="002060"/>
              </a:solidFill>
            </a:endParaRPr>
          </a:p>
          <a:p>
            <a:r>
              <a:rPr lang="en-US" dirty="0" smtClean="0">
                <a:solidFill>
                  <a:srgbClr val="002060"/>
                </a:solidFill>
                <a:hlinkClick r:id="rId5" action="ppaction://hlinkfile" tooltip="At Home In Greenwich (CT)"/>
              </a:rPr>
              <a:t>At Home In Greenwich (CT)</a:t>
            </a:r>
            <a:endParaRPr lang="en-US" dirty="0" smtClean="0">
              <a:solidFill>
                <a:srgbClr val="002060"/>
              </a:solidFill>
            </a:endParaRPr>
          </a:p>
          <a:p>
            <a:r>
              <a:rPr lang="en-US" dirty="0" smtClean="0">
                <a:solidFill>
                  <a:srgbClr val="002060"/>
                </a:solidFill>
                <a:hlinkClick r:id="rId6" action="ppaction://hlinkfile" tooltip="Avenidas Village (Palo Alto, CA)"/>
              </a:rPr>
              <a:t>Avenidas Village (Palo Alto, CA)</a:t>
            </a:r>
            <a:endParaRPr lang="en-US" dirty="0" smtClean="0">
              <a:solidFill>
                <a:srgbClr val="002060"/>
              </a:solidFill>
            </a:endParaRPr>
          </a:p>
          <a:p>
            <a:r>
              <a:rPr lang="en-US" dirty="0" smtClean="0">
                <a:solidFill>
                  <a:srgbClr val="002060"/>
                </a:solidFill>
                <a:hlinkClick r:id="rId7" action="ppaction://hlinkfile" tooltip="Capitol Hill Village (Washington, DC)"/>
              </a:rPr>
              <a:t>Capitol Hill Village (Washington, DC)</a:t>
            </a:r>
            <a:endParaRPr lang="en-US" dirty="0" smtClean="0">
              <a:solidFill>
                <a:srgbClr val="002060"/>
              </a:solidFill>
            </a:endParaRPr>
          </a:p>
          <a:p>
            <a:r>
              <a:rPr lang="en-US" dirty="0" smtClean="0">
                <a:solidFill>
                  <a:srgbClr val="002060"/>
                </a:solidFill>
                <a:hlinkClick r:id="rId8" action="ppaction://hlinkfile" tooltip="Front Desk Florence (OR)"/>
              </a:rPr>
              <a:t>Front Desk Florence (OR)</a:t>
            </a:r>
            <a:endParaRPr lang="en-US" dirty="0" smtClean="0">
              <a:solidFill>
                <a:srgbClr val="002060"/>
              </a:solidFill>
            </a:endParaRPr>
          </a:p>
          <a:p>
            <a:r>
              <a:rPr lang="en-US" dirty="0" smtClean="0">
                <a:solidFill>
                  <a:srgbClr val="002060"/>
                </a:solidFill>
                <a:hlinkClick r:id="rId9" action="ppaction://hlinkfile" tooltip="Gramatan Village (Bronxville, NY)"/>
              </a:rPr>
              <a:t>Gramatan Village (Bronxville, NY)</a:t>
            </a:r>
            <a:endParaRPr lang="en-US" dirty="0" smtClean="0">
              <a:solidFill>
                <a:srgbClr val="002060"/>
              </a:solidFill>
            </a:endParaRPr>
          </a:p>
          <a:p>
            <a:r>
              <a:rPr lang="en-US" dirty="0" smtClean="0">
                <a:solidFill>
                  <a:srgbClr val="002060"/>
                </a:solidFill>
                <a:hlinkClick r:id="rId10" action="ppaction://hlinkfile" tooltip="Lincoln Park Village (Chicago, IL)"/>
              </a:rPr>
              <a:t>Lincoln Park Village (Chicago, IL)</a:t>
            </a:r>
            <a:endParaRPr lang="en-US" dirty="0" smtClean="0">
              <a:solidFill>
                <a:srgbClr val="002060"/>
              </a:solidFill>
            </a:endParaRPr>
          </a:p>
          <a:p>
            <a:r>
              <a:rPr lang="en-US" dirty="0" smtClean="0">
                <a:solidFill>
                  <a:srgbClr val="002060"/>
                </a:solidFill>
                <a:hlinkClick r:id="rId11" action="ppaction://hlinkfile" tooltip="Penn's Village (Philadelphia, PA)"/>
              </a:rPr>
              <a:t>Penn's Village (Philadelphia, PA)</a:t>
            </a:r>
            <a:endParaRPr lang="en-US" dirty="0" smtClean="0">
              <a:solidFill>
                <a:srgbClr val="002060"/>
              </a:solidFill>
            </a:endParaRPr>
          </a:p>
          <a:p>
            <a:r>
              <a:rPr lang="en-US" dirty="0" smtClean="0">
                <a:solidFill>
                  <a:srgbClr val="002060"/>
                </a:solidFill>
                <a:hlinkClick r:id="rId12" action="ppaction://hlinkfile" tooltip="SAIL Support for Independent Lives (Madison, WI)"/>
              </a:rPr>
              <a:t>SAIL Support for Independent Lives (Madison, WI)</a:t>
            </a:r>
            <a:endParaRPr lang="en-US" dirty="0" smtClean="0">
              <a:solidFill>
                <a:srgbClr val="002060"/>
              </a:solidFill>
            </a:endParaRPr>
          </a:p>
          <a:p>
            <a:r>
              <a:rPr lang="en-US" dirty="0" smtClean="0">
                <a:solidFill>
                  <a:srgbClr val="002060"/>
                </a:solidFill>
                <a:hlinkClick r:id="rId13" action="ppaction://hlinkfile" tooltip="Tierrasanta Project (San Diego, CA)"/>
              </a:rPr>
              <a:t>Tierrasanta Project (San Diego, CA)</a:t>
            </a:r>
            <a:endParaRPr lang="en-US" dirty="0" smtClean="0">
              <a:solidFill>
                <a:srgbClr val="002060"/>
              </a:solidFill>
            </a:endParaRPr>
          </a:p>
          <a:p>
            <a:r>
              <a:rPr lang="en-US" dirty="0" smtClean="0">
                <a:solidFill>
                  <a:srgbClr val="002060"/>
                </a:solidFill>
                <a:hlinkClick r:id="rId14" action="ppaction://hlinkfile" tooltip="Washington Park Cares (Denver, CO)"/>
              </a:rPr>
              <a:t>Washington Park Cares (Denver, CO</a:t>
            </a:r>
            <a:endParaRPr lang="en-US" dirty="0" smtClean="0">
              <a:solidFill>
                <a:srgbClr val="002060"/>
              </a:solidFill>
            </a:endParaRPr>
          </a:p>
          <a:p>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Policy Brief Recommendations</a:t>
            </a:r>
            <a:endParaRPr lang="en-US" dirty="0">
              <a:solidFill>
                <a:schemeClr val="accent1"/>
              </a:solidFill>
            </a:endParaRPr>
          </a:p>
        </p:txBody>
      </p:sp>
      <p:sp>
        <p:nvSpPr>
          <p:cNvPr id="3" name="Content Placeholder 2"/>
          <p:cNvSpPr>
            <a:spLocks noGrp="1"/>
          </p:cNvSpPr>
          <p:nvPr>
            <p:ph idx="1"/>
          </p:nvPr>
        </p:nvSpPr>
        <p:spPr/>
        <p:txBody>
          <a:bodyPr>
            <a:normAutofit/>
          </a:bodyPr>
          <a:lstStyle/>
          <a:p>
            <a:r>
              <a:rPr lang="en-US" sz="2400" dirty="0" smtClean="0"/>
              <a:t>Develop a “Maryland Communities for a Lifetime” website so existing resources are accessible in one location.</a:t>
            </a:r>
          </a:p>
          <a:p>
            <a:r>
              <a:rPr lang="en-US" sz="2400" dirty="0" smtClean="0"/>
              <a:t>Establish a statewide or regional coalition to support communities in their efforts to develop/expand age-friendly communities (e.g., Westchester County Center for Aging in Place, Metropolitan Atlanta Lifelong Communities)</a:t>
            </a:r>
          </a:p>
          <a:p>
            <a:r>
              <a:rPr lang="en-US" sz="2400" dirty="0" smtClean="0"/>
              <a:t>Sponsor a statewide or regional symposium focused on Communities for a Lifetime</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Autofit/>
          </a:bodyPr>
          <a:lstStyle/>
          <a:p>
            <a:r>
              <a:rPr lang="en-US" b="1" dirty="0" smtClean="0">
                <a:solidFill>
                  <a:schemeClr val="accent1"/>
                </a:solidFill>
              </a:rPr>
              <a:t>University of Maryland Pilot Project in Prince George’s County</a:t>
            </a:r>
            <a:endParaRPr lang="en-US" sz="7200" b="1" dirty="0">
              <a:solidFill>
                <a:schemeClr val="accent1"/>
              </a:solidFill>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solidFill>
                  <a:schemeClr val="accent1"/>
                </a:solidFill>
              </a:rPr>
              <a:t>Creating Age-Friendly Communities:  Investigating Needs and Preferences of Senior Building Residents in Prince George’s County</a:t>
            </a:r>
            <a:endParaRPr lang="en-US" sz="2800" dirty="0">
              <a:solidFill>
                <a:schemeClr val="accent1"/>
              </a:solidFill>
            </a:endParaRPr>
          </a:p>
        </p:txBody>
      </p:sp>
      <p:sp>
        <p:nvSpPr>
          <p:cNvPr id="3" name="Content Placeholder 2"/>
          <p:cNvSpPr>
            <a:spLocks noGrp="1"/>
          </p:cNvSpPr>
          <p:nvPr>
            <p:ph idx="1"/>
          </p:nvPr>
        </p:nvSpPr>
        <p:spPr>
          <a:xfrm>
            <a:off x="457200" y="1600200"/>
            <a:ext cx="8229600" cy="4876800"/>
          </a:xfrm>
        </p:spPr>
        <p:txBody>
          <a:bodyPr>
            <a:normAutofit fontScale="85000" lnSpcReduction="10000"/>
          </a:bodyPr>
          <a:lstStyle/>
          <a:p>
            <a:pPr lvl="0"/>
            <a:r>
              <a:rPr lang="en-US" i="1" dirty="0" smtClean="0"/>
              <a:t>Project Goal</a:t>
            </a:r>
            <a:r>
              <a:rPr lang="en-US" dirty="0" smtClean="0"/>
              <a:t>: To conduct a needs assessment of low income and racially/ethnically diverse communities in Prince George’s County to inform the development of “Communities for a Lifetime” tailored for this population. The project supports the 2011 Maryland Communities for a Lifetime Act.   </a:t>
            </a:r>
          </a:p>
          <a:p>
            <a:pPr lvl="0"/>
            <a:r>
              <a:rPr lang="en-US" i="1" dirty="0" smtClean="0"/>
              <a:t>Project Approach</a:t>
            </a:r>
            <a:r>
              <a:rPr lang="en-US" dirty="0" smtClean="0"/>
              <a:t>: The two-part project comprises: 1) key stakeholder focus groups with Prince George’s County leaders; elderly residents of two low-income senior buildings; and family members of building residents and 2) review and synthesis of existing County data to describe the needs of County elders.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descr="C:\Users\Owner\Pictures\Microsoft Clip Organizer\j0442402.jpg"/>
          <p:cNvPicPr>
            <a:picLocks noChangeAspect="1" noChangeArrowheads="1"/>
          </p:cNvPicPr>
          <p:nvPr/>
        </p:nvPicPr>
        <p:blipFill>
          <a:blip r:embed="rId3" cstate="print"/>
          <a:srcRect/>
          <a:stretch>
            <a:fillRect/>
          </a:stretch>
        </p:blipFill>
        <p:spPr bwMode="auto">
          <a:xfrm>
            <a:off x="0" y="381000"/>
            <a:ext cx="9144000" cy="6096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solidFill>
                  <a:schemeClr val="accent1"/>
                </a:solidFill>
              </a:rPr>
              <a:t>Creating Age-Friendly Communities:  Investigating Needs and Preferences of Senior Building Residents in Prince George’s County (Cont’d)</a:t>
            </a:r>
            <a:endParaRPr lang="en-US" sz="2800" dirty="0">
              <a:solidFill>
                <a:schemeClr val="accent1"/>
              </a:solidFill>
            </a:endParaRPr>
          </a:p>
        </p:txBody>
      </p:sp>
      <p:sp>
        <p:nvSpPr>
          <p:cNvPr id="3" name="Content Placeholder 2"/>
          <p:cNvSpPr>
            <a:spLocks noGrp="1"/>
          </p:cNvSpPr>
          <p:nvPr>
            <p:ph idx="1"/>
          </p:nvPr>
        </p:nvSpPr>
        <p:spPr>
          <a:xfrm>
            <a:off x="457200" y="1600200"/>
            <a:ext cx="8229600" cy="4876800"/>
          </a:xfrm>
        </p:spPr>
        <p:txBody>
          <a:bodyPr>
            <a:normAutofit/>
          </a:bodyPr>
          <a:lstStyle/>
          <a:p>
            <a:pPr lvl="0"/>
            <a:r>
              <a:rPr lang="en-US" i="1" dirty="0" smtClean="0"/>
              <a:t>Timeline</a:t>
            </a:r>
            <a:r>
              <a:rPr lang="en-US" dirty="0" smtClean="0"/>
              <a:t>:</a:t>
            </a:r>
          </a:p>
          <a:p>
            <a:pPr lvl="1"/>
            <a:r>
              <a:rPr lang="en-US" dirty="0" smtClean="0"/>
              <a:t>Focus group development and recruitment (Fall 2013) </a:t>
            </a:r>
          </a:p>
          <a:p>
            <a:pPr lvl="1"/>
            <a:r>
              <a:rPr lang="en-US" dirty="0" smtClean="0"/>
              <a:t>Focus groups conducted (Winter 2013/2014)</a:t>
            </a:r>
          </a:p>
          <a:p>
            <a:pPr lvl="1"/>
            <a:r>
              <a:rPr lang="en-US" dirty="0" smtClean="0"/>
              <a:t>Project report (Spring 2014)</a:t>
            </a:r>
          </a:p>
          <a:p>
            <a:pPr lvl="0"/>
            <a:r>
              <a:rPr lang="en-US" i="1" dirty="0" smtClean="0"/>
              <a:t>Overall Goal</a:t>
            </a:r>
            <a:r>
              <a:rPr lang="en-US" dirty="0" smtClean="0"/>
              <a:t>: Explore the development of a university/state/county partnership to implement Maryland Communities for a Lifetime.</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724400"/>
          </a:xfrm>
        </p:spPr>
        <p:txBody>
          <a:bodyPr>
            <a:normAutofit fontScale="92500" lnSpcReduction="20000"/>
          </a:bodyPr>
          <a:lstStyle/>
          <a:p>
            <a:pPr marL="341313" indent="-341313"/>
            <a:r>
              <a:rPr lang="en-US" i="1" dirty="0" smtClean="0"/>
              <a:t>Focus Group Moderator Guide: Senior Building Residents</a:t>
            </a:r>
          </a:p>
          <a:p>
            <a:pPr marL="914400" lvl="1" indent="-514350">
              <a:buFont typeface="+mj-lt"/>
              <a:buAutoNum type="arabicPeriod"/>
            </a:pPr>
            <a:r>
              <a:rPr lang="en-US" dirty="0" smtClean="0"/>
              <a:t>Do you need help in your home?  If so, what help do you get?  What do you like about the help you get?  What could be better?</a:t>
            </a:r>
          </a:p>
          <a:p>
            <a:pPr marL="914400" lvl="1" indent="-514350">
              <a:buFont typeface="+mj-lt"/>
              <a:buAutoNum type="arabicPeriod"/>
            </a:pPr>
            <a:r>
              <a:rPr lang="en-US" dirty="0" smtClean="0"/>
              <a:t>Do you need any more/other help in your home?  If so, what help would you want? For what reasons?  Please describe.  What would this help look like?</a:t>
            </a:r>
          </a:p>
          <a:p>
            <a:pPr marL="914400" lvl="1" indent="-514350">
              <a:buFont typeface="+mj-lt"/>
              <a:buAutoNum type="arabicPeriod"/>
            </a:pPr>
            <a:r>
              <a:rPr lang="en-US" dirty="0" smtClean="0"/>
              <a:t>Do you need help with things that you need and want to do in your community?  If so, what help do you get?  What do you like about the help you get?  What could be better?</a:t>
            </a:r>
          </a:p>
        </p:txBody>
      </p:sp>
      <p:sp>
        <p:nvSpPr>
          <p:cNvPr id="7" name="Title 1"/>
          <p:cNvSpPr>
            <a:spLocks noGrp="1"/>
          </p:cNvSpPr>
          <p:nvPr>
            <p:ph type="title"/>
          </p:nvPr>
        </p:nvSpPr>
        <p:spPr>
          <a:xfrm>
            <a:off x="457200" y="274638"/>
            <a:ext cx="8229600" cy="1143000"/>
          </a:xfrm>
        </p:spPr>
        <p:txBody>
          <a:bodyPr>
            <a:noAutofit/>
          </a:bodyPr>
          <a:lstStyle/>
          <a:p>
            <a:r>
              <a:rPr lang="en-US" sz="2800" dirty="0" smtClean="0">
                <a:solidFill>
                  <a:schemeClr val="accent1"/>
                </a:solidFill>
              </a:rPr>
              <a:t>Creating Age-Friendly Communities:  Investigating Needs and Preferences of Senior Building Residents in Prince George’s County (Cont’d)</a:t>
            </a:r>
            <a:endParaRPr lang="en-US" sz="2800" dirty="0">
              <a:solidFill>
                <a:schemeClr val="accent1"/>
              </a:solidFill>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724400"/>
          </a:xfrm>
        </p:spPr>
        <p:txBody>
          <a:bodyPr>
            <a:normAutofit fontScale="85000" lnSpcReduction="20000"/>
          </a:bodyPr>
          <a:lstStyle/>
          <a:p>
            <a:pPr marL="341313" indent="-341313"/>
            <a:r>
              <a:rPr lang="en-US" i="1" dirty="0" smtClean="0"/>
              <a:t>Focus Group Moderator Guide: Senior Building Residents (Cont’d)</a:t>
            </a:r>
          </a:p>
          <a:p>
            <a:pPr marL="914400" lvl="1" indent="-514350">
              <a:buNone/>
            </a:pPr>
            <a:r>
              <a:rPr lang="en-US" dirty="0" smtClean="0"/>
              <a:t>4.	Do you need any more/other help with things that you need and want to do in your community? If so, what help would you want? For what reasons?  Please describe.  What would this help look like?</a:t>
            </a:r>
          </a:p>
          <a:p>
            <a:pPr marL="914400" lvl="1" indent="-514350">
              <a:buNone/>
            </a:pPr>
            <a:r>
              <a:rPr lang="en-US" dirty="0" smtClean="0"/>
              <a:t>5.	Thinking about the future, do you think you might need help/additional help in your home?  If so, what help would you want?  Please describe.  What would this help look like?</a:t>
            </a:r>
          </a:p>
          <a:p>
            <a:pPr marL="914400" lvl="1" indent="-514350">
              <a:buNone/>
            </a:pPr>
            <a:r>
              <a:rPr lang="en-US" dirty="0" smtClean="0"/>
              <a:t>6.	Thinking about the future, do you think you might need help/additional help with things that you need and want to do in your community?   If so, what help would you want?  Please describe.  What would this help look like?</a:t>
            </a:r>
            <a:endParaRPr lang="en-US" dirty="0"/>
          </a:p>
        </p:txBody>
      </p:sp>
      <p:sp>
        <p:nvSpPr>
          <p:cNvPr id="7" name="Title 1"/>
          <p:cNvSpPr>
            <a:spLocks noGrp="1"/>
          </p:cNvSpPr>
          <p:nvPr>
            <p:ph type="title"/>
          </p:nvPr>
        </p:nvSpPr>
        <p:spPr>
          <a:xfrm>
            <a:off x="457200" y="274638"/>
            <a:ext cx="8229600" cy="1143000"/>
          </a:xfrm>
        </p:spPr>
        <p:txBody>
          <a:bodyPr>
            <a:noAutofit/>
          </a:bodyPr>
          <a:lstStyle/>
          <a:p>
            <a:r>
              <a:rPr lang="en-US" sz="2800" dirty="0" smtClean="0">
                <a:solidFill>
                  <a:schemeClr val="accent1"/>
                </a:solidFill>
              </a:rPr>
              <a:t>Creating Age-Friendly Communities:  Investigating Needs and Preferences of Senior Building Residents in Prince George’s County (Cont’d)</a:t>
            </a:r>
            <a:endParaRPr lang="en-US" sz="2800" dirty="0">
              <a:solidFill>
                <a:schemeClr val="accent1"/>
              </a:solidFill>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endParaRPr lang="en-US" dirty="0" smtClean="0"/>
          </a:p>
          <a:p>
            <a:pPr>
              <a:buNone/>
            </a:pPr>
            <a:endParaRPr lang="en-US" dirty="0" smtClean="0"/>
          </a:p>
          <a:p>
            <a:pPr algn="ctr">
              <a:buNone/>
            </a:pPr>
            <a:r>
              <a:rPr lang="en-US" sz="4800" dirty="0" smtClean="0">
                <a:solidFill>
                  <a:srgbClr val="0070C0"/>
                </a:solidFill>
              </a:rPr>
              <a:t>Discussion</a:t>
            </a:r>
            <a:endParaRPr lang="en-US" sz="4800" dirty="0">
              <a:solidFill>
                <a:srgbClr val="0070C0"/>
              </a:solidFill>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55000" lnSpcReduction="20000"/>
          </a:bodyPr>
          <a:lstStyle/>
          <a:p>
            <a:pPr>
              <a:buNone/>
            </a:pPr>
            <a:endParaRPr lang="en-US" dirty="0" smtClean="0"/>
          </a:p>
          <a:p>
            <a:pPr>
              <a:buNone/>
            </a:pPr>
            <a:endParaRPr lang="en-US" dirty="0" smtClean="0"/>
          </a:p>
          <a:p>
            <a:pPr algn="ctr">
              <a:buNone/>
            </a:pPr>
            <a:r>
              <a:rPr lang="en-US" sz="13100" dirty="0" smtClean="0">
                <a:solidFill>
                  <a:srgbClr val="0070C0"/>
                </a:solidFill>
              </a:rPr>
              <a:t>Thank you!</a:t>
            </a:r>
          </a:p>
          <a:p>
            <a:pPr algn="ctr">
              <a:buNone/>
            </a:pPr>
            <a:endParaRPr lang="en-US" sz="4800" dirty="0" smtClean="0">
              <a:solidFill>
                <a:schemeClr val="bg1">
                  <a:lumMod val="50000"/>
                </a:schemeClr>
              </a:solidFill>
            </a:endParaRPr>
          </a:p>
          <a:p>
            <a:pPr algn="ctr">
              <a:buNone/>
            </a:pPr>
            <a:endParaRPr lang="en-US" sz="3600" dirty="0" smtClean="0">
              <a:solidFill>
                <a:schemeClr val="bg1">
                  <a:lumMod val="50000"/>
                </a:schemeClr>
              </a:solidFill>
            </a:endParaRPr>
          </a:p>
          <a:p>
            <a:pPr algn="ctr">
              <a:buNone/>
            </a:pPr>
            <a:r>
              <a:rPr lang="en-US" sz="3600" b="1" dirty="0" smtClean="0">
                <a:solidFill>
                  <a:schemeClr val="bg1">
                    <a:lumMod val="50000"/>
                  </a:schemeClr>
                </a:solidFill>
              </a:rPr>
              <a:t>Lori Simon-</a:t>
            </a:r>
            <a:r>
              <a:rPr lang="en-US" sz="3600" b="1" dirty="0" err="1" smtClean="0">
                <a:solidFill>
                  <a:schemeClr val="bg1">
                    <a:lumMod val="50000"/>
                  </a:schemeClr>
                </a:solidFill>
              </a:rPr>
              <a:t>Rusinowitz</a:t>
            </a:r>
            <a:r>
              <a:rPr lang="en-US" sz="3600" b="1" dirty="0" smtClean="0">
                <a:solidFill>
                  <a:schemeClr val="bg1">
                    <a:lumMod val="50000"/>
                  </a:schemeClr>
                </a:solidFill>
              </a:rPr>
              <a:t>, PhD</a:t>
            </a:r>
          </a:p>
          <a:p>
            <a:pPr algn="ctr">
              <a:buNone/>
            </a:pPr>
            <a:r>
              <a:rPr lang="en-US" sz="3600" b="1" dirty="0" smtClean="0">
                <a:solidFill>
                  <a:schemeClr val="bg1">
                    <a:lumMod val="50000"/>
                  </a:schemeClr>
                </a:solidFill>
              </a:rPr>
              <a:t>University of Maryland School of Public Health</a:t>
            </a:r>
          </a:p>
          <a:p>
            <a:pPr algn="ctr">
              <a:buNone/>
            </a:pPr>
            <a:r>
              <a:rPr lang="en-US" sz="3600" b="1" dirty="0" smtClean="0">
                <a:solidFill>
                  <a:schemeClr val="bg1">
                    <a:lumMod val="50000"/>
                  </a:schemeClr>
                </a:solidFill>
              </a:rPr>
              <a:t>Department of Health Services Administration and Center on Aging</a:t>
            </a:r>
          </a:p>
          <a:p>
            <a:pPr algn="ctr">
              <a:buNone/>
            </a:pPr>
            <a:r>
              <a:rPr lang="en-US" sz="3600" b="1" dirty="0" smtClean="0">
                <a:solidFill>
                  <a:schemeClr val="bg1">
                    <a:lumMod val="50000"/>
                  </a:schemeClr>
                </a:solidFill>
              </a:rPr>
              <a:t>College Park, MD</a:t>
            </a:r>
          </a:p>
          <a:p>
            <a:pPr algn="ctr">
              <a:buNone/>
            </a:pPr>
            <a:r>
              <a:rPr lang="en-US" sz="3600" b="1" dirty="0" smtClean="0">
                <a:solidFill>
                  <a:schemeClr val="bg1">
                    <a:lumMod val="50000"/>
                  </a:schemeClr>
                </a:solidFill>
              </a:rPr>
              <a:t>LASR@umd.edu</a:t>
            </a:r>
          </a:p>
          <a:p>
            <a:pPr algn="ctr">
              <a:buNone/>
            </a:pPr>
            <a:endParaRPr lang="en-US" sz="4800" dirty="0">
              <a:solidFill>
                <a:srgbClr val="0070C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70C0"/>
                </a:solidFill>
              </a:rPr>
              <a:t>Family Caregivers</a:t>
            </a:r>
            <a:r>
              <a:rPr lang="en-US" dirty="0" smtClean="0"/>
              <a:t/>
            </a:r>
            <a:br>
              <a:rPr lang="en-US" dirty="0" smtClean="0"/>
            </a:br>
            <a:r>
              <a:rPr lang="en-US" sz="2700" dirty="0" smtClean="0"/>
              <a:t>(AARP Public Policy Institute 2011)</a:t>
            </a:r>
            <a:endParaRPr lang="en-US" sz="2700" dirty="0"/>
          </a:p>
        </p:txBody>
      </p:sp>
      <p:sp>
        <p:nvSpPr>
          <p:cNvPr id="3" name="Content Placeholder 2"/>
          <p:cNvSpPr>
            <a:spLocks noGrp="1"/>
          </p:cNvSpPr>
          <p:nvPr>
            <p:ph idx="1"/>
          </p:nvPr>
        </p:nvSpPr>
        <p:spPr/>
        <p:txBody>
          <a:bodyPr>
            <a:normAutofit fontScale="92500" lnSpcReduction="10000"/>
          </a:bodyPr>
          <a:lstStyle/>
          <a:p>
            <a:r>
              <a:rPr lang="en-US" dirty="0" smtClean="0"/>
              <a:t>65 % of people needing LTSS  rely exclusively on unpaid caregivers</a:t>
            </a:r>
          </a:p>
          <a:p>
            <a:r>
              <a:rPr lang="en-US" dirty="0" smtClean="0"/>
              <a:t>30% of people needing LTSS  supplement unpaid care with paid caregivers</a:t>
            </a:r>
          </a:p>
          <a:p>
            <a:r>
              <a:rPr lang="en-US" dirty="0" smtClean="0"/>
              <a:t>59-75% of caregivers are women</a:t>
            </a:r>
          </a:p>
          <a:p>
            <a:r>
              <a:rPr lang="en-US" dirty="0" smtClean="0"/>
              <a:t>Average age of caregivers: 49 years old; however 25% are between 65 - 75 years old</a:t>
            </a:r>
          </a:p>
          <a:p>
            <a:r>
              <a:rPr lang="en-US" dirty="0" smtClean="0"/>
              <a:t>Caregivers provide approximately 20 hours a week of unpaid care</a:t>
            </a:r>
          </a:p>
        </p:txBody>
      </p:sp>
    </p:spTree>
    <p:extLst>
      <p:ext uri="{BB962C8B-B14F-4D97-AF65-F5344CB8AC3E}">
        <p14:creationId xmlns:p14="http://schemas.microsoft.com/office/powerpoint/2010/main" xmlns="" val="2409715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0070C0"/>
                </a:solidFill>
              </a:rPr>
              <a:t>Family Caregivers</a:t>
            </a:r>
            <a:endParaRPr lang="en-US" dirty="0"/>
          </a:p>
        </p:txBody>
      </p:sp>
      <p:sp>
        <p:nvSpPr>
          <p:cNvPr id="3" name="Content Placeholder 2"/>
          <p:cNvSpPr>
            <a:spLocks noGrp="1"/>
          </p:cNvSpPr>
          <p:nvPr>
            <p:ph idx="1"/>
          </p:nvPr>
        </p:nvSpPr>
        <p:spPr/>
        <p:txBody>
          <a:bodyPr>
            <a:normAutofit/>
          </a:bodyPr>
          <a:lstStyle/>
          <a:p>
            <a:r>
              <a:rPr lang="en-US" sz="2400" dirty="0" smtClean="0"/>
              <a:t>Caregivers perform diverse tasks, including: personal care, medication management, health care coordination, household tasks, bill paying, transportation, companionship, emotional support, etc.</a:t>
            </a:r>
          </a:p>
          <a:p>
            <a:r>
              <a:rPr lang="en-US" sz="2400" dirty="0" smtClean="0"/>
              <a:t>Family care often affects caregivers’ physical and emotional health, own financial situation, retirement security, career, and social network.</a:t>
            </a:r>
          </a:p>
          <a:p>
            <a:r>
              <a:rPr lang="en-US" sz="2400" dirty="0" smtClean="0"/>
              <a:t>The estimated economic value of unpaid caregiving contributions in U.S. was $450 billion in 2009.</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1" dirty="0" smtClean="0">
                <a:solidFill>
                  <a:srgbClr val="0070C0"/>
                </a:solidFill>
              </a:rPr>
              <a:t>The Importance of Age-Friendly Communities</a:t>
            </a:r>
            <a:endParaRPr lang="en-US"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 </a:t>
            </a:r>
            <a:r>
              <a:rPr lang="en-US" dirty="0" smtClean="0">
                <a:solidFill>
                  <a:srgbClr val="0070C0"/>
                </a:solidFill>
              </a:rPr>
              <a:t>Importance of Age-Friendly Communities </a:t>
            </a:r>
            <a:br>
              <a:rPr lang="en-US" dirty="0" smtClean="0">
                <a:solidFill>
                  <a:srgbClr val="0070C0"/>
                </a:solidFill>
              </a:rPr>
            </a:br>
            <a:endParaRPr lang="en-US" dirty="0">
              <a:solidFill>
                <a:srgbClr val="0070C0"/>
              </a:solidFill>
            </a:endParaRPr>
          </a:p>
        </p:txBody>
      </p:sp>
      <p:sp>
        <p:nvSpPr>
          <p:cNvPr id="3" name="Content Placeholder 2"/>
          <p:cNvSpPr>
            <a:spLocks noGrp="1"/>
          </p:cNvSpPr>
          <p:nvPr>
            <p:ph idx="1"/>
          </p:nvPr>
        </p:nvSpPr>
        <p:spPr/>
        <p:txBody>
          <a:bodyPr>
            <a:normAutofit fontScale="92500" lnSpcReduction="10000"/>
          </a:bodyPr>
          <a:lstStyle/>
          <a:p>
            <a:pPr>
              <a:buFont typeface="Arial" pitchFamily="34" charset="0"/>
              <a:buChar char="•"/>
            </a:pPr>
            <a:r>
              <a:rPr lang="en-US" sz="3600" dirty="0" smtClean="0"/>
              <a:t>Address a growing elderly population and an economic imperative associated with elder care.</a:t>
            </a:r>
          </a:p>
          <a:p>
            <a:pPr>
              <a:buFont typeface="Arial" pitchFamily="34" charset="0"/>
              <a:buChar char="•"/>
            </a:pPr>
            <a:r>
              <a:rPr lang="en-US" sz="3600" dirty="0" smtClean="0"/>
              <a:t>Honor consumer preferences to remain at home and in the community as they age.</a:t>
            </a:r>
          </a:p>
          <a:p>
            <a:pPr>
              <a:buFont typeface="Arial" pitchFamily="34" charset="0"/>
              <a:buChar char="•"/>
            </a:pPr>
            <a:r>
              <a:rPr lang="en-US" sz="3600" dirty="0" smtClean="0"/>
              <a:t>Address challenges to aging in the community, and provide needed supports.</a:t>
            </a:r>
          </a:p>
          <a:p>
            <a:r>
              <a:rPr lang="en-US" sz="3600" dirty="0" smtClean="0"/>
              <a:t>Improve access to existing supports for aging in the community.</a:t>
            </a:r>
            <a:endParaRPr lang="en-US" dirty="0" smtClean="0"/>
          </a:p>
          <a:p>
            <a:pPr algn="ctr">
              <a:buNone/>
            </a:pPr>
            <a:endParaRPr lang="en-US"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47263ECC4A5104CA24FE6381D7A054A" ma:contentTypeVersion="2" ma:contentTypeDescription="Create a new document." ma:contentTypeScope="" ma:versionID="5c1df55d3617825f7ca40eca214aa35c">
  <xsd:schema xmlns:xsd="http://www.w3.org/2001/XMLSchema" xmlns:xs="http://www.w3.org/2001/XMLSchema" xmlns:p="http://schemas.microsoft.com/office/2006/metadata/properties" xmlns:ns1="http://schemas.microsoft.com/sharepoint/v3" targetNamespace="http://schemas.microsoft.com/office/2006/metadata/properties" ma:root="true" ma:fieldsID="ff328a1cd662c37536c074f55b1464a7"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6130C54-0BE7-4AF9-84A5-7AEB5D7400AB}"/>
</file>

<file path=customXml/itemProps2.xml><?xml version="1.0" encoding="utf-8"?>
<ds:datastoreItem xmlns:ds="http://schemas.openxmlformats.org/officeDocument/2006/customXml" ds:itemID="{13514DCA-417D-4D26-A110-37608BFF9F80}"/>
</file>

<file path=customXml/itemProps3.xml><?xml version="1.0" encoding="utf-8"?>
<ds:datastoreItem xmlns:ds="http://schemas.openxmlformats.org/officeDocument/2006/customXml" ds:itemID="{48BFBE95-387A-41CD-8427-4BDF81C0F341}"/>
</file>

<file path=docProps/app.xml><?xml version="1.0" encoding="utf-8"?>
<Properties xmlns="http://schemas.openxmlformats.org/officeDocument/2006/extended-properties" xmlns:vt="http://schemas.openxmlformats.org/officeDocument/2006/docPropsVTypes">
  <Template/>
  <TotalTime>16691</TotalTime>
  <Words>2394</Words>
  <Application>Microsoft Office PowerPoint</Application>
  <PresentationFormat>On-screen Show (4:3)</PresentationFormat>
  <Paragraphs>337</Paragraphs>
  <Slides>54</Slides>
  <Notes>6</Notes>
  <HiddenSlides>0</HiddenSlides>
  <MMClips>0</MMClips>
  <ScaleCrop>false</ScaleCrop>
  <HeadingPairs>
    <vt:vector size="4" baseType="variant">
      <vt:variant>
        <vt:lpstr>Theme</vt:lpstr>
      </vt:variant>
      <vt:variant>
        <vt:i4>1</vt:i4>
      </vt:variant>
      <vt:variant>
        <vt:lpstr>Slide Titles</vt:lpstr>
      </vt:variant>
      <vt:variant>
        <vt:i4>54</vt:i4>
      </vt:variant>
    </vt:vector>
  </HeadingPairs>
  <TitlesOfParts>
    <vt:vector size="55" baseType="lpstr">
      <vt:lpstr>Office Theme</vt:lpstr>
      <vt:lpstr>Maryland Communities for a Lifetime</vt:lpstr>
      <vt:lpstr>Agenda</vt:lpstr>
      <vt:lpstr>Slide 3</vt:lpstr>
      <vt:lpstr>Slide 4</vt:lpstr>
      <vt:lpstr>Slide 5</vt:lpstr>
      <vt:lpstr>Family Caregivers (AARP Public Policy Institute 2011)</vt:lpstr>
      <vt:lpstr>Family Caregivers</vt:lpstr>
      <vt:lpstr>The Importance of Age-Friendly Communities</vt:lpstr>
      <vt:lpstr>  Importance of Age-Friendly Communities  </vt:lpstr>
      <vt:lpstr>Projected Aging in the U.S. (Number of Americans age 65 and older in millions; U.S. Census Bureau, 2005 &amp; 2010)</vt:lpstr>
      <vt:lpstr>Maryland</vt:lpstr>
      <vt:lpstr>2011 Estimates of Persons 60 and Older for Maryland's Jurisdictions</vt:lpstr>
      <vt:lpstr>Maryland’s 60+ Population Percent Change Projections by Jurisdiction, 2010-2040</vt:lpstr>
      <vt:lpstr>Challenges to Aging in the Community</vt:lpstr>
      <vt:lpstr>Slide 15</vt:lpstr>
      <vt:lpstr>Definition: MD Chapter 295, SB 822</vt:lpstr>
      <vt:lpstr>World Health Organization Guidelines for Age-Friendly Cities</vt:lpstr>
      <vt:lpstr>Slide 18</vt:lpstr>
      <vt:lpstr>Maryland Communities for a Lifetime: Informed by Florida Criteria</vt:lpstr>
      <vt:lpstr>A Look at Other States</vt:lpstr>
      <vt:lpstr>Home and Community Based Services: The Heart of Communities for a Lifetime</vt:lpstr>
      <vt:lpstr>Participant Expectations &amp; Preferences</vt:lpstr>
      <vt:lpstr>Recent Federal Initiatives to Expand Home and Community-Based Services</vt:lpstr>
      <vt:lpstr>Aging and Disability Resource Centers</vt:lpstr>
      <vt:lpstr>National ADRC </vt:lpstr>
      <vt:lpstr>What are Participant-Directed Services?</vt:lpstr>
      <vt:lpstr>Service Models </vt:lpstr>
      <vt:lpstr>Cash and Counseling Demonstration &amp; Evaluation States and Expansion States</vt:lpstr>
      <vt:lpstr>National Resource Center for Participant-Directed Services </vt:lpstr>
      <vt:lpstr>Slide 30</vt:lpstr>
      <vt:lpstr>World Health Organization Guidelines for Age-Friendly Cities</vt:lpstr>
      <vt:lpstr> Community Innovations for Aging in Place Grantees </vt:lpstr>
      <vt:lpstr>Administration on Aging Grantee Projects (examples)</vt:lpstr>
      <vt:lpstr>Administration for Community Living</vt:lpstr>
      <vt:lpstr>AARP and WHO: A Shared Vision</vt:lpstr>
      <vt:lpstr>AARP and WHO: A Shared Vision (Cont’d)</vt:lpstr>
      <vt:lpstr>Naturally Occurring Retirement Community (NORC)</vt:lpstr>
      <vt:lpstr>Housing Plus Services (HPS): LeadingAGE Center for Applied Research</vt:lpstr>
      <vt:lpstr>Housing Plus Services (HPS): LeadingAGE Center for Applied Research (Cont’d)</vt:lpstr>
      <vt:lpstr>The Village Movement</vt:lpstr>
      <vt:lpstr>The Village Movement</vt:lpstr>
      <vt:lpstr>The Village Movement</vt:lpstr>
      <vt:lpstr>Villages Features </vt:lpstr>
      <vt:lpstr>Village Features </vt:lpstr>
      <vt:lpstr>Maryland</vt:lpstr>
      <vt:lpstr> Village Networks (select Village Networks nationwide) </vt:lpstr>
      <vt:lpstr>Policy Brief Recommendations</vt:lpstr>
      <vt:lpstr>University of Maryland Pilot Project in Prince George’s County</vt:lpstr>
      <vt:lpstr>Creating Age-Friendly Communities:  Investigating Needs and Preferences of Senior Building Residents in Prince George’s County</vt:lpstr>
      <vt:lpstr>Creating Age-Friendly Communities:  Investigating Needs and Preferences of Senior Building Residents in Prince George’s County (Cont’d)</vt:lpstr>
      <vt:lpstr>Creating Age-Friendly Communities:  Investigating Needs and Preferences of Senior Building Residents in Prince George’s County (Cont’d)</vt:lpstr>
      <vt:lpstr>Creating Age-Friendly Communities:  Investigating Needs and Preferences of Senior Building Residents in Prince George’s County (Cont’d)</vt:lpstr>
      <vt:lpstr>Slide 53</vt:lpstr>
      <vt:lpstr>Slide 54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Center for Aging in Place</dc:title>
  <dc:creator>Kathy Ruben</dc:creator>
  <cp:lastModifiedBy>MDoA</cp:lastModifiedBy>
  <cp:revision>711</cp:revision>
  <dcterms:created xsi:type="dcterms:W3CDTF">2010-12-19T16:23:12Z</dcterms:created>
  <dcterms:modified xsi:type="dcterms:W3CDTF">2013-09-27T18:15:02Z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0x010100147263ECC4A5104CA24FE6381D7A054A</vt:lpwstr>
  </property>
</Properties>
</file>