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18.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2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8"/>
  </p:notesMasterIdLst>
  <p:handoutMasterIdLst>
    <p:handoutMasterId r:id="rId29"/>
  </p:handoutMasterIdLst>
  <p:sldIdLst>
    <p:sldId id="349" r:id="rId3"/>
    <p:sldId id="257" r:id="rId4"/>
    <p:sldId id="322" r:id="rId5"/>
    <p:sldId id="324" r:id="rId6"/>
    <p:sldId id="325" r:id="rId7"/>
    <p:sldId id="326" r:id="rId8"/>
    <p:sldId id="351" r:id="rId9"/>
    <p:sldId id="350" r:id="rId10"/>
    <p:sldId id="352" r:id="rId11"/>
    <p:sldId id="357" r:id="rId12"/>
    <p:sldId id="358" r:id="rId13"/>
    <p:sldId id="343" r:id="rId14"/>
    <p:sldId id="359" r:id="rId15"/>
    <p:sldId id="360" r:id="rId16"/>
    <p:sldId id="330" r:id="rId17"/>
    <p:sldId id="332" r:id="rId18"/>
    <p:sldId id="361" r:id="rId19"/>
    <p:sldId id="354" r:id="rId20"/>
    <p:sldId id="335" r:id="rId21"/>
    <p:sldId id="336" r:id="rId22"/>
    <p:sldId id="337" r:id="rId23"/>
    <p:sldId id="338" r:id="rId24"/>
    <p:sldId id="339" r:id="rId25"/>
    <p:sldId id="356" r:id="rId26"/>
    <p:sldId id="353"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EAF4"/>
    <a:srgbClr val="008080"/>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8" autoAdjust="0"/>
    <p:restoredTop sz="93970" autoAdjust="0"/>
  </p:normalViewPr>
  <p:slideViewPr>
    <p:cSldViewPr>
      <p:cViewPr>
        <p:scale>
          <a:sx n="150" d="100"/>
          <a:sy n="150" d="100"/>
        </p:scale>
        <p:origin x="-84" y="1830"/>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204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customXml" Target="../customXml/item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B3F33FD9-DEF9-4EB5-9F9F-BEA800341661}" type="datetimeFigureOut">
              <a:rPr lang="en-US" smtClean="0"/>
              <a:pPr/>
              <a:t>9/10/2014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7C5C141-15EC-4125-873F-327871BF9BA6}" type="slidenum">
              <a:rPr lang="en-US" smtClean="0"/>
              <a:pPr/>
              <a:t>‹#›</a:t>
            </a:fld>
            <a:endParaRPr lang="en-US" dirty="0"/>
          </a:p>
        </p:txBody>
      </p:sp>
    </p:spTree>
    <p:extLst>
      <p:ext uri="{BB962C8B-B14F-4D97-AF65-F5344CB8AC3E}">
        <p14:creationId xmlns:p14="http://schemas.microsoft.com/office/powerpoint/2010/main" val="3259504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DD1A9B7-7174-4F2C-A948-6A36CC55F97B}" type="datetimeFigureOut">
              <a:rPr lang="en-US" smtClean="0"/>
              <a:pPr/>
              <a:t>9/10/2014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F481C3E-B2B9-4001-8E9F-8CE019745A2A}" type="slidenum">
              <a:rPr lang="en-US" smtClean="0"/>
              <a:pPr/>
              <a:t>‹#›</a:t>
            </a:fld>
            <a:endParaRPr lang="en-US" dirty="0"/>
          </a:p>
        </p:txBody>
      </p:sp>
    </p:spTree>
    <p:extLst>
      <p:ext uri="{BB962C8B-B14F-4D97-AF65-F5344CB8AC3E}">
        <p14:creationId xmlns:p14="http://schemas.microsoft.com/office/powerpoint/2010/main" val="123757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smtClean="0"/>
              <a:t>Cheryl,</a:t>
            </a:r>
            <a:r>
              <a:rPr lang="en-US" baseline="0" dirty="0" smtClean="0"/>
              <a:t> slide 2, 1 min.</a:t>
            </a:r>
          </a:p>
          <a:p>
            <a:pPr algn="l"/>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 as someone who has been blessed with the ability to serve my community through philanthropy, I am a proud member of the Jewish Funders’ Network, and I am also a Trustee of Jewish Home </a:t>
            </a:r>
            <a:r>
              <a:rPr lang="en-US" sz="1200" kern="1200" dirty="0" err="1" smtClean="0">
                <a:solidFill>
                  <a:schemeClr val="tx1"/>
                </a:solidFill>
                <a:latin typeface="+mn-lt"/>
                <a:ea typeface="+mn-ea"/>
                <a:cs typeface="+mn-cs"/>
              </a:rPr>
              <a:t>Lifecare</a:t>
            </a:r>
            <a:r>
              <a:rPr lang="en-US" sz="1200" kern="1200" dirty="0" smtClean="0">
                <a:solidFill>
                  <a:schemeClr val="tx1"/>
                </a:solidFill>
                <a:latin typeface="+mn-lt"/>
                <a:ea typeface="+mn-ea"/>
                <a:cs typeface="+mn-cs"/>
              </a:rPr>
              <a:t> in New York.  Jewish Home serves over 10,000 elders each year, most in their own homes, and the rest through short-term on-site rehabilitation following a hospital stay, or long-term residential care for those who are so medically fragile or cognitively impaired that they cannot remain safely at home.  Through my work with Jewish Home, I have seen first-hand the incredible impact that philanthropy can have on an older person’s quality-of-life.  Eldercare today embraces innovative technology for its ability to help elders stay connected wherever they’re living.  Eldercare today is demanding that long-term care center around individual choice, through both residential architecture and the </a:t>
            </a:r>
            <a:r>
              <a:rPr lang="en-US" sz="1200" kern="1200" dirty="0" err="1" smtClean="0">
                <a:solidFill>
                  <a:schemeClr val="tx1"/>
                </a:solidFill>
                <a:latin typeface="+mn-lt"/>
                <a:ea typeface="+mn-ea"/>
                <a:cs typeface="+mn-cs"/>
              </a:rPr>
              <a:t>caregiving</a:t>
            </a:r>
            <a:r>
              <a:rPr lang="en-US" sz="1200" kern="1200" dirty="0" smtClean="0">
                <a:solidFill>
                  <a:schemeClr val="tx1"/>
                </a:solidFill>
                <a:latin typeface="+mn-lt"/>
                <a:ea typeface="+mn-ea"/>
                <a:cs typeface="+mn-cs"/>
              </a:rPr>
              <a:t> that takes place within these new buildings.  Eldercare today means opportunities for philanthropy to research, develop, implement, and spread exciting new opportunities and resources that will benefit not only our elders, but also our future selves.  It is a very exciting time for those of us in a position to support these initiatives!  </a:t>
            </a:r>
          </a:p>
          <a:p>
            <a:pPr algn="l"/>
            <a:endParaRPr lang="en-US" dirty="0"/>
          </a:p>
        </p:txBody>
      </p:sp>
      <p:sp>
        <p:nvSpPr>
          <p:cNvPr id="4" name="Slide Number Placeholder 3"/>
          <p:cNvSpPr>
            <a:spLocks noGrp="1"/>
          </p:cNvSpPr>
          <p:nvPr>
            <p:ph type="sldNum" sz="quarter" idx="10"/>
          </p:nvPr>
        </p:nvSpPr>
        <p:spPr/>
        <p:txBody>
          <a:bodyPr/>
          <a:lstStyle/>
          <a:p>
            <a:fld id="{8F481C3E-B2B9-4001-8E9F-8CE019745A2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US" baseline="0" dirty="0" smtClean="0">
              <a:solidFill>
                <a:schemeClr val="tx1">
                  <a:lumMod val="50000"/>
                  <a:lumOff val="50000"/>
                </a:schemeClr>
              </a:solidFill>
            </a:endParaRPr>
          </a:p>
          <a:p>
            <a:pPr marL="228600" indent="-228600">
              <a:buNone/>
            </a:pPr>
            <a:r>
              <a:rPr lang="en-US" baseline="0" dirty="0" smtClean="0">
                <a:solidFill>
                  <a:schemeClr val="tx1">
                    <a:lumMod val="50000"/>
                    <a:lumOff val="50000"/>
                  </a:schemeClr>
                </a:solidFill>
              </a:rPr>
              <a:t>Comments:</a:t>
            </a:r>
          </a:p>
          <a:p>
            <a:pPr marL="228600" indent="-228600">
              <a:buNone/>
            </a:pPr>
            <a:endParaRPr lang="en-US" baseline="0" dirty="0" smtClean="0">
              <a:solidFill>
                <a:schemeClr val="tx1">
                  <a:lumMod val="50000"/>
                  <a:lumOff val="50000"/>
                </a:schemeClr>
              </a:solidFill>
            </a:endParaRPr>
          </a:p>
          <a:p>
            <a:pPr marL="228600" indent="-228600">
              <a:buAutoNum type="arabicPeriod"/>
            </a:pPr>
            <a:r>
              <a:rPr lang="en-US" baseline="0" dirty="0" smtClean="0">
                <a:solidFill>
                  <a:schemeClr val="tx1">
                    <a:lumMod val="50000"/>
                    <a:lumOff val="50000"/>
                  </a:schemeClr>
                </a:solidFill>
              </a:rPr>
              <a:t>Complexities</a:t>
            </a:r>
          </a:p>
          <a:p>
            <a:pPr marL="228600" indent="-228600">
              <a:buAutoNum type="arabicPeriod"/>
            </a:pPr>
            <a:r>
              <a:rPr lang="en-US" baseline="0" dirty="0" smtClean="0">
                <a:solidFill>
                  <a:schemeClr val="tx1">
                    <a:lumMod val="50000"/>
                    <a:lumOff val="50000"/>
                  </a:schemeClr>
                </a:solidFill>
              </a:rPr>
              <a:t>Fluid Nature</a:t>
            </a:r>
          </a:p>
          <a:p>
            <a:pPr marL="228600" indent="-228600">
              <a:buAutoNum type="arabicPeriod"/>
            </a:pPr>
            <a:r>
              <a:rPr lang="en-US" baseline="0" dirty="0" smtClean="0">
                <a:solidFill>
                  <a:schemeClr val="tx1">
                    <a:lumMod val="50000"/>
                    <a:lumOff val="50000"/>
                  </a:schemeClr>
                </a:solidFill>
              </a:rPr>
              <a:t>One program does not fix all</a:t>
            </a:r>
          </a:p>
          <a:p>
            <a:pPr marL="228600" indent="-228600">
              <a:buFont typeface="+mj-lt"/>
              <a:buAutoNum type="arabicPeriod"/>
            </a:pPr>
            <a:endParaRPr lang="en-US" baseline="0" dirty="0" smtClean="0">
              <a:solidFill>
                <a:schemeClr val="tx1">
                  <a:lumMod val="50000"/>
                  <a:lumOff val="50000"/>
                </a:schemeClr>
              </a:solidFill>
            </a:endParaRPr>
          </a:p>
          <a:p>
            <a:pPr marL="228600" indent="-228600">
              <a:buAutoNum type="arabicPeriod"/>
            </a:pPr>
            <a:r>
              <a:rPr lang="en-US" baseline="0" dirty="0" smtClean="0">
                <a:solidFill>
                  <a:schemeClr val="tx1">
                    <a:lumMod val="50000"/>
                    <a:lumOff val="50000"/>
                  </a:schemeClr>
                </a:solidFill>
              </a:rPr>
              <a:t>Most of what we do at JHL  is carefully measured and documented which is a combination of government requirements and our commitment to share research with the filed. to study the results of new ideas implemented on a small scale and then replicate those ideas across our system and through peer-reviewed journals. .  As funders, you should appreciate this discipline.</a:t>
            </a:r>
          </a:p>
          <a:p>
            <a:pPr marL="228600" indent="-228600">
              <a:buAutoNum type="arabicPeriod"/>
            </a:pPr>
            <a:endParaRPr lang="en-US" baseline="0" dirty="0" smtClean="0">
              <a:solidFill>
                <a:schemeClr val="tx1">
                  <a:lumMod val="50000"/>
                  <a:lumOff val="50000"/>
                </a:schemeClr>
              </a:solidFill>
            </a:endParaRPr>
          </a:p>
          <a:p>
            <a:pPr marL="228600" indent="-228600">
              <a:buAutoNum type="arabicPeriod"/>
            </a:pPr>
            <a:r>
              <a:rPr lang="en-US" baseline="0" dirty="0" smtClean="0">
                <a:solidFill>
                  <a:schemeClr val="tx1">
                    <a:lumMod val="50000"/>
                    <a:lumOff val="50000"/>
                  </a:schemeClr>
                </a:solidFill>
              </a:rPr>
              <a:t>It is fast paced – with new technologies and new models of care being developed to allow elders to stay at home longer and live more comfortably in facilities.  </a:t>
            </a:r>
          </a:p>
          <a:p>
            <a:pPr marL="228600" indent="-228600">
              <a:buAutoNum type="arabicPeriod"/>
            </a:pPr>
            <a:endParaRPr lang="en-US" baseline="0" dirty="0" smtClean="0">
              <a:solidFill>
                <a:schemeClr val="tx1">
                  <a:lumMod val="50000"/>
                  <a:lumOff val="50000"/>
                </a:schemeClr>
              </a:solidFill>
            </a:endParaRPr>
          </a:p>
          <a:p>
            <a:pPr marL="228600" indent="-228600">
              <a:buAutoNum type="arabicPeriod"/>
            </a:pPr>
            <a:endParaRPr lang="en-US" baseline="0" dirty="0" smtClean="0">
              <a:solidFill>
                <a:schemeClr val="tx1">
                  <a:lumMod val="50000"/>
                  <a:lumOff val="50000"/>
                </a:schemeClr>
              </a:solidFill>
            </a:endParaRPr>
          </a:p>
          <a:p>
            <a:pPr marL="228600" indent="-228600">
              <a:buAutoNum type="arabicPeriod"/>
            </a:pPr>
            <a:r>
              <a:rPr lang="en-US" baseline="0" dirty="0" smtClean="0">
                <a:solidFill>
                  <a:schemeClr val="tx1">
                    <a:lumMod val="50000"/>
                    <a:lumOff val="50000"/>
                  </a:schemeClr>
                </a:solidFill>
              </a:rPr>
              <a:t>Through the balance of this presentation, I’ll share a few examples of recent innovations and what funders have found interesting in our work.</a:t>
            </a:r>
          </a:p>
          <a:p>
            <a:pPr marL="228600" indent="-228600">
              <a:buNone/>
            </a:pPr>
            <a:endParaRPr lang="en-US" baseline="0" dirty="0" smtClean="0">
              <a:solidFill>
                <a:schemeClr val="tx1">
                  <a:lumMod val="50000"/>
                  <a:lumOff val="50000"/>
                </a:schemeClr>
              </a:solidFill>
            </a:endParaRPr>
          </a:p>
          <a:p>
            <a:pPr marL="228600" indent="-228600">
              <a:buAutoNum type="arabicPeriod"/>
            </a:pPr>
            <a:endParaRPr lang="en-US" baseline="0" dirty="0" smtClean="0">
              <a:solidFill>
                <a:schemeClr val="tx1">
                  <a:lumMod val="50000"/>
                  <a:lumOff val="50000"/>
                </a:schemeClr>
              </a:solidFill>
            </a:endParaRPr>
          </a:p>
          <a:p>
            <a:endParaRPr lang="en-US" dirty="0"/>
          </a:p>
        </p:txBody>
      </p:sp>
      <p:sp>
        <p:nvSpPr>
          <p:cNvPr id="4" name="Slide Number Placeholder 3"/>
          <p:cNvSpPr>
            <a:spLocks noGrp="1"/>
          </p:cNvSpPr>
          <p:nvPr>
            <p:ph type="sldNum" sz="quarter" idx="10"/>
          </p:nvPr>
        </p:nvSpPr>
        <p:spPr/>
        <p:txBody>
          <a:bodyPr/>
          <a:lstStyle/>
          <a:p>
            <a:fld id="{8F481C3E-B2B9-4001-8E9F-8CE019745A2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solidFill>
                  <a:srgbClr val="DBF5F9">
                    <a:shade val="90000"/>
                  </a:srgbClr>
                </a:solidFill>
              </a:rPr>
              <a:pPr/>
              <a:t>9/10/2014</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BF5F9">
                    <a:shade val="90000"/>
                  </a:srgbClr>
                </a:solidFill>
              </a:rPr>
              <a:pPr/>
              <a:t>9/10/2014</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7155E-F4DB-46EB-87D8-A35FBEFFB8CD}" type="datetimeFigureOut">
              <a:rPr lang="en-US" smtClean="0"/>
              <a:pPr/>
              <a:t>9/10/2014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65BBC-B69B-4459-A5CA-29B87E212C0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7155E-F4DB-46EB-87D8-A35FBEFFB8CD}" type="datetimeFigureOut">
              <a:rPr lang="en-US" smtClean="0"/>
              <a:pPr/>
              <a:t>9/10/2014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65BBC-B69B-4459-A5CA-29B87E212C0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solidFill>
                  <a:srgbClr val="04617B">
                    <a:shade val="90000"/>
                  </a:srgbClr>
                </a:solidFill>
              </a:rPr>
              <a:pPr/>
              <a:t>9/10/2014</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marcus@hjweinberg.org"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hyperlink" Target="mailto:mmarcus@hjweinberg.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Maryland Commission on Aging Training</a:t>
            </a:r>
          </a:p>
        </p:txBody>
      </p:sp>
      <p:sp>
        <p:nvSpPr>
          <p:cNvPr id="5" name="Subtitle 4"/>
          <p:cNvSpPr>
            <a:spLocks noGrp="1"/>
          </p:cNvSpPr>
          <p:nvPr>
            <p:ph type="subTitle" idx="1"/>
          </p:nvPr>
        </p:nvSpPr>
        <p:spPr/>
        <p:txBody>
          <a:bodyPr>
            <a:normAutofit fontScale="85000" lnSpcReduction="20000"/>
          </a:bodyPr>
          <a:lstStyle/>
          <a:p>
            <a:r>
              <a:rPr lang="en-US" dirty="0" smtClean="0"/>
              <a:t>Hagerstown Community College</a:t>
            </a:r>
          </a:p>
          <a:p>
            <a:r>
              <a:rPr lang="en-US" dirty="0" smtClean="0"/>
              <a:t>September 10, 2014</a:t>
            </a:r>
          </a:p>
          <a:p>
            <a:r>
              <a:rPr lang="en-US" dirty="0" smtClean="0"/>
              <a:t>Michael Marcus</a:t>
            </a:r>
          </a:p>
          <a:p>
            <a:r>
              <a:rPr lang="en-US" dirty="0" smtClean="0">
                <a:hlinkClick r:id="rId2"/>
              </a:rPr>
              <a:t>mmarcus@hjweinberg.org</a:t>
            </a:r>
            <a:endParaRPr lang="en-US" dirty="0" smtClean="0"/>
          </a:p>
          <a:p>
            <a:r>
              <a:rPr lang="en-US" dirty="0" smtClean="0"/>
              <a:t>410-654-8500 ext 244</a:t>
            </a:r>
            <a:endParaRPr lang="en-US" dirty="0"/>
          </a:p>
        </p:txBody>
      </p:sp>
    </p:spTree>
    <p:extLst>
      <p:ext uri="{BB962C8B-B14F-4D97-AF65-F5344CB8AC3E}">
        <p14:creationId xmlns:p14="http://schemas.microsoft.com/office/powerpoint/2010/main" val="49367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smtClean="0"/>
              <a:t>Making Maryland the Best Place to Grow Old</a:t>
            </a:r>
            <a:endParaRPr lang="en-US" dirty="0"/>
          </a:p>
        </p:txBody>
      </p:sp>
      <p:sp>
        <p:nvSpPr>
          <p:cNvPr id="5" name="Content Placeholder 4"/>
          <p:cNvSpPr>
            <a:spLocks noGrp="1"/>
          </p:cNvSpPr>
          <p:nvPr>
            <p:ph idx="1"/>
          </p:nvPr>
        </p:nvSpPr>
        <p:spPr/>
        <p:txBody>
          <a:bodyPr/>
          <a:lstStyle/>
          <a:p>
            <a:r>
              <a:rPr lang="en-US" sz="2000" dirty="0" smtClean="0">
                <a:latin typeface="Calibri" panose="020F0502020204030204" pitchFamily="34" charset="0"/>
              </a:rPr>
              <a:t>Built on the Foundation’s 3 year, $8.4 m (plus $8 m matching) national Family and Informal Caregiver Initiative, 14 sites in 9 states.  Every one continues to operation.  Over 400,000 caregivers received services.  2400 participants in the project assessment.  Services to these participants saved over $38 m in public expenditures.</a:t>
            </a:r>
          </a:p>
          <a:p>
            <a:endParaRPr lang="en-US" sz="2000" dirty="0">
              <a:latin typeface="Calibri" panose="020F0502020204030204" pitchFamily="34" charset="0"/>
            </a:endParaRPr>
          </a:p>
          <a:p>
            <a:r>
              <a:rPr lang="en-US" sz="2000" dirty="0" smtClean="0">
                <a:latin typeface="Calibri" panose="020F0502020204030204" pitchFamily="34" charset="0"/>
              </a:rPr>
              <a:t>4 part, 5 to 7 year initiative, beginning in Baltimore and reaching out.</a:t>
            </a:r>
          </a:p>
          <a:p>
            <a:pPr marL="0" indent="0">
              <a:buNone/>
            </a:pPr>
            <a:r>
              <a:rPr lang="en-US" sz="2000" dirty="0">
                <a:latin typeface="Calibri" panose="020F0502020204030204" pitchFamily="34" charset="0"/>
              </a:rPr>
              <a:t>	</a:t>
            </a:r>
            <a:r>
              <a:rPr lang="en-US" sz="2000" dirty="0" smtClean="0">
                <a:latin typeface="Calibri" panose="020F0502020204030204" pitchFamily="34" charset="0"/>
              </a:rPr>
              <a:t>- Replicating 12 core services and supports for caregivers.</a:t>
            </a:r>
          </a:p>
          <a:p>
            <a:pPr marL="0" indent="0">
              <a:buNone/>
            </a:pPr>
            <a:r>
              <a:rPr lang="en-US" sz="2000" dirty="0">
                <a:latin typeface="Calibri" panose="020F0502020204030204" pitchFamily="34" charset="0"/>
              </a:rPr>
              <a:t>	</a:t>
            </a:r>
            <a:r>
              <a:rPr lang="en-US" sz="2000" dirty="0" smtClean="0">
                <a:latin typeface="Calibri" panose="020F0502020204030204" pitchFamily="34" charset="0"/>
              </a:rPr>
              <a:t>- Developing 3 additional services: Urgent alert; wheelchair 	 	   transportation; durable medical equipment lending.</a:t>
            </a:r>
          </a:p>
          <a:p>
            <a:pPr marL="0" indent="0">
              <a:buNone/>
            </a:pPr>
            <a:r>
              <a:rPr lang="en-US" sz="2000" dirty="0">
                <a:latin typeface="Calibri" panose="020F0502020204030204" pitchFamily="34" charset="0"/>
              </a:rPr>
              <a:t>	</a:t>
            </a:r>
            <a:r>
              <a:rPr lang="en-US" sz="2000" dirty="0" smtClean="0">
                <a:latin typeface="Calibri" panose="020F0502020204030204" pitchFamily="34" charset="0"/>
              </a:rPr>
              <a:t>- Enhanced paid caregiver training, support and supervision.</a:t>
            </a:r>
          </a:p>
          <a:p>
            <a:pPr marL="0" indent="0">
              <a:buNone/>
            </a:pPr>
            <a:r>
              <a:rPr lang="en-US" sz="2000" dirty="0">
                <a:latin typeface="Calibri" panose="020F0502020204030204" pitchFamily="34" charset="0"/>
              </a:rPr>
              <a:t>	</a:t>
            </a:r>
            <a:r>
              <a:rPr lang="en-US" sz="2000" dirty="0" smtClean="0">
                <a:latin typeface="Calibri" panose="020F0502020204030204" pitchFamily="34" charset="0"/>
              </a:rPr>
              <a:t>- No wrong door access.</a:t>
            </a:r>
          </a:p>
          <a:p>
            <a:pPr marL="0" indent="0">
              <a:buNone/>
            </a:pPr>
            <a:endParaRPr lang="en-US" sz="2000" dirty="0" smtClean="0">
              <a:latin typeface="Calibri" panose="020F0502020204030204" pitchFamily="34" charset="0"/>
            </a:endParaRPr>
          </a:p>
          <a:p>
            <a:endParaRPr lang="en-US" dirty="0"/>
          </a:p>
        </p:txBody>
      </p:sp>
    </p:spTree>
    <p:extLst>
      <p:ext uri="{BB962C8B-B14F-4D97-AF65-F5344CB8AC3E}">
        <p14:creationId xmlns:p14="http://schemas.microsoft.com/office/powerpoint/2010/main" val="2314399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en-US" dirty="0" smtClean="0"/>
              <a:t>Five Grants Made Thus Far</a:t>
            </a:r>
            <a:endParaRPr lang="en-US" dirty="0"/>
          </a:p>
        </p:txBody>
      </p:sp>
      <p:sp>
        <p:nvSpPr>
          <p:cNvPr id="3" name="Content Placeholder 2"/>
          <p:cNvSpPr>
            <a:spLocks noGrp="1"/>
          </p:cNvSpPr>
          <p:nvPr>
            <p:ph idx="1"/>
          </p:nvPr>
        </p:nvSpPr>
        <p:spPr/>
        <p:txBody>
          <a:bodyPr>
            <a:normAutofit/>
          </a:bodyPr>
          <a:lstStyle/>
          <a:p>
            <a:r>
              <a:rPr lang="en-US" sz="2000" dirty="0" smtClean="0">
                <a:latin typeface="Calibri" panose="020F0502020204030204" pitchFamily="34" charset="0"/>
              </a:rPr>
              <a:t>Civic Works -- Cities for All Ages</a:t>
            </a:r>
          </a:p>
          <a:p>
            <a:endParaRPr lang="en-US" sz="2000" dirty="0">
              <a:latin typeface="Calibri" panose="020F0502020204030204" pitchFamily="34" charset="0"/>
            </a:endParaRPr>
          </a:p>
          <a:p>
            <a:r>
              <a:rPr lang="en-US" sz="2000" dirty="0" smtClean="0">
                <a:latin typeface="Calibri" panose="020F0502020204030204" pitchFamily="34" charset="0"/>
              </a:rPr>
              <a:t>Benefits Data Trust – Maryland Outreach Project</a:t>
            </a:r>
          </a:p>
          <a:p>
            <a:endParaRPr lang="en-US" sz="2000" dirty="0">
              <a:latin typeface="Calibri" panose="020F0502020204030204" pitchFamily="34" charset="0"/>
            </a:endParaRPr>
          </a:p>
          <a:p>
            <a:r>
              <a:rPr lang="en-US" sz="2000" dirty="0" smtClean="0">
                <a:latin typeface="Calibri" panose="020F0502020204030204" pitchFamily="34" charset="0"/>
              </a:rPr>
              <a:t>Johns Hopkins Bayview – Strengthening Caregiver Partnerships</a:t>
            </a:r>
          </a:p>
          <a:p>
            <a:endParaRPr lang="en-US" sz="2000" dirty="0">
              <a:latin typeface="Calibri" panose="020F0502020204030204" pitchFamily="34" charset="0"/>
            </a:endParaRPr>
          </a:p>
          <a:p>
            <a:r>
              <a:rPr lang="en-US" sz="2000" dirty="0" smtClean="0">
                <a:latin typeface="Calibri" panose="020F0502020204030204" pitchFamily="34" charset="0"/>
              </a:rPr>
              <a:t>SAGE – SAGECAP (Caregiver Action Program)</a:t>
            </a:r>
          </a:p>
          <a:p>
            <a:endParaRPr lang="en-US" sz="2000" dirty="0">
              <a:latin typeface="Calibri" panose="020F0502020204030204" pitchFamily="34" charset="0"/>
            </a:endParaRPr>
          </a:p>
          <a:p>
            <a:r>
              <a:rPr lang="en-US" sz="2000" dirty="0" smtClean="0">
                <a:latin typeface="Calibri" panose="020F0502020204030204" pitchFamily="34" charset="0"/>
              </a:rPr>
              <a:t>National Council on Aging – Elder Security Initiative/Economic CheckUp</a:t>
            </a:r>
          </a:p>
          <a:p>
            <a:endParaRPr lang="en-US" sz="2000" dirty="0">
              <a:latin typeface="Calibri" panose="020F0502020204030204" pitchFamily="34" charset="0"/>
            </a:endParaRPr>
          </a:p>
          <a:p>
            <a:endParaRPr lang="en-US" sz="2000" dirty="0">
              <a:latin typeface="Calibri" panose="020F0502020204030204" pitchFamily="34" charset="0"/>
            </a:endParaRPr>
          </a:p>
        </p:txBody>
      </p:sp>
    </p:spTree>
    <p:extLst>
      <p:ext uri="{BB962C8B-B14F-4D97-AF65-F5344CB8AC3E}">
        <p14:creationId xmlns:p14="http://schemas.microsoft.com/office/powerpoint/2010/main" val="1697672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828800"/>
          </a:xfrm>
        </p:spPr>
        <p:txBody>
          <a:bodyPr>
            <a:normAutofit fontScale="90000"/>
          </a:bodyPr>
          <a:lstStyle/>
          <a:p>
            <a:pPr algn="ct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smtClean="0">
                <a:solidFill>
                  <a:srgbClr val="008080"/>
                </a:solidFill>
              </a:rPr>
              <a:t/>
            </a:r>
            <a:br>
              <a:rPr lang="en-US" sz="5400" dirty="0" smtClean="0">
                <a:solidFill>
                  <a:srgbClr val="008080"/>
                </a:solidFill>
              </a:rPr>
            </a:br>
            <a:r>
              <a:rPr lang="en-US" sz="5400" dirty="0">
                <a:solidFill>
                  <a:srgbClr val="008080"/>
                </a:solidFill>
              </a:rPr>
              <a:t/>
            </a:r>
            <a:br>
              <a:rPr lang="en-US" sz="5400" dirty="0">
                <a:solidFill>
                  <a:srgbClr val="008080"/>
                </a:solidFill>
              </a:rPr>
            </a:br>
            <a:r>
              <a:rPr lang="en-US" sz="5400" dirty="0" smtClean="0">
                <a:solidFill>
                  <a:srgbClr val="008080"/>
                </a:solidFill>
              </a:rPr>
              <a:t/>
            </a:r>
            <a:br>
              <a:rPr lang="en-US" sz="5400" dirty="0" smtClean="0">
                <a:solidFill>
                  <a:srgbClr val="008080"/>
                </a:solidFill>
              </a:rPr>
            </a:br>
            <a:r>
              <a:rPr lang="en-US" sz="4900" dirty="0" smtClean="0">
                <a:solidFill>
                  <a:srgbClr val="008080"/>
                </a:solidFill>
              </a:rPr>
              <a:t>Leading Issues</a:t>
            </a:r>
            <a:r>
              <a:rPr lang="en-US" sz="5400" dirty="0" smtClean="0">
                <a:solidFill>
                  <a:srgbClr val="008080"/>
                </a:solidFill>
              </a:rPr>
              <a:t/>
            </a:r>
            <a:br>
              <a:rPr lang="en-US" sz="5400" dirty="0" smtClean="0">
                <a:solidFill>
                  <a:srgbClr val="008080"/>
                </a:solidFill>
              </a:rPr>
            </a:br>
            <a:endParaRPr lang="en-US" dirty="0"/>
          </a:p>
        </p:txBody>
      </p:sp>
      <p:sp>
        <p:nvSpPr>
          <p:cNvPr id="3" name="Content Placeholder 2"/>
          <p:cNvSpPr>
            <a:spLocks noGrp="1"/>
          </p:cNvSpPr>
          <p:nvPr>
            <p:ph idx="1"/>
          </p:nvPr>
        </p:nvSpPr>
        <p:spPr/>
        <p:txBody>
          <a:bodyPr>
            <a:normAutofit/>
          </a:bodyPr>
          <a:lstStyle/>
          <a:p>
            <a:pPr marL="0" indent="0">
              <a:lnSpc>
                <a:spcPct val="80000"/>
              </a:lnSpc>
              <a:buNone/>
            </a:pPr>
            <a:endParaRPr lang="en-US" sz="2000" b="1" dirty="0" smtClean="0">
              <a:latin typeface="Constantia" pitchFamily="18" charset="0"/>
            </a:endParaRPr>
          </a:p>
          <a:p>
            <a:pPr>
              <a:lnSpc>
                <a:spcPct val="80000"/>
              </a:lnSpc>
            </a:pPr>
            <a:r>
              <a:rPr lang="en-US" sz="2000" b="1" dirty="0" smtClean="0">
                <a:latin typeface="Calibri" panose="020F0502020204030204" pitchFamily="34" charset="0"/>
              </a:rPr>
              <a:t>A shortage of professional Caregivers:  </a:t>
            </a:r>
            <a:r>
              <a:rPr lang="en-US" sz="2000" dirty="0" smtClean="0">
                <a:latin typeface="Calibri" panose="020F0502020204030204" pitchFamily="34" charset="0"/>
              </a:rPr>
              <a:t>Currently  2.5 million,</a:t>
            </a:r>
            <a:r>
              <a:rPr lang="en-US" sz="2000" i="1" dirty="0" smtClean="0">
                <a:latin typeface="Calibri" panose="020F0502020204030204" pitchFamily="34" charset="0"/>
              </a:rPr>
              <a:t> </a:t>
            </a:r>
            <a:r>
              <a:rPr lang="en-US" sz="2000" i="1" u="sng" dirty="0" smtClean="0">
                <a:latin typeface="Calibri" panose="020F0502020204030204" pitchFamily="34" charset="0"/>
              </a:rPr>
              <a:t>the US will need 4 million by </a:t>
            </a:r>
            <a:r>
              <a:rPr lang="en-US" sz="2000" i="1" dirty="0" smtClean="0">
                <a:latin typeface="Calibri" panose="020F0502020204030204" pitchFamily="34" charset="0"/>
              </a:rPr>
              <a:t>2020.  </a:t>
            </a:r>
            <a:r>
              <a:rPr lang="en-US" sz="2000" dirty="0" smtClean="0">
                <a:latin typeface="Calibri" panose="020F0502020204030204" pitchFamily="34" charset="0"/>
              </a:rPr>
              <a:t>We need more older adult caregivers than K-12 teachers.</a:t>
            </a:r>
            <a:r>
              <a:rPr lang="en-US" sz="2000" i="1" u="sng" dirty="0" smtClean="0">
                <a:latin typeface="Calibri" panose="020F0502020204030204" pitchFamily="34" charset="0"/>
              </a:rPr>
              <a:t>  </a:t>
            </a:r>
          </a:p>
          <a:p>
            <a:pPr>
              <a:lnSpc>
                <a:spcPct val="80000"/>
              </a:lnSpc>
              <a:buNone/>
            </a:pPr>
            <a:endParaRPr lang="en-US" sz="2000" dirty="0" smtClean="0">
              <a:latin typeface="Calibri" panose="020F0502020204030204" pitchFamily="34" charset="0"/>
            </a:endParaRPr>
          </a:p>
          <a:p>
            <a:pPr>
              <a:lnSpc>
                <a:spcPct val="80000"/>
              </a:lnSpc>
            </a:pPr>
            <a:r>
              <a:rPr lang="en-US" sz="2000" b="1" dirty="0" err="1" smtClean="0">
                <a:latin typeface="Calibri" panose="020F0502020204030204" pitchFamily="34" charset="0"/>
              </a:rPr>
              <a:t>Caregiving</a:t>
            </a:r>
            <a:r>
              <a:rPr lang="en-US" sz="2000" b="1" dirty="0" smtClean="0">
                <a:latin typeface="Calibri" panose="020F0502020204030204" pitchFamily="34" charset="0"/>
              </a:rPr>
              <a:t> Industry:  </a:t>
            </a:r>
            <a:r>
              <a:rPr lang="en-US" sz="2000" dirty="0" smtClean="0">
                <a:latin typeface="Calibri" panose="020F0502020204030204" pitchFamily="34" charset="0"/>
              </a:rPr>
              <a:t>poor pay, high turnover, little oversight, and almost no consistency in training standards.  </a:t>
            </a:r>
          </a:p>
          <a:p>
            <a:pPr>
              <a:lnSpc>
                <a:spcPct val="80000"/>
              </a:lnSpc>
              <a:buNone/>
            </a:pPr>
            <a:endParaRPr lang="en-US" sz="2000" b="1" u="sng" dirty="0" smtClean="0">
              <a:latin typeface="Calibri" panose="020F0502020204030204" pitchFamily="34" charset="0"/>
            </a:endParaRPr>
          </a:p>
          <a:p>
            <a:pPr>
              <a:lnSpc>
                <a:spcPct val="80000"/>
              </a:lnSpc>
            </a:pPr>
            <a:r>
              <a:rPr lang="en-US" sz="2000" b="1" dirty="0" smtClean="0">
                <a:latin typeface="Calibri" panose="020F0502020204030204" pitchFamily="34" charset="0"/>
              </a:rPr>
              <a:t>Volunteer (Informal) Caregivers:  </a:t>
            </a:r>
            <a:r>
              <a:rPr lang="en-US" sz="2000" dirty="0" smtClean="0">
                <a:latin typeface="Calibri" panose="020F0502020204030204" pitchFamily="34" charset="0"/>
              </a:rPr>
              <a:t>Currently, an estimated 30-70 million Americans provide support to roughly 13 million people over 65 </a:t>
            </a:r>
            <a:r>
              <a:rPr lang="en-US" sz="2000" i="1" u="sng" dirty="0" smtClean="0">
                <a:latin typeface="Calibri" panose="020F0502020204030204" pitchFamily="34" charset="0"/>
              </a:rPr>
              <a:t>at a value estimated at over $400 billion a year. </a:t>
            </a:r>
            <a:r>
              <a:rPr lang="en-US" sz="2000" dirty="0" smtClean="0">
                <a:latin typeface="Calibri" panose="020F0502020204030204" pitchFamily="34" charset="0"/>
              </a:rPr>
              <a:t>  </a:t>
            </a:r>
          </a:p>
          <a:p>
            <a:pPr>
              <a:lnSpc>
                <a:spcPct val="80000"/>
              </a:lnSpc>
              <a:buNone/>
            </a:pPr>
            <a:endParaRPr lang="en-US" sz="2000" i="1" u="sng" dirty="0" smtClean="0">
              <a:latin typeface="Constantia" pitchFamily="18" charset="0"/>
            </a:endParaRPr>
          </a:p>
          <a:p>
            <a:pPr>
              <a:lnSpc>
                <a:spcPct val="80000"/>
              </a:lnSpc>
              <a:spcBef>
                <a:spcPts val="0"/>
              </a:spcBef>
              <a:buNone/>
            </a:pPr>
            <a:endParaRPr lang="en-US" sz="2000" i="1" dirty="0" smtClean="0">
              <a:latin typeface="Constantia" pitchFamily="18" charset="0"/>
            </a:endParaRPr>
          </a:p>
        </p:txBody>
      </p:sp>
      <p:sp>
        <p:nvSpPr>
          <p:cNvPr id="4" name="Rectangle 3"/>
          <p:cNvSpPr/>
          <p:nvPr/>
        </p:nvSpPr>
        <p:spPr>
          <a:xfrm>
            <a:off x="457200" y="1600200"/>
            <a:ext cx="8229600" cy="757130"/>
          </a:xfrm>
          <a:prstGeom prst="rect">
            <a:avLst/>
          </a:prstGeom>
        </p:spPr>
        <p:txBody>
          <a:bodyPr wrap="square">
            <a:spAutoFit/>
          </a:bodyPr>
          <a:lstStyle/>
          <a:p>
            <a:pPr>
              <a:lnSpc>
                <a:spcPct val="80000"/>
              </a:lnSpc>
            </a:pPr>
            <a:endParaRPr lang="en-US" b="1" u="sng" dirty="0" smtClean="0">
              <a:latin typeface="Constantia" pitchFamily="18" charset="0"/>
            </a:endParaRPr>
          </a:p>
          <a:p>
            <a:pPr>
              <a:lnSpc>
                <a:spcPct val="80000"/>
              </a:lnSpc>
            </a:pPr>
            <a:endParaRPr lang="en-US" b="1" u="sng" dirty="0" smtClean="0">
              <a:latin typeface="Constantia" pitchFamily="18" charset="0"/>
            </a:endParaRPr>
          </a:p>
          <a:p>
            <a:pPr>
              <a:lnSpc>
                <a:spcPct val="80000"/>
              </a:lnSpc>
            </a:pPr>
            <a:r>
              <a:rPr lang="en-US" b="1" u="sng" dirty="0" smtClean="0">
                <a:latin typeface="Constantia" pitchFamily="18" charset="0"/>
              </a:rPr>
              <a:t> </a:t>
            </a:r>
            <a:endParaRPr lang="en-US" i="1" dirty="0" smtClean="0">
              <a:latin typeface="Constant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en-US" sz="4400" dirty="0" smtClean="0"/>
              <a:t>Leading</a:t>
            </a:r>
            <a:r>
              <a:rPr lang="en-US" dirty="0" smtClean="0"/>
              <a:t> Issues</a:t>
            </a:r>
            <a:endParaRPr lang="en-US" dirty="0"/>
          </a:p>
        </p:txBody>
      </p:sp>
      <p:sp>
        <p:nvSpPr>
          <p:cNvPr id="3" name="Content Placeholder 2"/>
          <p:cNvSpPr>
            <a:spLocks noGrp="1"/>
          </p:cNvSpPr>
          <p:nvPr>
            <p:ph idx="1"/>
          </p:nvPr>
        </p:nvSpPr>
        <p:spPr/>
        <p:txBody>
          <a:bodyPr>
            <a:normAutofit fontScale="77500" lnSpcReduction="20000"/>
          </a:bodyPr>
          <a:lstStyle/>
          <a:p>
            <a:pPr lvl="0"/>
            <a:r>
              <a:rPr lang="en-US" b="1" dirty="0">
                <a:latin typeface="Calibri" panose="020F0502020204030204" pitchFamily="34" charset="0"/>
              </a:rPr>
              <a:t>Available data from state Adult Protective Services (APS) agencies       show an increasing trend in the reporting of elder abuse</a:t>
            </a:r>
            <a:r>
              <a:rPr lang="en-US" dirty="0">
                <a:latin typeface="Calibri" panose="020F0502020204030204" pitchFamily="34" charset="0"/>
              </a:rPr>
              <a:t>  </a:t>
            </a:r>
          </a:p>
          <a:p>
            <a:pPr lvl="0"/>
            <a:endParaRPr lang="en-US" dirty="0" smtClean="0">
              <a:latin typeface="Calibri" panose="020F0502020204030204" pitchFamily="34" charset="0"/>
            </a:endParaRPr>
          </a:p>
          <a:p>
            <a:pPr lvl="0"/>
            <a:r>
              <a:rPr lang="en-US" dirty="0" smtClean="0">
                <a:latin typeface="Calibri" panose="020F0502020204030204" pitchFamily="34" charset="0"/>
              </a:rPr>
              <a:t>The </a:t>
            </a:r>
            <a:r>
              <a:rPr lang="en-US" dirty="0">
                <a:latin typeface="Calibri" panose="020F0502020204030204" pitchFamily="34" charset="0"/>
              </a:rPr>
              <a:t>most recent major studies on incidence reported that 7.6%–10% of older adults report having experienced abuse in the prior year.</a:t>
            </a:r>
            <a:r>
              <a:rPr lang="en-US" baseline="30000" dirty="0">
                <a:latin typeface="Calibri" panose="020F0502020204030204" pitchFamily="34" charset="0"/>
              </a:rPr>
              <a:t> </a:t>
            </a:r>
            <a:r>
              <a:rPr lang="en-US" dirty="0">
                <a:latin typeface="Calibri" panose="020F0502020204030204" pitchFamily="34" charset="0"/>
              </a:rPr>
              <a:t> </a:t>
            </a:r>
          </a:p>
          <a:p>
            <a:pPr marL="0" indent="0">
              <a:buNone/>
            </a:pPr>
            <a:endParaRPr lang="en-US" dirty="0">
              <a:latin typeface="Calibri" panose="020F0502020204030204" pitchFamily="34" charset="0"/>
            </a:endParaRPr>
          </a:p>
          <a:p>
            <a:pPr lvl="0"/>
            <a:r>
              <a:rPr lang="en-US" dirty="0">
                <a:latin typeface="Calibri" panose="020F0502020204030204" pitchFamily="34" charset="0"/>
              </a:rPr>
              <a:t>This does not include financial abuse.  Most experts believe 60% of elder abuse is financial </a:t>
            </a:r>
            <a:r>
              <a:rPr lang="en-US" dirty="0" smtClean="0">
                <a:latin typeface="Calibri" panose="020F0502020204030204" pitchFamily="34" charset="0"/>
              </a:rPr>
              <a:t>abuse</a:t>
            </a:r>
          </a:p>
          <a:p>
            <a:pPr marL="0" lvl="0" indent="0">
              <a:buNone/>
            </a:pPr>
            <a:endParaRPr lang="en-US" dirty="0">
              <a:latin typeface="Calibri" panose="020F0502020204030204" pitchFamily="34" charset="0"/>
            </a:endParaRPr>
          </a:p>
          <a:p>
            <a:pPr lvl="0"/>
            <a:r>
              <a:rPr lang="en-US" dirty="0">
                <a:latin typeface="Calibri" panose="020F0502020204030204" pitchFamily="34" charset="0"/>
              </a:rPr>
              <a:t>Many believe 20% to 25% of older adults have suffered abuse. One study estimated that only 1 in 14 cases of elder abuse ever comes to the attention of authorities.</a:t>
            </a:r>
            <a:r>
              <a:rPr lang="en-US" baseline="30000" dirty="0">
                <a:latin typeface="Calibri" panose="020F0502020204030204" pitchFamily="34" charset="0"/>
              </a:rPr>
              <a:t> </a:t>
            </a:r>
            <a:r>
              <a:rPr lang="en-US" dirty="0">
                <a:latin typeface="Calibri" panose="020F0502020204030204" pitchFamily="34" charset="0"/>
              </a:rPr>
              <a:t>  The New York State Elder Abuse Prevalence Study found that for every case known to programs and agencies, 24 were unknown.</a:t>
            </a:r>
          </a:p>
          <a:p>
            <a:pPr marL="0" indent="0">
              <a:buNone/>
            </a:pPr>
            <a:endParaRPr lang="en-US" dirty="0">
              <a:latin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1585712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t>Leading Issue</a:t>
            </a:r>
            <a:endParaRPr lang="en-US" sz="4400" dirty="0"/>
          </a:p>
        </p:txBody>
      </p:sp>
      <p:sp>
        <p:nvSpPr>
          <p:cNvPr id="5" name="Content Placeholder 4"/>
          <p:cNvSpPr>
            <a:spLocks noGrp="1"/>
          </p:cNvSpPr>
          <p:nvPr>
            <p:ph idx="1"/>
          </p:nvPr>
        </p:nvSpPr>
        <p:spPr/>
        <p:txBody>
          <a:bodyPr>
            <a:normAutofit/>
          </a:bodyPr>
          <a:lstStyle/>
          <a:p>
            <a:pPr>
              <a:spcBef>
                <a:spcPts val="0"/>
              </a:spcBef>
            </a:pPr>
            <a:endParaRPr lang="en-US" sz="2000" b="1" u="sng" dirty="0">
              <a:latin typeface="Calibri" panose="020F0502020204030204" pitchFamily="34" charset="0"/>
            </a:endParaRPr>
          </a:p>
          <a:p>
            <a:pPr>
              <a:spcBef>
                <a:spcPts val="0"/>
              </a:spcBef>
            </a:pPr>
            <a:r>
              <a:rPr lang="en-US" sz="2000" b="1" dirty="0">
                <a:latin typeface="Calibri" panose="020F0502020204030204" pitchFamily="34" charset="0"/>
              </a:rPr>
              <a:t>There is a national shortage of affordable housing</a:t>
            </a:r>
            <a:r>
              <a:rPr lang="en-US" sz="2000" dirty="0">
                <a:latin typeface="Calibri" panose="020F0502020204030204" pitchFamily="34" charset="0"/>
              </a:rPr>
              <a:t> between 7  - 9 million rentals. </a:t>
            </a:r>
          </a:p>
          <a:p>
            <a:pPr>
              <a:spcBef>
                <a:spcPts val="0"/>
              </a:spcBef>
            </a:pPr>
            <a:endParaRPr lang="en-US" sz="2000" dirty="0">
              <a:latin typeface="Calibri" panose="020F0502020204030204" pitchFamily="34" charset="0"/>
            </a:endParaRPr>
          </a:p>
          <a:p>
            <a:pPr>
              <a:spcBef>
                <a:spcPts val="0"/>
              </a:spcBef>
            </a:pPr>
            <a:r>
              <a:rPr lang="en-US" sz="2000" dirty="0">
                <a:latin typeface="Calibri" panose="020F0502020204030204" pitchFamily="34" charset="0"/>
              </a:rPr>
              <a:t>Older adults are more likely than their younger adults to spend more than 30% </a:t>
            </a:r>
            <a:r>
              <a:rPr lang="en-US" sz="2000" dirty="0" smtClean="0">
                <a:latin typeface="Calibri" panose="020F0502020204030204" pitchFamily="34" charset="0"/>
              </a:rPr>
              <a:t>on </a:t>
            </a:r>
            <a:r>
              <a:rPr lang="en-US" sz="2000" dirty="0">
                <a:latin typeface="Calibri" panose="020F0502020204030204" pitchFamily="34" charset="0"/>
              </a:rPr>
              <a:t>their home. </a:t>
            </a:r>
            <a:endParaRPr lang="en-US" sz="2000" dirty="0" smtClean="0">
              <a:latin typeface="Calibri" panose="020F0502020204030204" pitchFamily="34" charset="0"/>
            </a:endParaRPr>
          </a:p>
          <a:p>
            <a:pPr>
              <a:spcBef>
                <a:spcPts val="0"/>
              </a:spcBef>
            </a:pPr>
            <a:endParaRPr lang="en-US" sz="2000" dirty="0">
              <a:latin typeface="Calibri" panose="020F0502020204030204" pitchFamily="34" charset="0"/>
            </a:endParaRPr>
          </a:p>
          <a:p>
            <a:pPr>
              <a:spcBef>
                <a:spcPts val="0"/>
              </a:spcBef>
            </a:pPr>
            <a:r>
              <a:rPr lang="en-US" sz="2000" dirty="0" smtClean="0">
                <a:latin typeface="Calibri" panose="020F0502020204030204" pitchFamily="34" charset="0"/>
              </a:rPr>
              <a:t>Almost </a:t>
            </a:r>
            <a:r>
              <a:rPr lang="en-US" sz="2000" dirty="0">
                <a:latin typeface="Calibri" panose="020F0502020204030204" pitchFamily="34" charset="0"/>
              </a:rPr>
              <a:t>half those earning under 50% of area median income spend over 50%  of their income for housing. There are 10 older adults waiting for every unit of Section 202 housing that becomes  available.</a:t>
            </a:r>
          </a:p>
          <a:p>
            <a:pPr>
              <a:spcBef>
                <a:spcPts val="0"/>
              </a:spcBef>
              <a:buNone/>
            </a:pPr>
            <a:endParaRPr lang="en-US" sz="2000" dirty="0">
              <a:latin typeface="Calibri" panose="020F0502020204030204" pitchFamily="34" charset="0"/>
            </a:endParaRPr>
          </a:p>
          <a:p>
            <a:pPr>
              <a:spcBef>
                <a:spcPts val="0"/>
              </a:spcBef>
            </a:pPr>
            <a:r>
              <a:rPr lang="en-US" sz="2000" b="1" dirty="0">
                <a:latin typeface="Calibri" panose="020F0502020204030204" pitchFamily="34" charset="0"/>
              </a:rPr>
              <a:t>There is a lack of housing with services. </a:t>
            </a:r>
            <a:r>
              <a:rPr lang="en-US" sz="2000" dirty="0">
                <a:latin typeface="Calibri" panose="020F0502020204030204" pitchFamily="34" charset="0"/>
              </a:rPr>
              <a:t>Senior housing was built expecting people to stay 6 years, today 12 is more typical. Today the average age is 84. </a:t>
            </a:r>
          </a:p>
          <a:p>
            <a:endParaRPr lang="en-US" sz="2000" dirty="0">
              <a:latin typeface="Calibri" panose="020F0502020204030204" pitchFamily="34" charset="0"/>
            </a:endParaRPr>
          </a:p>
        </p:txBody>
      </p:sp>
    </p:spTree>
    <p:extLst>
      <p:ext uri="{BB962C8B-B14F-4D97-AF65-F5344CB8AC3E}">
        <p14:creationId xmlns:p14="http://schemas.microsoft.com/office/powerpoint/2010/main" val="1271033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500" dirty="0" smtClean="0"/>
              <a:t>Leading Issues</a:t>
            </a:r>
            <a:endParaRPr lang="en-US" sz="4500" dirty="0"/>
          </a:p>
        </p:txBody>
      </p:sp>
      <p:sp>
        <p:nvSpPr>
          <p:cNvPr id="3" name="Content Placeholder 2"/>
          <p:cNvSpPr>
            <a:spLocks noGrp="1"/>
          </p:cNvSpPr>
          <p:nvPr>
            <p:ph idx="1"/>
          </p:nvPr>
        </p:nvSpPr>
        <p:spPr/>
        <p:txBody>
          <a:bodyPr>
            <a:normAutofit/>
          </a:bodyPr>
          <a:lstStyle/>
          <a:p>
            <a:pPr>
              <a:spcBef>
                <a:spcPts val="0"/>
              </a:spcBef>
              <a:buNone/>
            </a:pPr>
            <a:endParaRPr lang="en-US" sz="1800" b="1" dirty="0" smtClean="0"/>
          </a:p>
          <a:p>
            <a:pPr>
              <a:spcBef>
                <a:spcPts val="0"/>
              </a:spcBef>
            </a:pPr>
            <a:r>
              <a:rPr lang="en-US" sz="1800" b="1" dirty="0" smtClean="0"/>
              <a:t>An </a:t>
            </a:r>
            <a:r>
              <a:rPr lang="en-US" sz="1800" b="1" dirty="0"/>
              <a:t>increasingly complex services and benefits </a:t>
            </a:r>
            <a:r>
              <a:rPr lang="en-US" sz="1800" b="1" dirty="0" smtClean="0"/>
              <a:t>sector  (aka intimidating forms and processes.</a:t>
            </a:r>
          </a:p>
          <a:p>
            <a:pPr>
              <a:spcBef>
                <a:spcPts val="0"/>
              </a:spcBef>
            </a:pPr>
            <a:endParaRPr lang="en-US" sz="1800" b="1" dirty="0"/>
          </a:p>
          <a:p>
            <a:pPr>
              <a:spcBef>
                <a:spcPts val="0"/>
              </a:spcBef>
            </a:pPr>
            <a:r>
              <a:rPr lang="en-US" sz="1800" dirty="0" smtClean="0"/>
              <a:t>Less than 50% of eligible seniors receive SNAP (Food Stamps);  SSI </a:t>
            </a:r>
            <a:r>
              <a:rPr lang="en-US" sz="1800" dirty="0"/>
              <a:t>requires three separate doctor’s determinations to </a:t>
            </a:r>
            <a:r>
              <a:rPr lang="en-US" sz="1800" dirty="0" smtClean="0"/>
              <a:t>qualify;  Medicare </a:t>
            </a:r>
            <a:r>
              <a:rPr lang="en-US" sz="1800" dirty="0"/>
              <a:t>requires people </a:t>
            </a:r>
            <a:r>
              <a:rPr lang="en-US" sz="1800" dirty="0" smtClean="0"/>
              <a:t>to choose which </a:t>
            </a:r>
            <a:r>
              <a:rPr lang="en-US" sz="1800" dirty="0"/>
              <a:t>plan to </a:t>
            </a:r>
            <a:r>
              <a:rPr lang="en-US" sz="1800" dirty="0" smtClean="0"/>
              <a:t>purchase. </a:t>
            </a:r>
          </a:p>
          <a:p>
            <a:endParaRPr lang="en-US" sz="1800" b="1" u="sng" dirty="0" smtClean="0"/>
          </a:p>
          <a:p>
            <a:r>
              <a:rPr lang="en-US" sz="1800" dirty="0" smtClean="0"/>
              <a:t>The </a:t>
            </a:r>
            <a:r>
              <a:rPr lang="en-US" sz="1800" dirty="0"/>
              <a:t>elder sufficiency line is estimated at $25,000, yet nearly 40% of those 65+ live on Social Security </a:t>
            </a:r>
            <a:r>
              <a:rPr lang="en-US" sz="1800" dirty="0" smtClean="0"/>
              <a:t>alone</a:t>
            </a:r>
          </a:p>
          <a:p>
            <a:endParaRPr lang="en-US" sz="1800" dirty="0"/>
          </a:p>
          <a:p>
            <a:r>
              <a:rPr lang="en-US" sz="1800" dirty="0" smtClean="0"/>
              <a:t>Average </a:t>
            </a:r>
            <a:r>
              <a:rPr lang="en-US" sz="1800" dirty="0"/>
              <a:t>SS income is $1,250 or $15,000 (2011);  poverty for 65+ is </a:t>
            </a:r>
            <a:r>
              <a:rPr lang="en-US" sz="1800" dirty="0" smtClean="0"/>
              <a:t>$</a:t>
            </a:r>
            <a:r>
              <a:rPr lang="en-US" sz="1600" dirty="0" smtClean="0"/>
              <a:t>11,011 </a:t>
            </a:r>
            <a:r>
              <a:rPr lang="en-US" sz="1800" dirty="0" smtClean="0"/>
              <a:t>(2012) </a:t>
            </a:r>
            <a:r>
              <a:rPr lang="en-US" sz="1800" dirty="0"/>
              <a:t>lower than general poverty line </a:t>
            </a:r>
            <a:r>
              <a:rPr lang="en-US" sz="1800" dirty="0" smtClean="0"/>
              <a:t>$</a:t>
            </a:r>
            <a:r>
              <a:rPr lang="en-US" sz="1600" dirty="0"/>
              <a:t>11,945</a:t>
            </a:r>
            <a:r>
              <a:rPr lang="en-US" sz="1800" dirty="0" smtClean="0"/>
              <a:t> (2012);  </a:t>
            </a:r>
            <a:r>
              <a:rPr lang="en-US" sz="1800" dirty="0"/>
              <a:t>over 70% make under 300% of poverty</a:t>
            </a:r>
            <a:endParaRPr lang="en-US" sz="1800" dirty="0">
              <a:solidFill>
                <a:srgbClr val="FF0000"/>
              </a:solidFill>
            </a:endParaRPr>
          </a:p>
          <a:p>
            <a:pPr>
              <a:spcBef>
                <a:spcPts val="0"/>
              </a:spcBef>
              <a:buNone/>
            </a:pPr>
            <a:endParaRPr lang="en-US" sz="1800" dirty="0" smtClean="0"/>
          </a:p>
        </p:txBody>
      </p:sp>
    </p:spTree>
    <p:extLst>
      <p:ext uri="{BB962C8B-B14F-4D97-AF65-F5344CB8AC3E}">
        <p14:creationId xmlns:p14="http://schemas.microsoft.com/office/powerpoint/2010/main" val="3062482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972312"/>
          </a:xfrm>
        </p:spPr>
        <p:txBody>
          <a:bodyPr>
            <a:normAutofit/>
          </a:bodyPr>
          <a:lstStyle/>
          <a:p>
            <a:pPr algn="ctr"/>
            <a:r>
              <a:rPr lang="en-US" sz="4500" dirty="0" smtClean="0"/>
              <a:t>Leading Issues</a:t>
            </a:r>
            <a:endParaRPr lang="en-US" sz="4500" dirty="0"/>
          </a:p>
        </p:txBody>
      </p:sp>
      <p:sp>
        <p:nvSpPr>
          <p:cNvPr id="2" name="Content Placeholder 1"/>
          <p:cNvSpPr>
            <a:spLocks noGrp="1"/>
          </p:cNvSpPr>
          <p:nvPr>
            <p:ph idx="1"/>
          </p:nvPr>
        </p:nvSpPr>
        <p:spPr>
          <a:xfrm>
            <a:off x="381000" y="1752600"/>
            <a:ext cx="8382000" cy="4876800"/>
          </a:xfrm>
        </p:spPr>
        <p:txBody>
          <a:bodyPr>
            <a:normAutofit lnSpcReduction="10000"/>
          </a:bodyPr>
          <a:lstStyle/>
          <a:p>
            <a:endParaRPr lang="en-US" sz="1800" b="1" u="sng" dirty="0" smtClean="0"/>
          </a:p>
          <a:p>
            <a:endParaRPr lang="en-US" sz="1800" b="1" u="sng" dirty="0" smtClean="0"/>
          </a:p>
          <a:p>
            <a:r>
              <a:rPr lang="en-US" sz="1800" b="1" dirty="0" smtClean="0"/>
              <a:t> The growing need for care is great:  </a:t>
            </a:r>
            <a:r>
              <a:rPr lang="en-US" sz="1800" dirty="0" smtClean="0"/>
              <a:t>55% of all cancers are diagnosed in individuals 65+. The number of seniors with diabetes is expected to double by 2030 (to 10.6 million). The number of older adults with Alzheimer’s disease is expected to grow by 50% by 2030 to 7.7 million.</a:t>
            </a:r>
          </a:p>
          <a:p>
            <a:pPr marL="0" indent="0">
              <a:buNone/>
            </a:pPr>
            <a:r>
              <a:rPr lang="en-US" sz="1800" dirty="0" smtClean="0"/>
              <a:t> </a:t>
            </a:r>
          </a:p>
          <a:p>
            <a:r>
              <a:rPr lang="en-US" sz="1800" dirty="0" smtClean="0"/>
              <a:t>Half </a:t>
            </a:r>
            <a:r>
              <a:rPr lang="en-US" sz="1800" dirty="0"/>
              <a:t>of people with Medicare spend at least 15% of their incomes  </a:t>
            </a:r>
            <a:r>
              <a:rPr lang="en-US" sz="1800" dirty="0" smtClean="0"/>
              <a:t>  on </a:t>
            </a:r>
            <a:r>
              <a:rPr lang="en-US" sz="1800" dirty="0"/>
              <a:t>hospital care and other health services.  </a:t>
            </a:r>
            <a:endParaRPr lang="en-US" sz="1800" dirty="0" smtClean="0"/>
          </a:p>
          <a:p>
            <a:pPr marL="0" indent="0">
              <a:buNone/>
            </a:pPr>
            <a:endParaRPr lang="en-US" sz="1800" dirty="0" smtClean="0"/>
          </a:p>
          <a:p>
            <a:r>
              <a:rPr lang="en-US" sz="1800" dirty="0" smtClean="0"/>
              <a:t>The </a:t>
            </a:r>
            <a:r>
              <a:rPr lang="en-US" sz="1800" dirty="0"/>
              <a:t>average Medicare beneficiary requires more than $1,200 in prescriptions each year. For the 50% of seniors whose income falls below $22,000/year, this represents a significant </a:t>
            </a:r>
            <a:r>
              <a:rPr lang="en-US" sz="1800" dirty="0" smtClean="0"/>
              <a:t>outlay.</a:t>
            </a:r>
          </a:p>
          <a:p>
            <a:pPr marL="0" indent="0">
              <a:buNone/>
            </a:pPr>
            <a:endParaRPr lang="en-US" sz="1800" dirty="0" smtClean="0"/>
          </a:p>
          <a:p>
            <a:r>
              <a:rPr lang="en-US" sz="1800" dirty="0" smtClean="0"/>
              <a:t>As </a:t>
            </a:r>
            <a:r>
              <a:rPr lang="en-US" sz="1800" dirty="0"/>
              <a:t>of 2010, only around 40% of seniors who qualify for the Part D Low-Income Subsidy were receiving the benefit.</a:t>
            </a:r>
          </a:p>
          <a:p>
            <a:pPr>
              <a:buNone/>
            </a:pPr>
            <a:endParaRPr lang="en-US" sz="1800" i="1" dirty="0" smtClean="0"/>
          </a:p>
          <a:p>
            <a:pPr>
              <a:buNone/>
            </a:pPr>
            <a:endParaRPr lang="en-US" sz="1800" i="1" dirty="0" smtClean="0"/>
          </a:p>
          <a:p>
            <a:pPr marL="0" indent="0">
              <a:buNone/>
            </a:pPr>
            <a:endParaRPr lang="en-US" sz="3400" dirty="0" smtClean="0"/>
          </a:p>
          <a:p>
            <a:pPr marL="0" indent="0">
              <a:buNone/>
            </a:pPr>
            <a:endParaRPr lang="en-US" sz="3200" dirty="0" smtClean="0"/>
          </a:p>
          <a:p>
            <a:endParaRPr lang="en-US" dirty="0"/>
          </a:p>
        </p:txBody>
      </p:sp>
    </p:spTree>
    <p:extLst>
      <p:ext uri="{BB962C8B-B14F-4D97-AF65-F5344CB8AC3E}">
        <p14:creationId xmlns:p14="http://schemas.microsoft.com/office/powerpoint/2010/main" val="14775216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 What About Villages?</a:t>
            </a:r>
            <a:endParaRPr lang="en-US" dirty="0"/>
          </a:p>
        </p:txBody>
      </p:sp>
      <p:sp>
        <p:nvSpPr>
          <p:cNvPr id="3" name="Content Placeholder 2"/>
          <p:cNvSpPr>
            <a:spLocks noGrp="1"/>
          </p:cNvSpPr>
          <p:nvPr>
            <p:ph idx="1"/>
          </p:nvPr>
        </p:nvSpPr>
        <p:spPr/>
        <p:txBody>
          <a:bodyPr/>
          <a:lstStyle/>
          <a:p>
            <a:r>
              <a:rPr lang="en-US" dirty="0" smtClean="0"/>
              <a:t>They are a great idea</a:t>
            </a:r>
          </a:p>
          <a:p>
            <a:r>
              <a:rPr lang="en-US" dirty="0" smtClean="0"/>
              <a:t>Asset based approaches are the core of successful strategies for change</a:t>
            </a:r>
          </a:p>
          <a:p>
            <a:r>
              <a:rPr lang="en-US" dirty="0" smtClean="0"/>
              <a:t>Two concerns</a:t>
            </a:r>
          </a:p>
          <a:p>
            <a:pPr marL="0" indent="0">
              <a:buNone/>
            </a:pPr>
            <a:r>
              <a:rPr lang="en-US" dirty="0"/>
              <a:t> </a:t>
            </a:r>
            <a:r>
              <a:rPr lang="en-US" dirty="0" smtClean="0"/>
              <a:t>   -  Access to ADL deficit services</a:t>
            </a:r>
          </a:p>
          <a:p>
            <a:pPr marL="0" indent="0">
              <a:buNone/>
            </a:pPr>
            <a:r>
              <a:rPr lang="en-US" dirty="0"/>
              <a:t> </a:t>
            </a:r>
            <a:r>
              <a:rPr lang="en-US" dirty="0" smtClean="0"/>
              <a:t>   -  Access for those who do not have the </a:t>
            </a:r>
            <a:r>
              <a:rPr lang="en-US" smtClean="0"/>
              <a:t>fundes</a:t>
            </a:r>
            <a:endParaRPr lang="en-US" dirty="0"/>
          </a:p>
        </p:txBody>
      </p:sp>
    </p:spTree>
    <p:extLst>
      <p:ext uri="{BB962C8B-B14F-4D97-AF65-F5344CB8AC3E}">
        <p14:creationId xmlns:p14="http://schemas.microsoft.com/office/powerpoint/2010/main" val="3184020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219200"/>
          </a:xfrm>
        </p:spPr>
        <p:txBody>
          <a:bodyPr>
            <a:normAutofit/>
          </a:bodyPr>
          <a:lstStyle/>
          <a:p>
            <a:pPr algn="ctr"/>
            <a:r>
              <a:rPr lang="en-US" sz="4500" dirty="0" smtClean="0"/>
              <a:t>Leading Issues</a:t>
            </a:r>
            <a:endParaRPr lang="en-US" sz="4500" dirty="0"/>
          </a:p>
        </p:txBody>
      </p:sp>
      <p:sp>
        <p:nvSpPr>
          <p:cNvPr id="2" name="Content Placeholder 1"/>
          <p:cNvSpPr>
            <a:spLocks noGrp="1"/>
          </p:cNvSpPr>
          <p:nvPr>
            <p:ph idx="1"/>
          </p:nvPr>
        </p:nvSpPr>
        <p:spPr>
          <a:xfrm>
            <a:off x="457200" y="2057400"/>
            <a:ext cx="8229600" cy="4267200"/>
          </a:xfrm>
        </p:spPr>
        <p:txBody>
          <a:bodyPr>
            <a:normAutofit lnSpcReduction="10000"/>
          </a:bodyPr>
          <a:lstStyle/>
          <a:p>
            <a:endParaRPr lang="en-US" sz="1900" dirty="0" smtClean="0"/>
          </a:p>
          <a:p>
            <a:r>
              <a:rPr lang="en-US" sz="1900" b="1" dirty="0" smtClean="0">
                <a:latin typeface="Calibri" panose="020F0502020204030204" pitchFamily="34" charset="0"/>
              </a:rPr>
              <a:t>Is there a role for Senior Centers?</a:t>
            </a:r>
            <a:r>
              <a:rPr lang="en-US" sz="1900" dirty="0" smtClean="0">
                <a:latin typeface="Calibri" panose="020F0502020204030204" pitchFamily="34" charset="0"/>
              </a:rPr>
              <a:t> </a:t>
            </a:r>
          </a:p>
          <a:p>
            <a:endParaRPr lang="en-US" sz="1900" dirty="0">
              <a:latin typeface="Calibri" panose="020F0502020204030204" pitchFamily="34" charset="0"/>
            </a:endParaRPr>
          </a:p>
          <a:p>
            <a:r>
              <a:rPr lang="en-US" sz="1900" dirty="0" smtClean="0">
                <a:latin typeface="Calibri" panose="020F0502020204030204" pitchFamily="34" charset="0"/>
              </a:rPr>
              <a:t>Senior Centers act as the focal point for more than 60% of senior services.</a:t>
            </a:r>
          </a:p>
          <a:p>
            <a:pPr>
              <a:buNone/>
            </a:pPr>
            <a:endParaRPr lang="en-US" sz="1900" dirty="0" smtClean="0">
              <a:latin typeface="Calibri" panose="020F0502020204030204" pitchFamily="34" charset="0"/>
            </a:endParaRPr>
          </a:p>
          <a:p>
            <a:r>
              <a:rPr lang="en-US" sz="1900" dirty="0" smtClean="0">
                <a:latin typeface="Calibri" panose="020F0502020204030204" pitchFamily="34" charset="0"/>
              </a:rPr>
              <a:t>There are at least three types:   Multi-purpose, Intergenerational, Single-program focus.</a:t>
            </a:r>
          </a:p>
          <a:p>
            <a:pPr>
              <a:buNone/>
            </a:pPr>
            <a:endParaRPr lang="en-US" sz="1900" dirty="0" smtClean="0">
              <a:latin typeface="Calibri" panose="020F0502020204030204" pitchFamily="34" charset="0"/>
            </a:endParaRPr>
          </a:p>
          <a:p>
            <a:r>
              <a:rPr lang="en-US" sz="1900" dirty="0" smtClean="0">
                <a:latin typeface="Calibri" panose="020F0502020204030204" pitchFamily="34" charset="0"/>
              </a:rPr>
              <a:t>Average client is female, 70-79, white, low- to middle-income, desires social interaction, lower education level.</a:t>
            </a:r>
          </a:p>
          <a:p>
            <a:pPr>
              <a:buNone/>
            </a:pPr>
            <a:endParaRPr lang="en-US" sz="1900" dirty="0" smtClean="0">
              <a:latin typeface="Calibri" panose="020F0502020204030204" pitchFamily="34" charset="0"/>
            </a:endParaRPr>
          </a:p>
          <a:p>
            <a:r>
              <a:rPr lang="en-US" sz="1900" dirty="0" smtClean="0">
                <a:latin typeface="Calibri" panose="020F0502020204030204" pitchFamily="34" charset="0"/>
              </a:rPr>
              <a:t>Boomers are not interested in traditional senior centers.  (BoomerANG Study North Penn Community Health Foundation)</a:t>
            </a:r>
          </a:p>
        </p:txBody>
      </p:sp>
    </p:spTree>
    <p:extLst>
      <p:ext uri="{BB962C8B-B14F-4D97-AF65-F5344CB8AC3E}">
        <p14:creationId xmlns:p14="http://schemas.microsoft.com/office/powerpoint/2010/main" val="788177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38328"/>
            <a:ext cx="8458200" cy="1871472"/>
          </a:xfrm>
        </p:spPr>
        <p:txBody>
          <a:bodyPr>
            <a:normAutofit/>
          </a:bodyPr>
          <a:lstStyle/>
          <a:p>
            <a:pPr algn="ctr"/>
            <a:r>
              <a:rPr lang="en-US" sz="4500" dirty="0" smtClean="0"/>
              <a:t>Some Responses</a:t>
            </a:r>
            <a:br>
              <a:rPr lang="en-US" sz="4500" dirty="0" smtClean="0"/>
            </a:br>
            <a:r>
              <a:rPr lang="en-US" sz="4500" dirty="0" smtClean="0"/>
              <a:t>Community Services</a:t>
            </a:r>
            <a:endParaRPr lang="en-US" sz="4500" dirty="0"/>
          </a:p>
        </p:txBody>
      </p:sp>
      <p:sp>
        <p:nvSpPr>
          <p:cNvPr id="43011" name="Rectangle 3"/>
          <p:cNvSpPr>
            <a:spLocks noGrp="1" noChangeArrowheads="1"/>
          </p:cNvSpPr>
          <p:nvPr>
            <p:ph idx="1"/>
          </p:nvPr>
        </p:nvSpPr>
        <p:spPr>
          <a:xfrm>
            <a:off x="457200" y="1981200"/>
            <a:ext cx="8381999" cy="4343400"/>
          </a:xfrm>
        </p:spPr>
        <p:txBody>
          <a:bodyPr>
            <a:normAutofit/>
          </a:bodyPr>
          <a:lstStyle/>
          <a:p>
            <a:pPr>
              <a:lnSpc>
                <a:spcPct val="80000"/>
              </a:lnSpc>
            </a:pPr>
            <a:endParaRPr lang="en-US" dirty="0"/>
          </a:p>
          <a:p>
            <a:pPr marL="0" indent="0">
              <a:lnSpc>
                <a:spcPct val="80000"/>
              </a:lnSpc>
              <a:buNone/>
            </a:pPr>
            <a:endParaRPr lang="en-US" sz="1800" b="1" u="sng" dirty="0" smtClean="0"/>
          </a:p>
          <a:p>
            <a:pPr>
              <a:lnSpc>
                <a:spcPct val="80000"/>
              </a:lnSpc>
            </a:pPr>
            <a:endParaRPr lang="en-US" sz="1800" b="1" u="sng" dirty="0" smtClean="0"/>
          </a:p>
          <a:p>
            <a:pPr>
              <a:lnSpc>
                <a:spcPct val="80000"/>
              </a:lnSpc>
            </a:pPr>
            <a:r>
              <a:rPr lang="en-US" sz="2000" b="1" dirty="0" smtClean="0">
                <a:latin typeface="Calibri" panose="020F0502020204030204" pitchFamily="34" charset="0"/>
              </a:rPr>
              <a:t>Retooling </a:t>
            </a:r>
            <a:r>
              <a:rPr lang="en-US" sz="2000" b="1" dirty="0">
                <a:latin typeface="Calibri" panose="020F0502020204030204" pitchFamily="34" charset="0"/>
              </a:rPr>
              <a:t>community based programming to accommodate frailer </a:t>
            </a:r>
            <a:r>
              <a:rPr lang="en-US" sz="2000" b="1" dirty="0" smtClean="0">
                <a:latin typeface="Calibri" panose="020F0502020204030204" pitchFamily="34" charset="0"/>
              </a:rPr>
              <a:t>individuals </a:t>
            </a:r>
            <a:r>
              <a:rPr lang="en-US" sz="2000" dirty="0" smtClean="0">
                <a:latin typeface="Calibri" panose="020F0502020204030204" pitchFamily="34" charset="0"/>
              </a:rPr>
              <a:t>including supportive communities, villages, and no wrong door. </a:t>
            </a:r>
          </a:p>
          <a:p>
            <a:pPr>
              <a:lnSpc>
                <a:spcPct val="80000"/>
              </a:lnSpc>
            </a:pPr>
            <a:endParaRPr lang="en-US" sz="2000" dirty="0">
              <a:latin typeface="Calibri" panose="020F0502020204030204" pitchFamily="34" charset="0"/>
            </a:endParaRPr>
          </a:p>
          <a:p>
            <a:pPr>
              <a:lnSpc>
                <a:spcPct val="80000"/>
              </a:lnSpc>
            </a:pPr>
            <a:r>
              <a:rPr lang="en-US" sz="2000" b="1" dirty="0" smtClean="0">
                <a:latin typeface="Calibri" panose="020F0502020204030204" pitchFamily="34" charset="0"/>
              </a:rPr>
              <a:t>No wrong door is a guiding Weinberg Principle</a:t>
            </a:r>
            <a:r>
              <a:rPr lang="en-US" sz="2000" dirty="0" smtClean="0">
                <a:latin typeface="Calibri" panose="020F0502020204030204" pitchFamily="34" charset="0"/>
              </a:rPr>
              <a:t>, it means the older adult or her/his caregiver can walk through any door and be connected to the entire network of services they need.  </a:t>
            </a:r>
          </a:p>
          <a:p>
            <a:pPr>
              <a:lnSpc>
                <a:spcPct val="80000"/>
              </a:lnSpc>
            </a:pPr>
            <a:endParaRPr lang="en-US" sz="2000" b="1" u="sng" dirty="0" smtClean="0">
              <a:latin typeface="Calibri" panose="020F0502020204030204" pitchFamily="34" charset="0"/>
            </a:endParaRPr>
          </a:p>
          <a:p>
            <a:pPr>
              <a:lnSpc>
                <a:spcPct val="80000"/>
              </a:lnSpc>
            </a:pPr>
            <a:r>
              <a:rPr lang="en-US" sz="2000" b="1" dirty="0" smtClean="0">
                <a:latin typeface="Calibri" panose="020F0502020204030204" pitchFamily="34" charset="0"/>
              </a:rPr>
              <a:t>Rethinking </a:t>
            </a:r>
            <a:r>
              <a:rPr lang="en-US" sz="2000" b="1" dirty="0">
                <a:latin typeface="Calibri" panose="020F0502020204030204" pitchFamily="34" charset="0"/>
              </a:rPr>
              <a:t>transportation </a:t>
            </a:r>
            <a:r>
              <a:rPr lang="en-US" sz="2000" dirty="0">
                <a:latin typeface="Calibri" panose="020F0502020204030204" pitchFamily="34" charset="0"/>
              </a:rPr>
              <a:t>including peer support, new voucher programs, volunteer reimbursement and insurance </a:t>
            </a:r>
            <a:r>
              <a:rPr lang="en-US" sz="2000" dirty="0" smtClean="0">
                <a:latin typeface="Calibri" panose="020F0502020204030204" pitchFamily="34" charset="0"/>
              </a:rPr>
              <a:t>programs Partners In Care, ITN</a:t>
            </a:r>
            <a:endParaRPr lang="en-US" sz="2000" dirty="0">
              <a:latin typeface="Calibri" panose="020F0502020204030204" pitchFamily="34" charset="0"/>
            </a:endParaRPr>
          </a:p>
          <a:p>
            <a:pPr>
              <a:lnSpc>
                <a:spcPct val="80000"/>
              </a:lnSpc>
            </a:pPr>
            <a:endParaRPr lang="en-US" sz="2000" dirty="0" smtClean="0">
              <a:latin typeface="Calibri" panose="020F0502020204030204" pitchFamily="34" charset="0"/>
            </a:endParaRPr>
          </a:p>
          <a:p>
            <a:pPr>
              <a:lnSpc>
                <a:spcPct val="80000"/>
              </a:lnSpc>
            </a:pPr>
            <a:endParaRPr lang="en-US" dirty="0">
              <a:latin typeface="Calibri" panose="020F0502020204030204" pitchFamily="34" charset="0"/>
            </a:endParaRPr>
          </a:p>
          <a:p>
            <a:pPr>
              <a:lnSpc>
                <a:spcPct val="80000"/>
              </a:lnSpc>
            </a:pPr>
            <a:endParaRPr lang="en-US" dirty="0"/>
          </a:p>
          <a:p>
            <a:pPr>
              <a:lnSpc>
                <a:spcPct val="80000"/>
              </a:lnSpc>
            </a:pPr>
            <a:endParaRPr lang="en-US" dirty="0"/>
          </a:p>
          <a:p>
            <a:pPr>
              <a:lnSpc>
                <a:spcPct val="80000"/>
              </a:lnSpc>
            </a:pPr>
            <a:endParaRPr lang="en-US" sz="2000" dirty="0"/>
          </a:p>
          <a:p>
            <a:pPr>
              <a:lnSpc>
                <a:spcPct val="80000"/>
              </a:lnSpc>
            </a:pPr>
            <a:endParaRPr lang="en-US" sz="2000" dirty="0"/>
          </a:p>
          <a:p>
            <a:pPr>
              <a:lnSpc>
                <a:spcPct val="80000"/>
              </a:lnSpc>
            </a:pPr>
            <a:endParaRPr lang="en-US" sz="2000" dirty="0"/>
          </a:p>
          <a:p>
            <a:pPr>
              <a:lnSpc>
                <a:spcPct val="80000"/>
              </a:lnSpc>
            </a:pPr>
            <a:endParaRPr lang="en-US" sz="2000" dirty="0"/>
          </a:p>
          <a:p>
            <a:pPr>
              <a:lnSpc>
                <a:spcPct val="80000"/>
              </a:lnSpc>
            </a:pPr>
            <a:endParaRPr lang="en-US" sz="2000" dirty="0"/>
          </a:p>
          <a:p>
            <a:pPr>
              <a:lnSpc>
                <a:spcPct val="80000"/>
              </a:lnSpc>
            </a:pPr>
            <a:endParaRPr lang="en-US" sz="2000" dirty="0"/>
          </a:p>
          <a:p>
            <a:pPr>
              <a:lnSpc>
                <a:spcPct val="80000"/>
              </a:lnSpc>
            </a:pPr>
            <a:endParaRPr lang="en-US" sz="2000" dirty="0"/>
          </a:p>
        </p:txBody>
      </p:sp>
      <p:sp>
        <p:nvSpPr>
          <p:cNvPr id="4" name="Slide Number Placeholder 5"/>
          <p:cNvSpPr>
            <a:spLocks noGrp="1"/>
          </p:cNvSpPr>
          <p:nvPr>
            <p:ph type="sldNum" sz="quarter" idx="12"/>
          </p:nvPr>
        </p:nvSpPr>
        <p:spPr/>
        <p:txBody>
          <a:bodyPr/>
          <a:lstStyle/>
          <a:p>
            <a:fld id="{0584A7B2-10B9-4935-ABF1-74A1FCE5958C}" type="slidenum">
              <a:rPr lang="en-US">
                <a:solidFill>
                  <a:srgbClr val="04617B">
                    <a:shade val="90000"/>
                  </a:srgbClr>
                </a:solidFill>
              </a:rPr>
              <a:pPr/>
              <a:t>19</a:t>
            </a:fld>
            <a:endParaRPr lang="en-US" dirty="0">
              <a:solidFill>
                <a:srgbClr val="04617B">
                  <a:shade val="90000"/>
                </a:srgbClr>
              </a:solidFill>
            </a:endParaRPr>
          </a:p>
        </p:txBody>
      </p:sp>
    </p:spTree>
    <p:extLst>
      <p:ext uri="{BB962C8B-B14F-4D97-AF65-F5344CB8AC3E}">
        <p14:creationId xmlns:p14="http://schemas.microsoft.com/office/powerpoint/2010/main" val="3142960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133599"/>
          </a:xfrm>
        </p:spPr>
        <p:txBody>
          <a:bodyPr>
            <a:normAutofit fontScale="90000"/>
          </a:bodyPr>
          <a:lstStyle/>
          <a:p>
            <a:r>
              <a:rPr lang="en-US" smtClean="0">
                <a:solidFill>
                  <a:srgbClr val="0070C0"/>
                </a:solidFill>
              </a:rPr>
              <a:t/>
            </a:r>
            <a:br>
              <a:rPr lang="en-US" smtClean="0">
                <a:solidFill>
                  <a:srgbClr val="0070C0"/>
                </a:solidFill>
              </a:rPr>
            </a:br>
            <a:r>
              <a:rPr lang="en-US" smtClean="0">
                <a:solidFill>
                  <a:srgbClr val="0070C0"/>
                </a:solidFill>
              </a:rPr>
              <a:t>“A test of a people is how it behaves toward the old.” </a:t>
            </a:r>
            <a:br>
              <a:rPr lang="en-US" smtClean="0">
                <a:solidFill>
                  <a:srgbClr val="0070C0"/>
                </a:solidFill>
              </a:rPr>
            </a:br>
            <a:r>
              <a:rPr lang="en-US" sz="2400" smtClean="0">
                <a:solidFill>
                  <a:srgbClr val="0070C0"/>
                </a:solidFill>
              </a:rPr>
              <a:t>                                                                </a:t>
            </a:r>
            <a:r>
              <a:rPr lang="en-US" sz="2800" smtClean="0">
                <a:solidFill>
                  <a:srgbClr val="0070C0"/>
                </a:solidFill>
              </a:rPr>
              <a:t>Abraham </a:t>
            </a:r>
            <a:r>
              <a:rPr lang="en-US" sz="2800" dirty="0" smtClean="0">
                <a:solidFill>
                  <a:srgbClr val="0070C0"/>
                </a:solidFill>
              </a:rPr>
              <a:t>Joshua </a:t>
            </a:r>
            <a:r>
              <a:rPr lang="en-US" sz="2800" dirty="0" err="1" smtClean="0">
                <a:solidFill>
                  <a:srgbClr val="0070C0"/>
                </a:solidFill>
              </a:rPr>
              <a:t>Heschel</a:t>
            </a:r>
            <a:r>
              <a:rPr lang="en-US" dirty="0" smtClean="0">
                <a:solidFill>
                  <a:srgbClr val="0070C0"/>
                </a:solidFill>
              </a:rPr>
              <a:t> </a:t>
            </a:r>
            <a:r>
              <a:rPr lang="en-US" dirty="0" smtClean="0"/>
              <a:t/>
            </a:r>
            <a:br>
              <a:rPr lang="en-US" dirty="0" smtClean="0"/>
            </a:br>
            <a:endParaRPr lang="en-US" dirty="0"/>
          </a:p>
        </p:txBody>
      </p:sp>
      <p:sp>
        <p:nvSpPr>
          <p:cNvPr id="3" name="Subtitle 2"/>
          <p:cNvSpPr>
            <a:spLocks noGrp="1"/>
          </p:cNvSpPr>
          <p:nvPr>
            <p:ph type="subTitle" idx="1"/>
          </p:nvPr>
        </p:nvSpPr>
        <p:spPr>
          <a:xfrm flipV="1">
            <a:off x="1371600" y="6857999"/>
            <a:ext cx="6400800" cy="45719"/>
          </a:xfrm>
        </p:spPr>
        <p:txBody>
          <a:bodyPr>
            <a:normAutofit fontScale="25000" lnSpcReduction="20000"/>
          </a:bodyPr>
          <a:lstStyle/>
          <a:p>
            <a:pPr algn="l"/>
            <a:endParaRPr lang="en-US" dirty="0" smtClean="0"/>
          </a:p>
        </p:txBody>
      </p:sp>
      <p:pic>
        <p:nvPicPr>
          <p:cNvPr id="20484" name="Picture 4" descr="http://3.bp.blogspot.com/_Z4LZQYQbAgQ/SOi-RUU_UtI/AAAAAAAAAHU/a-pUqM2jDUg/s400/Talk+to+old+people.jpg"/>
          <p:cNvPicPr>
            <a:picLocks noChangeAspect="1" noChangeArrowheads="1"/>
          </p:cNvPicPr>
          <p:nvPr/>
        </p:nvPicPr>
        <p:blipFill>
          <a:blip r:embed="rId3" cstate="print"/>
          <a:srcRect/>
          <a:stretch>
            <a:fillRect/>
          </a:stretch>
        </p:blipFill>
        <p:spPr bwMode="auto">
          <a:xfrm>
            <a:off x="2057400" y="3276600"/>
            <a:ext cx="5029200" cy="304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429512"/>
          </a:xfrm>
        </p:spPr>
        <p:txBody>
          <a:bodyPr>
            <a:normAutofit fontScale="90000"/>
          </a:bodyPr>
          <a:lstStyle/>
          <a:p>
            <a:pPr algn="ctr"/>
            <a:r>
              <a:rPr lang="en-US" dirty="0" smtClean="0"/>
              <a:t>Some Responses</a:t>
            </a:r>
            <a:br>
              <a:rPr lang="en-US" dirty="0" smtClean="0"/>
            </a:br>
            <a:r>
              <a:rPr lang="en-US" dirty="0" smtClean="0"/>
              <a:t>New Approaches to Caregiving</a:t>
            </a:r>
            <a:endParaRPr lang="en-US" dirty="0"/>
          </a:p>
        </p:txBody>
      </p:sp>
      <p:sp>
        <p:nvSpPr>
          <p:cNvPr id="2" name="Content Placeholder 1"/>
          <p:cNvSpPr>
            <a:spLocks noGrp="1"/>
          </p:cNvSpPr>
          <p:nvPr>
            <p:ph idx="1"/>
          </p:nvPr>
        </p:nvSpPr>
        <p:spPr>
          <a:xfrm>
            <a:off x="609600" y="2667000"/>
            <a:ext cx="7848599" cy="3459163"/>
          </a:xfrm>
        </p:spPr>
        <p:txBody>
          <a:bodyPr>
            <a:normAutofit/>
          </a:bodyPr>
          <a:lstStyle/>
          <a:p>
            <a:pPr>
              <a:lnSpc>
                <a:spcPct val="80000"/>
              </a:lnSpc>
            </a:pPr>
            <a:r>
              <a:rPr lang="en-US" sz="2000" b="1" dirty="0" smtClean="0">
                <a:latin typeface="+mj-lt"/>
              </a:rPr>
              <a:t>Caregiver </a:t>
            </a:r>
            <a:r>
              <a:rPr lang="en-US" sz="2000" b="1" dirty="0">
                <a:latin typeface="+mj-lt"/>
              </a:rPr>
              <a:t>Support:  </a:t>
            </a:r>
            <a:r>
              <a:rPr lang="en-US" sz="2000" dirty="0">
                <a:latin typeface="+mj-lt"/>
              </a:rPr>
              <a:t>Caregiver support programs offering training, rethinking respite, rethinking the use of technology, collaborative efforts outside the “aging </a:t>
            </a:r>
            <a:r>
              <a:rPr lang="en-US" sz="2000" dirty="0" smtClean="0">
                <a:latin typeface="+mj-lt"/>
              </a:rPr>
              <a:t>network.”</a:t>
            </a:r>
          </a:p>
          <a:p>
            <a:pPr>
              <a:lnSpc>
                <a:spcPct val="80000"/>
              </a:lnSpc>
              <a:buNone/>
            </a:pPr>
            <a:endParaRPr lang="en-US" sz="2000" u="sng" dirty="0" smtClean="0">
              <a:latin typeface="+mj-lt"/>
            </a:endParaRPr>
          </a:p>
          <a:p>
            <a:pPr>
              <a:lnSpc>
                <a:spcPct val="80000"/>
              </a:lnSpc>
            </a:pPr>
            <a:r>
              <a:rPr lang="en-US" sz="2000" b="1" dirty="0" smtClean="0">
                <a:latin typeface="+mj-lt"/>
              </a:rPr>
              <a:t>Caregiver </a:t>
            </a:r>
            <a:r>
              <a:rPr lang="en-US" sz="2000" b="1" dirty="0">
                <a:latin typeface="+mj-lt"/>
              </a:rPr>
              <a:t>S</a:t>
            </a:r>
            <a:r>
              <a:rPr lang="en-US" sz="2000" b="1" dirty="0" smtClean="0">
                <a:latin typeface="+mj-lt"/>
              </a:rPr>
              <a:t>upport Programs:  </a:t>
            </a:r>
            <a:r>
              <a:rPr lang="en-US" sz="2000" dirty="0" smtClean="0">
                <a:latin typeface="+mj-lt"/>
              </a:rPr>
              <a:t>Develop focused </a:t>
            </a:r>
            <a:r>
              <a:rPr lang="en-US" sz="2000" dirty="0">
                <a:latin typeface="+mj-lt"/>
              </a:rPr>
              <a:t>training and recruiting other volunteers using an </a:t>
            </a:r>
            <a:r>
              <a:rPr lang="en-US" sz="2000" dirty="0" smtClean="0">
                <a:latin typeface="+mj-lt"/>
              </a:rPr>
              <a:t>asset-based approach.</a:t>
            </a:r>
          </a:p>
          <a:p>
            <a:pPr>
              <a:lnSpc>
                <a:spcPct val="80000"/>
              </a:lnSpc>
              <a:buNone/>
            </a:pPr>
            <a:endParaRPr lang="en-US" sz="2000" u="sng" dirty="0">
              <a:latin typeface="+mj-lt"/>
            </a:endParaRPr>
          </a:p>
          <a:p>
            <a:pPr>
              <a:lnSpc>
                <a:spcPct val="80000"/>
              </a:lnSpc>
            </a:pPr>
            <a:r>
              <a:rPr lang="en-US" sz="2000" b="1" dirty="0">
                <a:latin typeface="+mj-lt"/>
              </a:rPr>
              <a:t>Chronic </a:t>
            </a:r>
            <a:r>
              <a:rPr lang="en-US" sz="2000" b="1" dirty="0" smtClean="0">
                <a:latin typeface="+mj-lt"/>
              </a:rPr>
              <a:t>Self-care</a:t>
            </a:r>
            <a:r>
              <a:rPr lang="en-US" sz="2000" dirty="0">
                <a:latin typeface="+mj-lt"/>
              </a:rPr>
              <a:t>:  Peer health educators, chronic self-care, nutrition and falls prevention programs, great use of </a:t>
            </a:r>
            <a:r>
              <a:rPr lang="en-US" sz="2000" dirty="0" smtClean="0">
                <a:latin typeface="+mj-lt"/>
              </a:rPr>
              <a:t>paraprofessionals.</a:t>
            </a:r>
            <a:endParaRPr lang="en-US" sz="2000" dirty="0">
              <a:latin typeface="+mj-lt"/>
            </a:endParaRPr>
          </a:p>
        </p:txBody>
      </p:sp>
    </p:spTree>
    <p:extLst>
      <p:ext uri="{BB962C8B-B14F-4D97-AF65-F5344CB8AC3E}">
        <p14:creationId xmlns:p14="http://schemas.microsoft.com/office/powerpoint/2010/main" val="29697835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353312"/>
          </a:xfrm>
        </p:spPr>
        <p:txBody>
          <a:bodyPr>
            <a:noAutofit/>
          </a:bodyPr>
          <a:lstStyle/>
          <a:p>
            <a:pPr algn="ctr"/>
            <a:r>
              <a:rPr lang="en-US" sz="4500" dirty="0" smtClean="0"/>
              <a:t>Some Responses</a:t>
            </a:r>
            <a:br>
              <a:rPr lang="en-US" sz="4500" dirty="0" smtClean="0"/>
            </a:br>
            <a:r>
              <a:rPr lang="en-US" sz="4500" dirty="0" smtClean="0"/>
              <a:t>Workforce Development</a:t>
            </a:r>
            <a:endParaRPr lang="en-US" sz="4500" dirty="0"/>
          </a:p>
        </p:txBody>
      </p:sp>
      <p:sp>
        <p:nvSpPr>
          <p:cNvPr id="2" name="Content Placeholder 1"/>
          <p:cNvSpPr>
            <a:spLocks noGrp="1"/>
          </p:cNvSpPr>
          <p:nvPr>
            <p:ph idx="1"/>
          </p:nvPr>
        </p:nvSpPr>
        <p:spPr>
          <a:xfrm>
            <a:off x="533400" y="1981200"/>
            <a:ext cx="8077199" cy="4144963"/>
          </a:xfrm>
        </p:spPr>
        <p:txBody>
          <a:bodyPr>
            <a:normAutofit fontScale="92500" lnSpcReduction="10000"/>
          </a:bodyPr>
          <a:lstStyle/>
          <a:p>
            <a:pPr>
              <a:lnSpc>
                <a:spcPct val="80000"/>
              </a:lnSpc>
            </a:pPr>
            <a:endParaRPr lang="en-US" sz="1900" b="1" u="sng" dirty="0" smtClean="0"/>
          </a:p>
          <a:p>
            <a:pPr>
              <a:lnSpc>
                <a:spcPct val="80000"/>
              </a:lnSpc>
            </a:pPr>
            <a:r>
              <a:rPr lang="en-US" sz="2200" b="1" dirty="0" smtClean="0">
                <a:latin typeface="+mj-lt"/>
              </a:rPr>
              <a:t>Caregiver </a:t>
            </a:r>
            <a:r>
              <a:rPr lang="en-US" sz="2200" b="1" dirty="0">
                <a:latin typeface="+mj-lt"/>
              </a:rPr>
              <a:t>Recruitment</a:t>
            </a:r>
            <a:r>
              <a:rPr lang="en-US" sz="2200" dirty="0">
                <a:latin typeface="+mj-lt"/>
              </a:rPr>
              <a:t>:  Creation of caregiver recruitment </a:t>
            </a:r>
            <a:r>
              <a:rPr lang="en-US" sz="2200" dirty="0" smtClean="0">
                <a:latin typeface="+mj-lt"/>
              </a:rPr>
              <a:t>efforts.</a:t>
            </a:r>
          </a:p>
          <a:p>
            <a:pPr>
              <a:lnSpc>
                <a:spcPct val="80000"/>
              </a:lnSpc>
              <a:buNone/>
            </a:pPr>
            <a:endParaRPr lang="en-US" sz="2200" dirty="0">
              <a:latin typeface="+mj-lt"/>
            </a:endParaRPr>
          </a:p>
          <a:p>
            <a:r>
              <a:rPr lang="en-US" sz="2200" b="1" dirty="0" smtClean="0">
                <a:latin typeface="+mj-lt"/>
              </a:rPr>
              <a:t>Caregiver Pay:  </a:t>
            </a:r>
            <a:r>
              <a:rPr lang="en-US" sz="2200" dirty="0" smtClean="0">
                <a:latin typeface="+mj-lt"/>
              </a:rPr>
              <a:t>Incentives, master caregivers, new approaches to managed HCBS care.</a:t>
            </a:r>
          </a:p>
          <a:p>
            <a:pPr>
              <a:buNone/>
            </a:pPr>
            <a:endParaRPr lang="en-US" sz="2200" dirty="0" smtClean="0">
              <a:latin typeface="+mj-lt"/>
            </a:endParaRPr>
          </a:p>
          <a:p>
            <a:r>
              <a:rPr lang="en-US" sz="2200" b="1" dirty="0" smtClean="0">
                <a:latin typeface="+mj-lt"/>
              </a:rPr>
              <a:t>Training:</a:t>
            </a:r>
            <a:r>
              <a:rPr lang="en-US" sz="2200" dirty="0" smtClean="0">
                <a:latin typeface="+mj-lt"/>
              </a:rPr>
              <a:t>  State by state consistency, more hands-on, more practicum, accredited curriculums and methodology.</a:t>
            </a:r>
          </a:p>
          <a:p>
            <a:pPr>
              <a:buNone/>
            </a:pPr>
            <a:endParaRPr lang="en-US" sz="2200" u="sng" dirty="0" smtClean="0">
              <a:latin typeface="+mj-lt"/>
            </a:endParaRPr>
          </a:p>
          <a:p>
            <a:r>
              <a:rPr lang="en-US" sz="2200" b="1" dirty="0" smtClean="0">
                <a:latin typeface="+mj-lt"/>
              </a:rPr>
              <a:t>Peer services:</a:t>
            </a:r>
            <a:r>
              <a:rPr lang="en-US" sz="2200" dirty="0" smtClean="0">
                <a:latin typeface="+mj-lt"/>
              </a:rPr>
              <a:t> The average age of a professional caregiver is now around 50.  There is a movement to train older people to carry out some of the lighter duties.  Some states are very focused on recruiting family members to become paid caregivers.</a:t>
            </a:r>
          </a:p>
          <a:p>
            <a:endParaRPr lang="en-US" sz="1900" b="1" u="sng" dirty="0" smtClean="0"/>
          </a:p>
          <a:p>
            <a:pPr marL="0" indent="0">
              <a:buNone/>
            </a:pPr>
            <a:endParaRPr lang="en-US" b="1" i="1" dirty="0"/>
          </a:p>
        </p:txBody>
      </p:sp>
    </p:spTree>
    <p:extLst>
      <p:ext uri="{BB962C8B-B14F-4D97-AF65-F5344CB8AC3E}">
        <p14:creationId xmlns:p14="http://schemas.microsoft.com/office/powerpoint/2010/main" val="3912133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828800"/>
          </a:xfrm>
        </p:spPr>
        <p:txBody>
          <a:bodyPr>
            <a:normAutofit/>
          </a:bodyPr>
          <a:lstStyle/>
          <a:p>
            <a:pPr algn="ctr"/>
            <a:r>
              <a:rPr lang="en-US" dirty="0" smtClean="0"/>
              <a:t>Some Responses</a:t>
            </a:r>
            <a:br>
              <a:rPr lang="en-US" dirty="0" smtClean="0"/>
            </a:br>
            <a:r>
              <a:rPr lang="en-US" dirty="0" smtClean="0"/>
              <a:t>Housing</a:t>
            </a:r>
            <a:endParaRPr lang="en-US" dirty="0"/>
          </a:p>
        </p:txBody>
      </p:sp>
      <p:sp>
        <p:nvSpPr>
          <p:cNvPr id="2" name="Content Placeholder 1"/>
          <p:cNvSpPr>
            <a:spLocks noGrp="1"/>
          </p:cNvSpPr>
          <p:nvPr>
            <p:ph idx="1"/>
          </p:nvPr>
        </p:nvSpPr>
        <p:spPr>
          <a:xfrm>
            <a:off x="457200" y="1752600"/>
            <a:ext cx="8229599" cy="4373563"/>
          </a:xfrm>
        </p:spPr>
        <p:txBody>
          <a:bodyPr>
            <a:normAutofit/>
          </a:bodyPr>
          <a:lstStyle/>
          <a:p>
            <a:pPr marL="0" indent="0">
              <a:buNone/>
            </a:pPr>
            <a:endParaRPr lang="en-US" b="1" u="sng" dirty="0" smtClean="0"/>
          </a:p>
          <a:p>
            <a:pPr marL="0" indent="0">
              <a:buNone/>
            </a:pPr>
            <a:endParaRPr lang="en-US" sz="2000" b="1" u="sng" dirty="0">
              <a:latin typeface="+mj-lt"/>
            </a:endParaRPr>
          </a:p>
          <a:p>
            <a:pPr marL="0" indent="0">
              <a:buNone/>
            </a:pPr>
            <a:r>
              <a:rPr lang="en-US" sz="2000" b="1" dirty="0" smtClean="0">
                <a:latin typeface="+mj-lt"/>
              </a:rPr>
              <a:t>Housing </a:t>
            </a:r>
            <a:r>
              <a:rPr lang="en-US" sz="2000" b="1" dirty="0">
                <a:latin typeface="+mj-lt"/>
              </a:rPr>
              <a:t>O</a:t>
            </a:r>
            <a:r>
              <a:rPr lang="en-US" sz="2000" b="1" dirty="0" smtClean="0">
                <a:latin typeface="+mj-lt"/>
              </a:rPr>
              <a:t>ptions</a:t>
            </a:r>
            <a:r>
              <a:rPr lang="en-US" sz="2000" b="1" dirty="0">
                <a:latin typeface="+mj-lt"/>
              </a:rPr>
              <a:t>:  </a:t>
            </a:r>
            <a:endParaRPr lang="en-US" sz="2000" b="1" dirty="0" smtClean="0">
              <a:latin typeface="+mj-lt"/>
            </a:endParaRPr>
          </a:p>
          <a:p>
            <a:pPr>
              <a:buFont typeface="Wingdings" panose="05000000000000000000" pitchFamily="2" charset="2"/>
              <a:buChar char="§"/>
            </a:pPr>
            <a:r>
              <a:rPr lang="en-US" sz="2000" dirty="0" smtClean="0">
                <a:latin typeface="+mj-lt"/>
              </a:rPr>
              <a:t>Housing with services</a:t>
            </a:r>
          </a:p>
          <a:p>
            <a:pPr>
              <a:buFont typeface="Wingdings" panose="05000000000000000000" pitchFamily="2" charset="2"/>
              <a:buChar char="§"/>
            </a:pPr>
            <a:r>
              <a:rPr lang="en-US" sz="2000" dirty="0" smtClean="0">
                <a:latin typeface="+mj-lt"/>
              </a:rPr>
              <a:t>Enhanced home modification programs,</a:t>
            </a:r>
          </a:p>
          <a:p>
            <a:pPr>
              <a:buFont typeface="Wingdings" panose="05000000000000000000" pitchFamily="2" charset="2"/>
              <a:buChar char="§"/>
            </a:pPr>
            <a:r>
              <a:rPr lang="en-US" sz="2000" dirty="0" smtClean="0">
                <a:latin typeface="+mj-lt"/>
              </a:rPr>
              <a:t>Intergenerational </a:t>
            </a:r>
            <a:r>
              <a:rPr lang="en-US" sz="2000" dirty="0">
                <a:latin typeface="+mj-lt"/>
              </a:rPr>
              <a:t>housing, </a:t>
            </a:r>
            <a:endParaRPr lang="en-US" sz="2000" dirty="0" smtClean="0">
              <a:latin typeface="+mj-lt"/>
            </a:endParaRPr>
          </a:p>
          <a:p>
            <a:pPr>
              <a:buFont typeface="Wingdings" panose="05000000000000000000" pitchFamily="2" charset="2"/>
              <a:buChar char="§"/>
            </a:pPr>
            <a:r>
              <a:rPr lang="en-US" sz="2000" dirty="0">
                <a:latin typeface="+mj-lt"/>
              </a:rPr>
              <a:t>C</a:t>
            </a:r>
            <a:r>
              <a:rPr lang="en-US" sz="2000" dirty="0" smtClean="0">
                <a:latin typeface="+mj-lt"/>
              </a:rPr>
              <a:t>o-housing</a:t>
            </a:r>
            <a:r>
              <a:rPr lang="en-US" sz="2000" dirty="0">
                <a:latin typeface="+mj-lt"/>
              </a:rPr>
              <a:t>, </a:t>
            </a:r>
            <a:endParaRPr lang="en-US" sz="2000" dirty="0" smtClean="0">
              <a:latin typeface="+mj-lt"/>
            </a:endParaRPr>
          </a:p>
          <a:p>
            <a:pPr>
              <a:buFont typeface="Wingdings" panose="05000000000000000000" pitchFamily="2" charset="2"/>
              <a:buChar char="§"/>
            </a:pPr>
            <a:r>
              <a:rPr lang="en-US" sz="2000" dirty="0">
                <a:latin typeface="+mj-lt"/>
              </a:rPr>
              <a:t>S</a:t>
            </a:r>
            <a:r>
              <a:rPr lang="en-US" sz="2000" dirty="0" smtClean="0">
                <a:latin typeface="+mj-lt"/>
              </a:rPr>
              <a:t>cattered </a:t>
            </a:r>
            <a:r>
              <a:rPr lang="en-US" sz="2000" dirty="0">
                <a:latin typeface="+mj-lt"/>
              </a:rPr>
              <a:t>site housing, </a:t>
            </a:r>
            <a:endParaRPr lang="en-US" sz="2000" dirty="0" smtClean="0">
              <a:latin typeface="+mj-lt"/>
            </a:endParaRPr>
          </a:p>
          <a:p>
            <a:pPr>
              <a:buFont typeface="Wingdings" panose="05000000000000000000" pitchFamily="2" charset="2"/>
              <a:buChar char="§"/>
            </a:pPr>
            <a:r>
              <a:rPr lang="en-US" sz="2000" dirty="0">
                <a:latin typeface="+mj-lt"/>
              </a:rPr>
              <a:t>R</a:t>
            </a:r>
            <a:r>
              <a:rPr lang="en-US" sz="2000" dirty="0" smtClean="0">
                <a:latin typeface="+mj-lt"/>
              </a:rPr>
              <a:t>enewed </a:t>
            </a:r>
            <a:r>
              <a:rPr lang="en-US" sz="2000" dirty="0">
                <a:latin typeface="+mj-lt"/>
              </a:rPr>
              <a:t>attention to the “In-law apartment”, </a:t>
            </a:r>
            <a:endParaRPr lang="en-US" sz="2000" dirty="0" smtClean="0">
              <a:latin typeface="+mj-lt"/>
            </a:endParaRPr>
          </a:p>
          <a:p>
            <a:pPr>
              <a:buFont typeface="Wingdings" panose="05000000000000000000" pitchFamily="2" charset="2"/>
              <a:buChar char="§"/>
            </a:pPr>
            <a:r>
              <a:rPr lang="en-US" sz="2000" dirty="0">
                <a:latin typeface="+mj-lt"/>
              </a:rPr>
              <a:t>R</a:t>
            </a:r>
            <a:r>
              <a:rPr lang="en-US" sz="2000" dirty="0" smtClean="0">
                <a:latin typeface="+mj-lt"/>
              </a:rPr>
              <a:t>enegotiating </a:t>
            </a:r>
            <a:r>
              <a:rPr lang="en-US" sz="2000" dirty="0">
                <a:latin typeface="+mj-lt"/>
              </a:rPr>
              <a:t>202s, </a:t>
            </a:r>
            <a:r>
              <a:rPr lang="en-US" sz="2000" dirty="0" smtClean="0">
                <a:latin typeface="+mj-lt"/>
              </a:rPr>
              <a:t>new 811 program.</a:t>
            </a:r>
          </a:p>
          <a:p>
            <a:endParaRPr lang="en-US" sz="2000" u="sng" dirty="0">
              <a:solidFill>
                <a:srgbClr val="FF0000"/>
              </a:solidFill>
              <a:latin typeface="+mj-lt"/>
            </a:endParaRPr>
          </a:p>
          <a:p>
            <a:pPr marL="0" indent="0">
              <a:buNone/>
            </a:pPr>
            <a:endParaRPr lang="en-US" sz="2000" b="1" dirty="0" smtClean="0">
              <a:solidFill>
                <a:srgbClr val="002060"/>
              </a:solidFill>
              <a:latin typeface="+mj-lt"/>
            </a:endParaRPr>
          </a:p>
          <a:p>
            <a:endParaRPr lang="en-US" sz="1800" u="sng" dirty="0" smtClean="0">
              <a:solidFill>
                <a:srgbClr val="FF0000"/>
              </a:solidFill>
            </a:endParaRPr>
          </a:p>
          <a:p>
            <a:pPr>
              <a:buNone/>
            </a:pPr>
            <a:endParaRPr lang="en-US" sz="1800" i="1" dirty="0"/>
          </a:p>
          <a:p>
            <a:endParaRPr lang="en-US" dirty="0"/>
          </a:p>
          <a:p>
            <a:endParaRPr lang="en-US" dirty="0"/>
          </a:p>
          <a:p>
            <a:endParaRPr lang="en-US" dirty="0"/>
          </a:p>
        </p:txBody>
      </p:sp>
    </p:spTree>
    <p:extLst>
      <p:ext uri="{BB962C8B-B14F-4D97-AF65-F5344CB8AC3E}">
        <p14:creationId xmlns:p14="http://schemas.microsoft.com/office/powerpoint/2010/main" val="1559004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810512"/>
          </a:xfrm>
        </p:spPr>
        <p:txBody>
          <a:bodyPr>
            <a:normAutofit fontScale="90000"/>
          </a:bodyPr>
          <a:lstStyle/>
          <a:p>
            <a:pPr algn="ctr"/>
            <a:r>
              <a:rPr lang="en-US" dirty="0" smtClean="0"/>
              <a:t>Possible Responses</a:t>
            </a:r>
            <a:br>
              <a:rPr lang="en-US" dirty="0" smtClean="0"/>
            </a:br>
            <a:r>
              <a:rPr lang="en-US" sz="4400" dirty="0" smtClean="0"/>
              <a:t>Facilities Providing Long-Term Services</a:t>
            </a:r>
            <a:endParaRPr lang="en-US" sz="4400" dirty="0"/>
          </a:p>
        </p:txBody>
      </p:sp>
      <p:sp>
        <p:nvSpPr>
          <p:cNvPr id="2" name="Content Placeholder 1"/>
          <p:cNvSpPr>
            <a:spLocks noGrp="1"/>
          </p:cNvSpPr>
          <p:nvPr>
            <p:ph idx="1"/>
          </p:nvPr>
        </p:nvSpPr>
        <p:spPr>
          <a:xfrm>
            <a:off x="457200" y="2895600"/>
            <a:ext cx="8229600" cy="3429000"/>
          </a:xfrm>
        </p:spPr>
        <p:txBody>
          <a:bodyPr>
            <a:normAutofit/>
          </a:bodyPr>
          <a:lstStyle/>
          <a:p>
            <a:r>
              <a:rPr lang="en-US" sz="2000" b="1" dirty="0" smtClean="0">
                <a:latin typeface="+mj-lt"/>
              </a:rPr>
              <a:t>Culture Change </a:t>
            </a:r>
            <a:r>
              <a:rPr lang="en-US" sz="2000" dirty="0" smtClean="0">
                <a:latin typeface="+mj-lt"/>
              </a:rPr>
              <a:t>the movement to </a:t>
            </a:r>
            <a:r>
              <a:rPr lang="en-US" sz="2000" dirty="0">
                <a:latin typeface="+mj-lt"/>
              </a:rPr>
              <a:t>transform </a:t>
            </a:r>
            <a:r>
              <a:rPr lang="en-US" sz="2000" dirty="0" smtClean="0">
                <a:latin typeface="+mj-lt"/>
              </a:rPr>
              <a:t>the </a:t>
            </a:r>
            <a:r>
              <a:rPr lang="en-US" sz="2000" dirty="0">
                <a:latin typeface="+mj-lt"/>
              </a:rPr>
              <a:t>institutional approach </a:t>
            </a:r>
            <a:r>
              <a:rPr lang="en-US" sz="2000" dirty="0" smtClean="0">
                <a:latin typeface="+mj-lt"/>
              </a:rPr>
              <a:t>into </a:t>
            </a:r>
            <a:r>
              <a:rPr lang="en-US" sz="2000" dirty="0">
                <a:latin typeface="+mj-lt"/>
              </a:rPr>
              <a:t>one that is person-directed. </a:t>
            </a:r>
            <a:r>
              <a:rPr lang="en-US" sz="2000" dirty="0" smtClean="0">
                <a:latin typeface="+mj-lt"/>
              </a:rPr>
              <a:t>In </a:t>
            </a:r>
            <a:r>
              <a:rPr lang="en-US" sz="2000" dirty="0">
                <a:latin typeface="+mj-lt"/>
              </a:rPr>
              <a:t>culture change, quality of care and quality of life are inseparable and equally important</a:t>
            </a:r>
            <a:r>
              <a:rPr lang="en-US" sz="2000" dirty="0" smtClean="0">
                <a:latin typeface="+mj-lt"/>
              </a:rPr>
              <a:t>.</a:t>
            </a:r>
          </a:p>
          <a:p>
            <a:pPr>
              <a:buNone/>
            </a:pPr>
            <a:endParaRPr lang="en-US" sz="2000" dirty="0" smtClean="0">
              <a:latin typeface="+mj-lt"/>
            </a:endParaRPr>
          </a:p>
          <a:p>
            <a:r>
              <a:rPr lang="en-US" sz="2000" dirty="0" smtClean="0">
                <a:latin typeface="+mj-lt"/>
              </a:rPr>
              <a:t>Nearly 1/3 of the 16,500 nursing homes in the US describe themselves as implementing culture change, but most is just window dressing…pets and plants.</a:t>
            </a:r>
          </a:p>
          <a:p>
            <a:pPr>
              <a:buNone/>
            </a:pPr>
            <a:endParaRPr lang="en-US" sz="2000" dirty="0" smtClean="0">
              <a:latin typeface="+mj-lt"/>
            </a:endParaRPr>
          </a:p>
          <a:p>
            <a:r>
              <a:rPr lang="en-US" sz="2000" dirty="0" smtClean="0">
                <a:latin typeface="+mj-lt"/>
              </a:rPr>
              <a:t>Wide range of approaches some emphasizing facility design, individual autonomy, smaller numbers in groups. </a:t>
            </a:r>
          </a:p>
          <a:p>
            <a:pPr>
              <a:buNone/>
            </a:pPr>
            <a:endParaRPr lang="en-US" sz="2000" dirty="0" smtClean="0">
              <a:latin typeface="+mj-lt"/>
            </a:endParaRPr>
          </a:p>
          <a:p>
            <a:pPr>
              <a:buNone/>
            </a:pPr>
            <a:endParaRPr lang="en-US" i="1" dirty="0" smtClean="0"/>
          </a:p>
          <a:p>
            <a:endParaRPr lang="en-US" u="sng" dirty="0"/>
          </a:p>
        </p:txBody>
      </p:sp>
    </p:spTree>
    <p:extLst>
      <p:ext uri="{BB962C8B-B14F-4D97-AF65-F5344CB8AC3E}">
        <p14:creationId xmlns:p14="http://schemas.microsoft.com/office/powerpoint/2010/main" val="27403646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Some Responses</a:t>
            </a:r>
            <a:br>
              <a:rPr lang="en-US" dirty="0" smtClean="0"/>
            </a:br>
            <a:r>
              <a:rPr lang="en-US" dirty="0" smtClean="0"/>
              <a:t>Elder Abuse</a:t>
            </a:r>
            <a:endParaRPr lang="en-US" dirty="0"/>
          </a:p>
        </p:txBody>
      </p:sp>
      <p:sp>
        <p:nvSpPr>
          <p:cNvPr id="3" name="Content Placeholder 2"/>
          <p:cNvSpPr>
            <a:spLocks noGrp="1"/>
          </p:cNvSpPr>
          <p:nvPr>
            <p:ph idx="1"/>
          </p:nvPr>
        </p:nvSpPr>
        <p:spPr>
          <a:xfrm>
            <a:off x="457200" y="2286000"/>
            <a:ext cx="8229600" cy="4038600"/>
          </a:xfrm>
        </p:spPr>
        <p:txBody>
          <a:bodyPr>
            <a:normAutofit/>
          </a:bodyPr>
          <a:lstStyle/>
          <a:p>
            <a:r>
              <a:rPr lang="en-US" sz="2000" b="1" dirty="0" smtClean="0">
                <a:latin typeface="Calibri" panose="020F0502020204030204" pitchFamily="34" charset="0"/>
              </a:rPr>
              <a:t>Fund the Elder Justice Act</a:t>
            </a:r>
            <a:r>
              <a:rPr lang="en-US" sz="2000" dirty="0" smtClean="0">
                <a:latin typeface="Calibri" panose="020F0502020204030204" pitchFamily="34" charset="0"/>
              </a:rPr>
              <a:t>, passed in 2010 as part of the ACA, the WH had proposed $25 million which includes some special initiative funding.</a:t>
            </a:r>
          </a:p>
          <a:p>
            <a:pPr marL="0" indent="0">
              <a:buNone/>
            </a:pPr>
            <a:endParaRPr lang="en-US" sz="2000" dirty="0" smtClean="0">
              <a:latin typeface="Calibri" panose="020F0502020204030204" pitchFamily="34" charset="0"/>
            </a:endParaRPr>
          </a:p>
          <a:p>
            <a:r>
              <a:rPr lang="en-US" sz="2000" b="1" dirty="0" smtClean="0">
                <a:latin typeface="Calibri" panose="020F0502020204030204" pitchFamily="34" charset="0"/>
              </a:rPr>
              <a:t>Develop model Multi Disciplinary Teams (MDTs)</a:t>
            </a:r>
            <a:r>
              <a:rPr lang="en-US" sz="2000" dirty="0" smtClean="0">
                <a:latin typeface="Calibri" panose="020F0502020204030204" pitchFamily="34" charset="0"/>
              </a:rPr>
              <a:t>, an on-going collaboration between prosecutors, APS, social service providers, health providers.  In some states, notably Illinois, they are required by law and funded by the state legislature.  </a:t>
            </a:r>
            <a:endParaRPr lang="en-US" sz="2000" b="1" dirty="0" smtClean="0">
              <a:latin typeface="Calibri" panose="020F0502020204030204" pitchFamily="34" charset="0"/>
            </a:endParaRPr>
          </a:p>
          <a:p>
            <a:endParaRPr lang="en-US" sz="2000" dirty="0">
              <a:latin typeface="Calibri" panose="020F0502020204030204" pitchFamily="34" charset="0"/>
            </a:endParaRPr>
          </a:p>
          <a:p>
            <a:r>
              <a:rPr lang="en-US" sz="2000" b="1" dirty="0" smtClean="0">
                <a:latin typeface="Calibri" panose="020F0502020204030204" pitchFamily="34" charset="0"/>
              </a:rPr>
              <a:t>Create more Elder </a:t>
            </a:r>
            <a:r>
              <a:rPr lang="en-US" sz="2000" b="1" dirty="0">
                <a:latin typeface="Calibri" panose="020F0502020204030204" pitchFamily="34" charset="0"/>
              </a:rPr>
              <a:t>A</a:t>
            </a:r>
            <a:r>
              <a:rPr lang="en-US" sz="2000" b="1" dirty="0" smtClean="0">
                <a:latin typeface="Calibri" panose="020F0502020204030204" pitchFamily="34" charset="0"/>
              </a:rPr>
              <a:t>buse Shelters</a:t>
            </a:r>
            <a:r>
              <a:rPr lang="en-US" sz="2000" dirty="0" smtClean="0">
                <a:latin typeface="Calibri" panose="020F0502020204030204" pitchFamily="34" charset="0"/>
              </a:rPr>
              <a:t>, providing elder abuse victims a safe place to go while they heal and services which help make them whole, legal assistance, forensic accounting, housing services, etc. Now 10 in the U.S., including 2 in Maryland, 6 more in development.</a:t>
            </a:r>
            <a:endParaRPr lang="en-US" sz="2000" b="1" dirty="0">
              <a:latin typeface="Calibri" panose="020F0502020204030204" pitchFamily="34" charset="0"/>
            </a:endParaRPr>
          </a:p>
        </p:txBody>
      </p:sp>
    </p:spTree>
    <p:extLst>
      <p:ext uri="{BB962C8B-B14F-4D97-AF65-F5344CB8AC3E}">
        <p14:creationId xmlns:p14="http://schemas.microsoft.com/office/powerpoint/2010/main" val="1694864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Thanks For All You Do!</a:t>
            </a:r>
            <a:endParaRPr lang="en-US" dirty="0"/>
          </a:p>
        </p:txBody>
      </p:sp>
      <p:sp>
        <p:nvSpPr>
          <p:cNvPr id="6" name="Subtitle 5"/>
          <p:cNvSpPr>
            <a:spLocks noGrp="1"/>
          </p:cNvSpPr>
          <p:nvPr>
            <p:ph type="subTitle" idx="1"/>
          </p:nvPr>
        </p:nvSpPr>
        <p:spPr/>
        <p:txBody>
          <a:bodyPr/>
          <a:lstStyle/>
          <a:p>
            <a:r>
              <a:rPr lang="en-US" dirty="0" smtClean="0"/>
              <a:t>Michael Marcus</a:t>
            </a:r>
          </a:p>
          <a:p>
            <a:r>
              <a:rPr lang="en-US" dirty="0" smtClean="0">
                <a:hlinkClick r:id="rId2"/>
              </a:rPr>
              <a:t>mmarcus@hjweinberg.org</a:t>
            </a:r>
            <a:endParaRPr lang="en-US" dirty="0" smtClean="0"/>
          </a:p>
          <a:p>
            <a:r>
              <a:rPr lang="en-US" dirty="0" smtClean="0"/>
              <a:t>420-654-8500 ext 244</a:t>
            </a:r>
          </a:p>
        </p:txBody>
      </p:sp>
    </p:spTree>
    <p:extLst>
      <p:ext uri="{BB962C8B-B14F-4D97-AF65-F5344CB8AC3E}">
        <p14:creationId xmlns:p14="http://schemas.microsoft.com/office/powerpoint/2010/main" val="315790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505712"/>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The Harry and Jeanette </a:t>
            </a:r>
            <a:br>
              <a:rPr lang="en-US" dirty="0" smtClean="0"/>
            </a:br>
            <a:r>
              <a:rPr lang="en-US" dirty="0" smtClean="0"/>
              <a:t>Weinberg Foundation</a:t>
            </a:r>
            <a:endParaRPr lang="en-US" dirty="0"/>
          </a:p>
        </p:txBody>
      </p:sp>
      <p:sp>
        <p:nvSpPr>
          <p:cNvPr id="2" name="Content Placeholder 1"/>
          <p:cNvSpPr>
            <a:spLocks noGrp="1"/>
          </p:cNvSpPr>
          <p:nvPr>
            <p:ph idx="1"/>
          </p:nvPr>
        </p:nvSpPr>
        <p:spPr>
          <a:xfrm>
            <a:off x="872067" y="2362200"/>
            <a:ext cx="7408333" cy="3763963"/>
          </a:xfrm>
        </p:spPr>
        <p:txBody>
          <a:bodyPr>
            <a:normAutofit/>
          </a:bodyPr>
          <a:lstStyle/>
          <a:p>
            <a:pPr marL="0" indent="0" algn="ctr">
              <a:buNone/>
            </a:pPr>
            <a:r>
              <a:rPr lang="en-US" b="1" u="sng" dirty="0" smtClean="0"/>
              <a:t>Mission:</a:t>
            </a:r>
            <a:r>
              <a:rPr lang="en-US" dirty="0" smtClean="0"/>
              <a:t>  </a:t>
            </a:r>
          </a:p>
          <a:p>
            <a:pPr marL="0" indent="0" algn="ctr">
              <a:buNone/>
            </a:pPr>
            <a:r>
              <a:rPr lang="en-US" dirty="0" smtClean="0"/>
              <a:t>To </a:t>
            </a:r>
            <a:r>
              <a:rPr lang="en-US" dirty="0"/>
              <a:t>help low-income and vulnerable individuals and families by providing grants to nonprofits that provide direct services</a:t>
            </a:r>
            <a:r>
              <a:rPr lang="en-US" dirty="0" smtClean="0"/>
              <a:t>.</a:t>
            </a:r>
          </a:p>
          <a:p>
            <a:pPr marL="0" indent="0" algn="ctr">
              <a:buNone/>
            </a:pPr>
            <a:endParaRPr lang="en-US" dirty="0" smtClean="0"/>
          </a:p>
          <a:p>
            <a:pPr marL="0" indent="0" algn="ctr">
              <a:buNone/>
            </a:pPr>
            <a:r>
              <a:rPr lang="en-US" b="1" i="1" dirty="0" smtClean="0"/>
              <a:t>“</a:t>
            </a:r>
            <a:r>
              <a:rPr lang="en-US" b="1" i="1" dirty="0"/>
              <a:t>While others are finding the cures for all the ills of the world, someone will be hungry, someone will be cold. That’s our job.</a:t>
            </a:r>
            <a:r>
              <a:rPr lang="en-US" b="1" i="1" dirty="0" smtClean="0"/>
              <a:t>”</a:t>
            </a:r>
            <a:endParaRPr lang="en-US" dirty="0" smtClean="0"/>
          </a:p>
        </p:txBody>
      </p:sp>
    </p:spTree>
    <p:extLst>
      <p:ext uri="{BB962C8B-B14F-4D97-AF65-F5344CB8AC3E}">
        <p14:creationId xmlns:p14="http://schemas.microsoft.com/office/powerpoint/2010/main" val="3648731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500" dirty="0" smtClean="0"/>
              <a:t>Older Adults</a:t>
            </a:r>
            <a:endParaRPr lang="en-US" sz="4500" dirty="0"/>
          </a:p>
        </p:txBody>
      </p:sp>
      <p:sp>
        <p:nvSpPr>
          <p:cNvPr id="2" name="Content Placeholder 1"/>
          <p:cNvSpPr>
            <a:spLocks noGrp="1"/>
          </p:cNvSpPr>
          <p:nvPr>
            <p:ph idx="1"/>
          </p:nvPr>
        </p:nvSpPr>
        <p:spPr>
          <a:xfrm>
            <a:off x="457200" y="1828800"/>
            <a:ext cx="8229599" cy="4648200"/>
          </a:xfrm>
        </p:spPr>
        <p:txBody>
          <a:bodyPr>
            <a:normAutofit/>
          </a:bodyPr>
          <a:lstStyle/>
          <a:p>
            <a:r>
              <a:rPr lang="en-US" sz="2000" dirty="0" smtClean="0">
                <a:latin typeface="Calibri" panose="020F0502020204030204" pitchFamily="34" charset="0"/>
              </a:rPr>
              <a:t>No </a:t>
            </a:r>
            <a:r>
              <a:rPr lang="en-US" sz="2000" dirty="0">
                <a:latin typeface="Calibri" panose="020F0502020204030204" pitchFamily="34" charset="0"/>
              </a:rPr>
              <a:t>other American foundation of similar size has emphasized care for poor older adults to the extent demonstrated by </a:t>
            </a:r>
            <a:r>
              <a:rPr lang="en-US" sz="2000" dirty="0" smtClean="0">
                <a:latin typeface="Calibri" panose="020F0502020204030204" pitchFamily="34" charset="0"/>
              </a:rPr>
              <a:t>The </a:t>
            </a:r>
            <a:r>
              <a:rPr lang="en-US" sz="2000" dirty="0">
                <a:latin typeface="Calibri" panose="020F0502020204030204" pitchFamily="34" charset="0"/>
              </a:rPr>
              <a:t>Weinberg Foundation</a:t>
            </a:r>
            <a:r>
              <a:rPr lang="en-US" sz="2000" dirty="0" smtClean="0">
                <a:latin typeface="Calibri" panose="020F0502020204030204" pitchFamily="34" charset="0"/>
              </a:rPr>
              <a:t>. The Foundation is the #1 funder in the field of Aging at $38-40 million a year.</a:t>
            </a:r>
          </a:p>
          <a:p>
            <a:r>
              <a:rPr lang="en-US" sz="2000" dirty="0" smtClean="0">
                <a:latin typeface="Calibri" panose="020F0502020204030204" pitchFamily="34" charset="0"/>
              </a:rPr>
              <a:t>Seven foci:</a:t>
            </a:r>
          </a:p>
          <a:p>
            <a:pPr marL="457200" indent="-457200">
              <a:buFont typeface="+mj-lt"/>
              <a:buAutoNum type="arabicPeriod"/>
            </a:pPr>
            <a:r>
              <a:rPr lang="en-US" sz="2000" dirty="0" smtClean="0">
                <a:latin typeface="Calibri" panose="020F0502020204030204" pitchFamily="34" charset="0"/>
              </a:rPr>
              <a:t>Community based services - Supportive Communities and Elder Abuse* </a:t>
            </a:r>
          </a:p>
          <a:p>
            <a:pPr marL="457200" indent="-457200">
              <a:buFont typeface="+mj-lt"/>
              <a:buAutoNum type="arabicPeriod"/>
            </a:pPr>
            <a:r>
              <a:rPr lang="en-US" sz="2000" dirty="0" smtClean="0">
                <a:latin typeface="Calibri" panose="020F0502020204030204" pitchFamily="34" charset="0"/>
              </a:rPr>
              <a:t>Caregiver supports and services – Making Maryland the Best Place to Grow Old*</a:t>
            </a:r>
          </a:p>
          <a:p>
            <a:pPr marL="457200" indent="-457200">
              <a:buFont typeface="+mj-lt"/>
              <a:buAutoNum type="arabicPeriod"/>
            </a:pPr>
            <a:r>
              <a:rPr lang="en-US" sz="2000" dirty="0" smtClean="0">
                <a:latin typeface="Calibri" panose="020F0502020204030204" pitchFamily="34" charset="0"/>
              </a:rPr>
              <a:t>Workforce Development for paid caregivers to older adults</a:t>
            </a:r>
          </a:p>
          <a:p>
            <a:pPr marL="457200" indent="-457200">
              <a:buFont typeface="+mj-lt"/>
              <a:buAutoNum type="arabicPeriod"/>
            </a:pPr>
            <a:r>
              <a:rPr lang="en-US" sz="2000" dirty="0" smtClean="0">
                <a:latin typeface="Calibri" panose="020F0502020204030204" pitchFamily="34" charset="0"/>
              </a:rPr>
              <a:t>Elder Economic Security</a:t>
            </a:r>
          </a:p>
          <a:p>
            <a:pPr marL="457200" indent="-457200">
              <a:buFont typeface="+mj-lt"/>
              <a:buAutoNum type="arabicPeriod"/>
            </a:pPr>
            <a:r>
              <a:rPr lang="en-US" sz="2000" dirty="0" smtClean="0">
                <a:latin typeface="Calibri" panose="020F0502020204030204" pitchFamily="34" charset="0"/>
              </a:rPr>
              <a:t>Affordable Housing with Services*</a:t>
            </a:r>
          </a:p>
          <a:p>
            <a:pPr marL="457200" indent="-457200">
              <a:buFont typeface="+mj-lt"/>
              <a:buAutoNum type="arabicPeriod"/>
            </a:pPr>
            <a:r>
              <a:rPr lang="en-US" sz="2000" dirty="0" smtClean="0">
                <a:latin typeface="Calibri" panose="020F0502020204030204" pitchFamily="34" charset="0"/>
              </a:rPr>
              <a:t>Culture change long-term care residences</a:t>
            </a:r>
          </a:p>
          <a:p>
            <a:pPr marL="457200" indent="-457200">
              <a:buFont typeface="+mj-lt"/>
              <a:buAutoNum type="arabicPeriod"/>
            </a:pPr>
            <a:r>
              <a:rPr lang="en-US" sz="2000" dirty="0" smtClean="0">
                <a:latin typeface="Calibri" panose="020F0502020204030204" pitchFamily="34" charset="0"/>
              </a:rPr>
              <a:t>Community Based Centers formerly known as Senior Centers</a:t>
            </a:r>
          </a:p>
          <a:p>
            <a:pPr>
              <a:buNone/>
            </a:pPr>
            <a:endParaRPr lang="en-US" sz="2000" dirty="0">
              <a:latin typeface="Calibri" panose="020F0502020204030204" pitchFamily="34" charset="0"/>
            </a:endParaRPr>
          </a:p>
          <a:p>
            <a:endParaRPr lang="en-US" sz="2000" dirty="0" smtClean="0">
              <a:latin typeface="Calibri" panose="020F0502020204030204" pitchFamily="34" charset="0"/>
            </a:endParaRPr>
          </a:p>
          <a:p>
            <a:pPr marL="0" indent="0">
              <a:buNone/>
            </a:pPr>
            <a:endParaRPr lang="en-US" sz="2000" dirty="0" smtClean="0">
              <a:latin typeface="Calibri" panose="020F0502020204030204" pitchFamily="34" charset="0"/>
            </a:endParaRPr>
          </a:p>
        </p:txBody>
      </p:sp>
    </p:spTree>
    <p:extLst>
      <p:ext uri="{BB962C8B-B14F-4D97-AF65-F5344CB8AC3E}">
        <p14:creationId xmlns:p14="http://schemas.microsoft.com/office/powerpoint/2010/main" val="2319434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
        <p:nvSpPr>
          <p:cNvPr id="2" name="Content Placeholder 1"/>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6043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370716852"/>
              </p:ext>
            </p:extLst>
          </p:nvPr>
        </p:nvGraphicFramePr>
        <p:xfrm>
          <a:off x="0" y="1"/>
          <a:ext cx="9144000" cy="6872782"/>
        </p:xfrm>
        <a:graphic>
          <a:graphicData uri="http://schemas.openxmlformats.org/drawingml/2006/table">
            <a:tbl>
              <a:tblPr firstRow="1" firstCol="1" bandRow="1">
                <a:tableStyleId>{5C22544A-7EE6-4342-B048-85BDC9FD1C3A}</a:tableStyleId>
              </a:tblPr>
              <a:tblGrid>
                <a:gridCol w="1159260"/>
                <a:gridCol w="1151563"/>
                <a:gridCol w="1151563"/>
                <a:gridCol w="1151563"/>
                <a:gridCol w="1151563"/>
                <a:gridCol w="1151563"/>
                <a:gridCol w="1151563"/>
                <a:gridCol w="1075362"/>
              </a:tblGrid>
              <a:tr h="1119442">
                <a:tc>
                  <a:txBody>
                    <a:bodyPr/>
                    <a:lstStyle/>
                    <a:p>
                      <a:pPr marL="0" marR="0" algn="ctr">
                        <a:lnSpc>
                          <a:spcPct val="115000"/>
                        </a:lnSpc>
                        <a:spcBef>
                          <a:spcPts val="0"/>
                        </a:spcBef>
                        <a:spcAft>
                          <a:spcPts val="0"/>
                        </a:spcAft>
                      </a:pPr>
                      <a:r>
                        <a:rPr lang="en-US" sz="1400" dirty="0">
                          <a:effectLst/>
                        </a:rPr>
                        <a:t>Census</a:t>
                      </a:r>
                      <a:br>
                        <a:rPr lang="en-US" sz="1400" dirty="0">
                          <a:effectLst/>
                        </a:rPr>
                      </a:br>
                      <a:r>
                        <a:rPr lang="en-US" sz="1400" dirty="0">
                          <a:effectLst/>
                        </a:rPr>
                        <a:t>Year</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Number Males 65 and older</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Percent Males 65 and older</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Number Females 65 and older</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Percent Females 65 and older</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Number 65 and older - both sexes</a:t>
                      </a:r>
                      <a:endParaRPr lang="en-US" sz="14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b="1" dirty="0">
                          <a:solidFill>
                            <a:srgbClr val="FF0000"/>
                          </a:solidFill>
                          <a:effectLst/>
                        </a:rPr>
                        <a:t>Percent 65 and older - both sexes</a:t>
                      </a:r>
                      <a:endParaRPr lang="en-US" sz="1400" b="1" dirty="0">
                        <a:solidFill>
                          <a:srgbClr val="FF0000"/>
                        </a:solidFill>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400" dirty="0">
                          <a:effectLst/>
                        </a:rPr>
                        <a:t>Total,</a:t>
                      </a:r>
                      <a:br>
                        <a:rPr lang="en-US" sz="1400" dirty="0">
                          <a:effectLst/>
                        </a:rPr>
                      </a:br>
                      <a:r>
                        <a:rPr lang="en-US" sz="1400" dirty="0">
                          <a:effectLst/>
                        </a:rPr>
                        <a:t> both sexes, all ages</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2000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14,409,625</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41.2%</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20,582,128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58.8%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34,991,753</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12.4%</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281,421,906</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2010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17,291,694</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43.0%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22,937,018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57.0%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     40,228,712 </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13.0%</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310,232,863</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2020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24,323,182</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44.4%</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30,481,288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55.6%</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     54,804,470 </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16.1%</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341,386,665</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2030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32,293,978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44.8%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39,797,937</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55.2%</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     72,091,915 </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19.3%</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373,503,674</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2040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36,396,362</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44.8%</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44,842,029</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55.2%</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     81,238,391 </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20.0%</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405,655,295</a:t>
                      </a:r>
                      <a:endParaRPr lang="en-US" sz="1400" dirty="0">
                        <a:effectLst/>
                        <a:latin typeface="Calibri"/>
                        <a:ea typeface="Calibri"/>
                        <a:cs typeface="Times New Roman"/>
                      </a:endParaRPr>
                    </a:p>
                  </a:txBody>
                  <a:tcPr marL="68580" marR="68580" marT="0" marB="0" anchor="b"/>
                </a:tc>
              </a:tr>
              <a:tr h="958890">
                <a:tc>
                  <a:txBody>
                    <a:bodyPr/>
                    <a:lstStyle/>
                    <a:p>
                      <a:pPr marL="0" marR="0" algn="ctr">
                        <a:lnSpc>
                          <a:spcPct val="115000"/>
                        </a:lnSpc>
                        <a:spcBef>
                          <a:spcPts val="0"/>
                        </a:spcBef>
                        <a:spcAft>
                          <a:spcPts val="0"/>
                        </a:spcAft>
                      </a:pPr>
                      <a:r>
                        <a:rPr lang="en-US" sz="1400" dirty="0">
                          <a:effectLst/>
                        </a:rPr>
                        <a:t>2050</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39,916,666</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45.1%</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48,630,307</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54.9%</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     88,546,973 </a:t>
                      </a:r>
                      <a:endParaRPr lang="en-US" sz="14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800" b="1" dirty="0">
                          <a:solidFill>
                            <a:srgbClr val="FF0000"/>
                          </a:solidFill>
                          <a:effectLst/>
                        </a:rPr>
                        <a:t>20.2%</a:t>
                      </a:r>
                      <a:endParaRPr lang="en-US" sz="18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400" dirty="0">
                          <a:effectLst/>
                        </a:rPr>
                        <a:t>439,010,253</a:t>
                      </a:r>
                      <a:endParaRPr lang="en-US" sz="14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3698524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lick on the image to en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914400"/>
            <a:ext cx="7010400" cy="5590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6731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 Maryland</a:t>
            </a:r>
            <a:endParaRPr lang="en-US" dirty="0"/>
          </a:p>
        </p:txBody>
      </p:sp>
      <p:sp>
        <p:nvSpPr>
          <p:cNvPr id="3" name="Content Placeholder 2"/>
          <p:cNvSpPr>
            <a:spLocks noGrp="1"/>
          </p:cNvSpPr>
          <p:nvPr>
            <p:ph idx="1"/>
          </p:nvPr>
        </p:nvSpPr>
        <p:spPr/>
        <p:txBody>
          <a:bodyPr>
            <a:normAutofit lnSpcReduction="10000"/>
          </a:bodyPr>
          <a:lstStyle/>
          <a:p>
            <a:r>
              <a:rPr lang="en-US" sz="2000" dirty="0">
                <a:latin typeface="Calibri" panose="020F0502020204030204" pitchFamily="34" charset="0"/>
              </a:rPr>
              <a:t>In 2010 Maryland Residents 60+ represented 17.9% of the State's </a:t>
            </a:r>
            <a:r>
              <a:rPr lang="en-US" sz="2000" dirty="0" smtClean="0">
                <a:latin typeface="Calibri" panose="020F0502020204030204" pitchFamily="34" charset="0"/>
              </a:rPr>
              <a:t>Population, 16.7% of the residents of Baltimore City.  </a:t>
            </a:r>
          </a:p>
          <a:p>
            <a:pPr marL="0" indent="0">
              <a:buNone/>
            </a:pPr>
            <a:endParaRPr lang="en-US" sz="2000" dirty="0" smtClean="0">
              <a:latin typeface="Calibri" panose="020F0502020204030204" pitchFamily="34" charset="0"/>
            </a:endParaRPr>
          </a:p>
          <a:p>
            <a:r>
              <a:rPr lang="en-US" sz="2000" dirty="0" smtClean="0">
                <a:latin typeface="Calibri" panose="020F0502020204030204" pitchFamily="34" charset="0"/>
              </a:rPr>
              <a:t>By </a:t>
            </a:r>
            <a:r>
              <a:rPr lang="en-US" sz="2000" dirty="0">
                <a:latin typeface="Calibri" panose="020F0502020204030204" pitchFamily="34" charset="0"/>
              </a:rPr>
              <a:t>the year 2020 Maryland Baby Boomers, 55 to 74 years of age will represent 29% of the </a:t>
            </a:r>
            <a:r>
              <a:rPr lang="en-US" sz="2000" dirty="0" smtClean="0">
                <a:latin typeface="Calibri" panose="020F0502020204030204" pitchFamily="34" charset="0"/>
              </a:rPr>
              <a:t>State’s population</a:t>
            </a:r>
          </a:p>
          <a:p>
            <a:pPr marL="0" indent="0">
              <a:buNone/>
            </a:pPr>
            <a:endParaRPr lang="en-US" sz="2000" dirty="0" smtClean="0">
              <a:latin typeface="Calibri" panose="020F0502020204030204" pitchFamily="34" charset="0"/>
            </a:endParaRPr>
          </a:p>
          <a:p>
            <a:r>
              <a:rPr lang="en-US" sz="2000" dirty="0">
                <a:latin typeface="Calibri" panose="020F0502020204030204" pitchFamily="34" charset="0"/>
              </a:rPr>
              <a:t>T</a:t>
            </a:r>
            <a:r>
              <a:rPr lang="en-US" sz="2000" dirty="0" smtClean="0">
                <a:latin typeface="Calibri" panose="020F0502020204030204" pitchFamily="34" charset="0"/>
              </a:rPr>
              <a:t>hose </a:t>
            </a:r>
            <a:r>
              <a:rPr lang="en-US" sz="2000" dirty="0">
                <a:latin typeface="Calibri" panose="020F0502020204030204" pitchFamily="34" charset="0"/>
              </a:rPr>
              <a:t>75+ will represent another roughly 5% of the </a:t>
            </a:r>
            <a:r>
              <a:rPr lang="en-US" sz="2000" dirty="0" smtClean="0">
                <a:latin typeface="Calibri" panose="020F0502020204030204" pitchFamily="34" charset="0"/>
              </a:rPr>
              <a:t>population, and growing</a:t>
            </a:r>
            <a:r>
              <a:rPr lang="en-US" sz="2000" dirty="0">
                <a:latin typeface="Calibri" panose="020F0502020204030204" pitchFamily="34" charset="0"/>
              </a:rPr>
              <a:t>  </a:t>
            </a:r>
            <a:endParaRPr lang="en-US" sz="20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r>
              <a:rPr lang="en-US" sz="2000" dirty="0" smtClean="0">
                <a:latin typeface="Calibri" panose="020F0502020204030204" pitchFamily="34" charset="0"/>
              </a:rPr>
              <a:t>Nearly </a:t>
            </a:r>
            <a:r>
              <a:rPr lang="en-US" sz="2000" dirty="0">
                <a:latin typeface="Calibri" panose="020F0502020204030204" pitchFamily="34" charset="0"/>
              </a:rPr>
              <a:t>half of Maryland’s older residents would be living in poverty if it were not for Social </a:t>
            </a:r>
            <a:r>
              <a:rPr lang="en-US" sz="2000" dirty="0" smtClean="0">
                <a:latin typeface="Calibri" panose="020F0502020204030204" pitchFamily="34" charset="0"/>
              </a:rPr>
              <a:t>Security.  Each </a:t>
            </a:r>
            <a:r>
              <a:rPr lang="en-US" sz="2000" dirty="0">
                <a:latin typeface="Calibri" panose="020F0502020204030204" pitchFamily="34" charset="0"/>
              </a:rPr>
              <a:t>year </a:t>
            </a:r>
            <a:r>
              <a:rPr lang="en-US" sz="2000" dirty="0" smtClean="0">
                <a:latin typeface="Calibri" panose="020F0502020204030204" pitchFamily="34" charset="0"/>
              </a:rPr>
              <a:t>Marylanders </a:t>
            </a:r>
            <a:r>
              <a:rPr lang="en-US" sz="2000" dirty="0">
                <a:latin typeface="Calibri" panose="020F0502020204030204" pitchFamily="34" charset="0"/>
              </a:rPr>
              <a:t>receive over $9 Billion from Social Security </a:t>
            </a:r>
            <a:r>
              <a:rPr lang="en-US" sz="2000" dirty="0" smtClean="0">
                <a:latin typeface="Calibri" panose="020F0502020204030204" pitchFamily="34" charset="0"/>
              </a:rPr>
              <a:t>alone.  Older adults make a significant contribution to the State of Maryland.</a:t>
            </a:r>
            <a:endParaRPr lang="en-US" sz="2000" dirty="0">
              <a:latin typeface="Calibri" panose="020F0502020204030204" pitchFamily="34" charset="0"/>
            </a:endParaRPr>
          </a:p>
        </p:txBody>
      </p:sp>
    </p:spTree>
    <p:extLst>
      <p:ext uri="{BB962C8B-B14F-4D97-AF65-F5344CB8AC3E}">
        <p14:creationId xmlns:p14="http://schemas.microsoft.com/office/powerpoint/2010/main" val="2202534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7" name="Picture 3"/>
          <p:cNvPicPr>
            <a:picLocks noGrp="1" noChangeAspect="1" noChangeArrowheads="1"/>
          </p:cNvPicPr>
          <p:nvPr>
            <p:ph idx="1"/>
          </p:nvPr>
        </p:nvPicPr>
        <p:blipFill>
          <a:blip r:embed="rId3" cstate="print"/>
          <a:srcRect/>
          <a:stretch>
            <a:fillRect/>
          </a:stretch>
        </p:blipFill>
        <p:spPr bwMode="auto">
          <a:xfrm>
            <a:off x="0" y="990600"/>
            <a:ext cx="9144000" cy="5867400"/>
          </a:xfrm>
          <a:prstGeom prst="rect">
            <a:avLst/>
          </a:prstGeom>
          <a:noFill/>
          <a:ln w="9525">
            <a:noFill/>
            <a:miter lim="800000"/>
            <a:headEnd/>
            <a:tailEnd/>
          </a:ln>
        </p:spPr>
      </p:pic>
      <p:sp>
        <p:nvSpPr>
          <p:cNvPr id="4" name="TextBox 3"/>
          <p:cNvSpPr txBox="1"/>
          <p:nvPr/>
        </p:nvSpPr>
        <p:spPr>
          <a:xfrm>
            <a:off x="152400" y="960120"/>
            <a:ext cx="6934200" cy="640080"/>
          </a:xfrm>
          <a:prstGeom prst="rect">
            <a:avLst/>
          </a:prstGeom>
          <a:solidFill>
            <a:schemeClr val="bg1"/>
          </a:solidFill>
        </p:spPr>
        <p:txBody>
          <a:bodyPr wrap="square" rtlCol="0">
            <a:spAutoFit/>
          </a:bodyPr>
          <a:lstStyle/>
          <a:p>
            <a:endParaRPr lang="en-US" dirty="0"/>
          </a:p>
        </p:txBody>
      </p:sp>
      <p:sp>
        <p:nvSpPr>
          <p:cNvPr id="5" name="TextBox 4"/>
          <p:cNvSpPr txBox="1"/>
          <p:nvPr/>
        </p:nvSpPr>
        <p:spPr>
          <a:xfrm>
            <a:off x="914400" y="533400"/>
            <a:ext cx="7391400" cy="769441"/>
          </a:xfrm>
          <a:prstGeom prst="rect">
            <a:avLst/>
          </a:prstGeom>
          <a:noFill/>
        </p:spPr>
        <p:txBody>
          <a:bodyPr wrap="square" rtlCol="0">
            <a:spAutoFit/>
          </a:bodyPr>
          <a:lstStyle/>
          <a:p>
            <a:r>
              <a:rPr lang="en-US" sz="4400" b="1" dirty="0" smtClean="0">
                <a:solidFill>
                  <a:srgbClr val="0070C0"/>
                </a:solidFill>
              </a:rPr>
              <a:t>       The Spectrum of Care</a:t>
            </a:r>
            <a:endParaRPr lang="en-US" sz="4400" dirty="0"/>
          </a:p>
        </p:txBody>
      </p:sp>
    </p:spTree>
    <p:extLst>
      <p:ext uri="{BB962C8B-B14F-4D97-AF65-F5344CB8AC3E}">
        <p14:creationId xmlns:p14="http://schemas.microsoft.com/office/powerpoint/2010/main" val="379247234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47263ECC4A5104CA24FE6381D7A054A" ma:contentTypeVersion="2" ma:contentTypeDescription="Create a new document." ma:contentTypeScope="" ma:versionID="5c1df55d3617825f7ca40eca214aa35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C5CA6F-C9A4-4285-98F0-A7390AD43E38}"/>
</file>

<file path=customXml/itemProps2.xml><?xml version="1.0" encoding="utf-8"?>
<ds:datastoreItem xmlns:ds="http://schemas.openxmlformats.org/officeDocument/2006/customXml" ds:itemID="{FA7C44C8-8327-4F87-8BB6-6489E9E9E5F9}"/>
</file>

<file path=customXml/itemProps3.xml><?xml version="1.0" encoding="utf-8"?>
<ds:datastoreItem xmlns:ds="http://schemas.openxmlformats.org/officeDocument/2006/customXml" ds:itemID="{BF63468D-D897-48D7-99DC-17710319F6BD}"/>
</file>

<file path=docProps/app.xml><?xml version="1.0" encoding="utf-8"?>
<Properties xmlns="http://schemas.openxmlformats.org/officeDocument/2006/extended-properties" xmlns:vt="http://schemas.openxmlformats.org/officeDocument/2006/docPropsVTypes">
  <Template/>
  <TotalTime>1950</TotalTime>
  <Words>1953</Words>
  <Application>Microsoft Office PowerPoint</Application>
  <PresentationFormat>On-screen Show (4:3)</PresentationFormat>
  <Paragraphs>258</Paragraphs>
  <Slides>25</Slides>
  <Notes>2</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Office Theme</vt:lpstr>
      <vt:lpstr>Flow</vt:lpstr>
      <vt:lpstr>Maryland Commission on Aging Training</vt:lpstr>
      <vt:lpstr> “A test of a people is how it behaves toward the old.”                                                                  Abraham Joshua Heschel  </vt:lpstr>
      <vt:lpstr>   The Harry and Jeanette  Weinberg Foundation</vt:lpstr>
      <vt:lpstr>Older Adults</vt:lpstr>
      <vt:lpstr>PowerPoint Presentation</vt:lpstr>
      <vt:lpstr>PowerPoint Presentation</vt:lpstr>
      <vt:lpstr>PowerPoint Presentation</vt:lpstr>
      <vt:lpstr>In Maryland</vt:lpstr>
      <vt:lpstr>PowerPoint Presentation</vt:lpstr>
      <vt:lpstr>Making Maryland the Best Place to Grow Old</vt:lpstr>
      <vt:lpstr>Five Grants Made Thus Far</vt:lpstr>
      <vt:lpstr>         Leading Issues </vt:lpstr>
      <vt:lpstr>Leading Issues</vt:lpstr>
      <vt:lpstr>Leading Issue</vt:lpstr>
      <vt:lpstr>Leading Issues</vt:lpstr>
      <vt:lpstr>Leading Issues</vt:lpstr>
      <vt:lpstr>So What About Villages?</vt:lpstr>
      <vt:lpstr>Leading Issues</vt:lpstr>
      <vt:lpstr>Some Responses Community Services</vt:lpstr>
      <vt:lpstr>Some Responses New Approaches to Caregiving</vt:lpstr>
      <vt:lpstr>Some Responses Workforce Development</vt:lpstr>
      <vt:lpstr>Some Responses Housing</vt:lpstr>
      <vt:lpstr>Possible Responses Facilities Providing Long-Term Services</vt:lpstr>
      <vt:lpstr>Some Responses Elder Abuse</vt:lpstr>
      <vt:lpstr>Thanks For All You Do!</vt:lpstr>
    </vt:vector>
  </TitlesOfParts>
  <Company>The Jewish Home Lifecare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 Samantha Beinhacker</dc:title>
  <dc:creator>Janet Heit</dc:creator>
  <cp:lastModifiedBy>Michael Marcus</cp:lastModifiedBy>
  <cp:revision>210</cp:revision>
  <dcterms:created xsi:type="dcterms:W3CDTF">2014-01-16T15:44:46Z</dcterms:created>
  <dcterms:modified xsi:type="dcterms:W3CDTF">2014-09-10T17:05:53Z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0x010100147263ECC4A5104CA24FE6381D7A054A</vt:lpwstr>
  </property>
</Properties>
</file>