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33" r:id="rId2"/>
    <p:sldId id="334" r:id="rId3"/>
    <p:sldId id="329" r:id="rId4"/>
    <p:sldId id="312" r:id="rId5"/>
    <p:sldId id="325" r:id="rId6"/>
    <p:sldId id="313" r:id="rId7"/>
    <p:sldId id="330" r:id="rId8"/>
    <p:sldId id="336" r:id="rId9"/>
    <p:sldId id="335" r:id="rId10"/>
    <p:sldId id="337" r:id="rId11"/>
    <p:sldId id="340" r:id="rId12"/>
    <p:sldId id="305" r:id="rId13"/>
    <p:sldId id="332" r:id="rId14"/>
    <p:sldId id="338" r:id="rId15"/>
    <p:sldId id="33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F33F-3539-48B0-BAFF-6A4B172D2D6D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67B3-F4A2-432B-9E80-3193D0F2C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8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4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8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4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0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4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0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8D17C-3B84-4214-83F1-E1D5CC2B6B6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7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31088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5532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2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9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347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41937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4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7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6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73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5" cy="21724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5" cy="21724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410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1" indent="0">
              <a:buNone/>
              <a:defRPr sz="1350" b="1"/>
            </a:lvl3pPr>
            <a:lvl4pPr marL="1028536" indent="0">
              <a:buNone/>
              <a:defRPr sz="1200" b="1"/>
            </a:lvl4pPr>
            <a:lvl5pPr marL="1371380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5" indent="0">
              <a:buNone/>
              <a:defRPr sz="1500" b="1"/>
            </a:lvl2pPr>
            <a:lvl3pPr marL="685691" indent="0">
              <a:buNone/>
              <a:defRPr sz="1350" b="1"/>
            </a:lvl3pPr>
            <a:lvl4pPr marL="1028536" indent="0">
              <a:buNone/>
              <a:defRPr sz="1200" b="1"/>
            </a:lvl4pPr>
            <a:lvl5pPr marL="1371380" indent="0">
              <a:buNone/>
              <a:defRPr sz="1200" b="1"/>
            </a:lvl5pPr>
            <a:lvl6pPr marL="1714226" indent="0">
              <a:buNone/>
              <a:defRPr sz="1200" b="1"/>
            </a:lvl6pPr>
            <a:lvl7pPr marL="2057071" indent="0">
              <a:buNone/>
              <a:defRPr sz="1200" b="1"/>
            </a:lvl7pPr>
            <a:lvl8pPr marL="2399916" indent="0">
              <a:buNone/>
              <a:defRPr sz="1200" b="1"/>
            </a:lvl8pPr>
            <a:lvl9pPr marL="274276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084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95532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64886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45" indent="0">
              <a:buNone/>
              <a:defRPr sz="900"/>
            </a:lvl2pPr>
            <a:lvl3pPr marL="685691" indent="0">
              <a:buNone/>
              <a:defRPr sz="750"/>
            </a:lvl3pPr>
            <a:lvl4pPr marL="1028536" indent="0">
              <a:buNone/>
              <a:defRPr sz="675"/>
            </a:lvl4pPr>
            <a:lvl5pPr marL="1371380" indent="0">
              <a:buNone/>
              <a:defRPr sz="675"/>
            </a:lvl5pPr>
            <a:lvl6pPr marL="1714226" indent="0">
              <a:buNone/>
              <a:defRPr sz="675"/>
            </a:lvl6pPr>
            <a:lvl7pPr marL="2057071" indent="0">
              <a:buNone/>
              <a:defRPr sz="675"/>
            </a:lvl7pPr>
            <a:lvl8pPr marL="2399916" indent="0">
              <a:buNone/>
              <a:defRPr sz="675"/>
            </a:lvl8pPr>
            <a:lvl9pPr marL="274276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7135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45" indent="0">
              <a:buNone/>
              <a:defRPr sz="2100"/>
            </a:lvl2pPr>
            <a:lvl3pPr marL="685691" indent="0">
              <a:buNone/>
              <a:defRPr sz="1800"/>
            </a:lvl3pPr>
            <a:lvl4pPr marL="1028536" indent="0">
              <a:buNone/>
              <a:defRPr sz="1500"/>
            </a:lvl4pPr>
            <a:lvl5pPr marL="1371380" indent="0">
              <a:buNone/>
              <a:defRPr sz="1500"/>
            </a:lvl5pPr>
            <a:lvl6pPr marL="1714226" indent="0">
              <a:buNone/>
              <a:defRPr sz="1500"/>
            </a:lvl6pPr>
            <a:lvl7pPr marL="2057071" indent="0">
              <a:buNone/>
              <a:defRPr sz="1500"/>
            </a:lvl7pPr>
            <a:lvl8pPr marL="2399916" indent="0">
              <a:buNone/>
              <a:defRPr sz="1500"/>
            </a:lvl8pPr>
            <a:lvl9pPr marL="274276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45" indent="0">
              <a:buNone/>
              <a:defRPr sz="900"/>
            </a:lvl2pPr>
            <a:lvl3pPr marL="685691" indent="0">
              <a:buNone/>
              <a:defRPr sz="750"/>
            </a:lvl3pPr>
            <a:lvl4pPr marL="1028536" indent="0">
              <a:buNone/>
              <a:defRPr sz="675"/>
            </a:lvl4pPr>
            <a:lvl5pPr marL="1371380" indent="0">
              <a:buNone/>
              <a:defRPr sz="675"/>
            </a:lvl5pPr>
            <a:lvl6pPr marL="1714226" indent="0">
              <a:buNone/>
              <a:defRPr sz="675"/>
            </a:lvl6pPr>
            <a:lvl7pPr marL="2057071" indent="0">
              <a:buNone/>
              <a:defRPr sz="675"/>
            </a:lvl7pPr>
            <a:lvl8pPr marL="2399916" indent="0">
              <a:buNone/>
              <a:defRPr sz="675"/>
            </a:lvl8pPr>
            <a:lvl9pPr marL="2742761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87001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1"/>
            <a:fld id="{439CAD6F-7E72-4E72-B6F6-5C9AF8D97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1"/>
              <a:t>9/21/2016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1"/>
            <a:fld id="{50A65F4B-9A21-4421-9D35-31D261C91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defTabSz="6856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34" indent="-257134" algn="l" defTabSz="6856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23" indent="-214278" algn="l" defTabSz="6856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13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8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03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49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94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38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84" indent="-171422" algn="l" defTabSz="6856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5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1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1" algn="l" defTabSz="6856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roth@jhu.edu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4282"/>
            <a:ext cx="7173689" cy="89512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Health </a:t>
            </a:r>
            <a:r>
              <a:rPr lang="en-US" b="1" i="1" dirty="0" smtClean="0"/>
              <a:t>Benefits</a:t>
            </a:r>
            <a:r>
              <a:rPr lang="en-US" dirty="0" smtClean="0"/>
              <a:t> of Caregiving?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5"/>
          <a:stretch/>
        </p:blipFill>
        <p:spPr>
          <a:xfrm>
            <a:off x="5203366" y="1872334"/>
            <a:ext cx="2351315" cy="3015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>
          <a:xfrm>
            <a:off x="1752598" y="1872334"/>
            <a:ext cx="2351314" cy="3015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190" y="5236027"/>
            <a:ext cx="27762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David L. Roth, Ph.D.</a:t>
            </a:r>
          </a:p>
          <a:p>
            <a:pPr algn="ctr"/>
            <a:r>
              <a:rPr lang="en-US" sz="2000" dirty="0" smtClean="0"/>
              <a:t>Johns Hopkins University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00235" y="5225137"/>
            <a:ext cx="294779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William E. Haley, Ph.D.</a:t>
            </a:r>
          </a:p>
          <a:p>
            <a:pPr algn="ctr"/>
            <a:r>
              <a:rPr lang="en-US" sz="2000" dirty="0" smtClean="0"/>
              <a:t>University of South Florida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24905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1869" y="1600200"/>
            <a:ext cx="8068731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sz="2400" u="sng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Common claim</a:t>
            </a:r>
            <a:r>
              <a:rPr lang="en-US" sz="24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: “Caregivers suffer a mortality rate that is 63% higher than non-caregivers.” 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sz="800" kern="0" dirty="0" smtClean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defTabSz="914400">
              <a:spcBef>
                <a:spcPts val="0"/>
              </a:spcBef>
              <a:buClrTx/>
              <a:buFont typeface="Wingdings" pitchFamily="2" charset="2"/>
              <a:buNone/>
            </a:pPr>
            <a:r>
              <a:rPr lang="en-US" sz="24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r>
              <a:rPr lang="en-US" sz="20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- US Administration on Aging (2013),</a:t>
            </a:r>
          </a:p>
          <a:p>
            <a:pPr marL="0" indent="0" defTabSz="914400">
              <a:spcBef>
                <a:spcPts val="0"/>
              </a:spcBef>
              <a:buClrTx/>
              <a:buFont typeface="Wingdings" pitchFamily="2" charset="2"/>
              <a:buNone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20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  based on Schulz &amp; Beach (1999)</a:t>
            </a:r>
          </a:p>
          <a:p>
            <a:pPr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1000" kern="0" dirty="0" smtClean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sz="2400" u="sng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Update</a:t>
            </a:r>
            <a:r>
              <a:rPr lang="en-US" sz="24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:  In fact, no study has ever found that all caregivers (as a general group), have significantly higher mortality rates than comparable non-caregivers.  If anything, caregivers experience a </a:t>
            </a:r>
            <a:r>
              <a:rPr lang="en-US" sz="2400" kern="0" dirty="0" smtClean="0">
                <a:effectLst/>
                <a:latin typeface="Arial" pitchFamily="34" charset="0"/>
                <a:cs typeface="Arial" pitchFamily="34" charset="0"/>
              </a:rPr>
              <a:t>longevity benefit (18% to 26% lower mortality rate) compared to non-caregivers.</a:t>
            </a:r>
            <a:r>
              <a:rPr lang="en-US" sz="24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defTabSz="914400">
              <a:spcBef>
                <a:spcPts val="0"/>
              </a:spcBef>
              <a:buClrTx/>
              <a:buFont typeface="Wingdings" pitchFamily="2" charset="2"/>
              <a:buNone/>
            </a:pPr>
            <a:r>
              <a:rPr lang="en-US" sz="14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en-US" sz="20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- Roth et al. (2015), based on 5 population-</a:t>
            </a:r>
          </a:p>
          <a:p>
            <a:pPr marL="0" indent="0" defTabSz="914400">
              <a:spcBef>
                <a:spcPts val="0"/>
              </a:spcBef>
              <a:buClrTx/>
              <a:buFont typeface="Wingdings" pitchFamily="2" charset="2"/>
              <a:buNone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sz="20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   based studies since Schulz &amp; Beach (1999)</a:t>
            </a:r>
          </a:p>
          <a:p>
            <a:pPr defTabSz="914400"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0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14400"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0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14400">
              <a:buClr>
                <a:srgbClr val="33CCFF"/>
              </a:buClr>
              <a:buFont typeface="Arial" panose="020B0604020202020204" pitchFamily="34" charset="0"/>
              <a:buChar char="•"/>
            </a:pPr>
            <a:endParaRPr lang="en-US" sz="20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14400">
              <a:buClr>
                <a:srgbClr val="33CCFF"/>
              </a:buClr>
              <a:buFont typeface="Arial" panose="020B0604020202020204" pitchFamily="34" charset="0"/>
              <a:buChar char="•"/>
            </a:pPr>
            <a:endParaRPr lang="en-US" sz="2000" kern="0" dirty="0" smtClean="0">
              <a:solidFill>
                <a:srgbClr val="FAE8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914400">
              <a:buClr>
                <a:srgbClr val="33CCFF"/>
              </a:buClr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62000" y="609600"/>
            <a:ext cx="7543800" cy="685800"/>
          </a:xfrm>
          <a:prstGeom prst="rect">
            <a:avLst/>
          </a:prstGeom>
          <a:solidFill>
            <a:srgbClr val="FFEAD5"/>
          </a:solidFill>
          <a:ln>
            <a:solidFill>
              <a:srgbClr val="0000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i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Update on Caregiving and Mortality</a:t>
            </a:r>
          </a:p>
        </p:txBody>
      </p:sp>
    </p:spTree>
    <p:extLst>
      <p:ext uri="{BB962C8B-B14F-4D97-AF65-F5344CB8AC3E}">
        <p14:creationId xmlns:p14="http://schemas.microsoft.com/office/powerpoint/2010/main" val="27093542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1997" r="53468" b="5140"/>
          <a:stretch/>
        </p:blipFill>
        <p:spPr bwMode="auto">
          <a:xfrm>
            <a:off x="598715" y="250371"/>
            <a:ext cx="8044542" cy="6117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7686" y="4909457"/>
            <a:ext cx="7086600" cy="32657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14" y="4710323"/>
            <a:ext cx="7815943" cy="55399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</a:rPr>
              <a:t>Research indicates that caregivers suffer from </a:t>
            </a:r>
            <a:r>
              <a:rPr lang="en-US" sz="1600" u="sng" dirty="0">
                <a:solidFill>
                  <a:prstClr val="black"/>
                </a:solidFill>
              </a:rPr>
              <a:t>higher rates of depression</a:t>
            </a:r>
            <a:r>
              <a:rPr lang="en-US" sz="1600" dirty="0">
                <a:solidFill>
                  <a:prstClr val="black"/>
                </a:solidFill>
              </a:rPr>
              <a:t> than non-caregivers and caregivers suffer </a:t>
            </a:r>
            <a:r>
              <a:rPr lang="en-US" sz="1600" u="sng" dirty="0">
                <a:solidFill>
                  <a:prstClr val="black"/>
                </a:solidFill>
              </a:rPr>
              <a:t>a mortality rate that is 63 percent </a:t>
            </a:r>
            <a:r>
              <a:rPr lang="en-US" sz="1600" u="sng" dirty="0" smtClean="0">
                <a:solidFill>
                  <a:prstClr val="black"/>
                </a:solidFill>
              </a:rPr>
              <a:t>higher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than non-caregivers.</a:t>
            </a:r>
          </a:p>
        </p:txBody>
      </p:sp>
      <p:sp>
        <p:nvSpPr>
          <p:cNvPr id="7" name="Down Arrow 6"/>
          <p:cNvSpPr/>
          <p:nvPr/>
        </p:nvSpPr>
        <p:spPr>
          <a:xfrm rot="20051239">
            <a:off x="5525705" y="4337230"/>
            <a:ext cx="228600" cy="396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8173" y="4003808"/>
            <a:ext cx="1143646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Probably true</a:t>
            </a:r>
          </a:p>
        </p:txBody>
      </p:sp>
      <p:sp>
        <p:nvSpPr>
          <p:cNvPr id="9" name="Down Arrow 8"/>
          <p:cNvSpPr/>
          <p:nvPr/>
        </p:nvSpPr>
        <p:spPr>
          <a:xfrm rot="13123221">
            <a:off x="3598754" y="5224954"/>
            <a:ext cx="228600" cy="39684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2196" y="5618376"/>
            <a:ext cx="1474891" cy="30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Definitely not true</a:t>
            </a:r>
          </a:p>
        </p:txBody>
      </p:sp>
    </p:spTree>
    <p:extLst>
      <p:ext uri="{BB962C8B-B14F-4D97-AF65-F5344CB8AC3E}">
        <p14:creationId xmlns:p14="http://schemas.microsoft.com/office/powerpoint/2010/main" val="41442664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68680" y="4977895"/>
            <a:ext cx="7351776" cy="9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8682" y="5161244"/>
            <a:ext cx="725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2003         2005         2007         2009         2011         2013         2015         2017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1" y="3184062"/>
            <a:ext cx="1588727" cy="1288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53" y="3194492"/>
            <a:ext cx="1588727" cy="1288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83428" y="2181567"/>
            <a:ext cx="1614545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Non-caregivers</a:t>
            </a:r>
          </a:p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(N = 26,446)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4555" y="2201275"/>
            <a:ext cx="1614545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Non-caregivers</a:t>
            </a:r>
          </a:p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(N = 300)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4257" y="1369639"/>
            <a:ext cx="1569023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Caregivers</a:t>
            </a:r>
          </a:p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(N = 300)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2997971" y="2470110"/>
            <a:ext cx="3016580" cy="115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0" idx="1"/>
          </p:cNvCxnSpPr>
          <p:nvPr/>
        </p:nvCxnSpPr>
        <p:spPr>
          <a:xfrm>
            <a:off x="3630012" y="1658179"/>
            <a:ext cx="2404245" cy="115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87108" y="1658178"/>
            <a:ext cx="342900" cy="81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2" y="1677884"/>
            <a:ext cx="315310" cy="800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86655" y="1673939"/>
            <a:ext cx="342900" cy="81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49262" y="1658178"/>
            <a:ext cx="23646" cy="811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5" y="1666057"/>
            <a:ext cx="23646" cy="811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03990" y="1658183"/>
            <a:ext cx="739625" cy="811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6954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00200" y="517720"/>
            <a:ext cx="5943600" cy="481013"/>
          </a:xfrm>
          <a:prstGeom prst="rect">
            <a:avLst/>
          </a:prstGeom>
          <a:solidFill>
            <a:srgbClr val="FFEAD5"/>
          </a:solidFill>
          <a:ln>
            <a:solidFill>
              <a:srgbClr val="0000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Facts about Informal (Family) Caregivers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5" r="28409"/>
          <a:stretch/>
        </p:blipFill>
        <p:spPr bwMode="auto">
          <a:xfrm>
            <a:off x="4746171" y="1418513"/>
            <a:ext cx="378822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1370" y="1418513"/>
            <a:ext cx="4082143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There are an estimated </a:t>
            </a:r>
            <a:r>
              <a:rPr lang="en-US" sz="16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million to  </a:t>
            </a:r>
            <a:r>
              <a:rPr lang="en-US" sz="16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44 million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Americans who provide some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regular,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unpaid assistance to an older family member or friend with a chronic illness or disability. </a:t>
            </a:r>
          </a:p>
          <a:p>
            <a:pPr marL="257175" indent="-257175"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AARP has estimated that economic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value of these services provided by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caregivers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older adults in the United States is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around </a:t>
            </a:r>
            <a:r>
              <a:rPr lang="en-US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16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500 billion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year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increasing size of the older adult population, smaller and more dispersed families, and increasing emphasis on home-based care are converging into a </a:t>
            </a:r>
            <a:r>
              <a:rPr lang="en-US" sz="16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supply-and-demand crisis</a:t>
            </a:r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informal care resources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905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showing world population growth tre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" y="1097280"/>
            <a:ext cx="8444204" cy="503224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6793" y="6324601"/>
            <a:ext cx="31999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</a:rPr>
              <a:t>Source: Population Reference Bureau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3827" y="409902"/>
            <a:ext cx="59037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World Population, Age 65+ and Age &lt;5</a:t>
            </a:r>
          </a:p>
        </p:txBody>
      </p:sp>
    </p:spTree>
    <p:extLst>
      <p:ext uri="{BB962C8B-B14F-4D97-AF65-F5344CB8AC3E}">
        <p14:creationId xmlns:p14="http://schemas.microsoft.com/office/powerpoint/2010/main" val="39931915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5486400"/>
            <a:ext cx="8001000" cy="9425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9044" tIns="9521" rIns="19044" bIns="9521" rtlCol="0">
            <a:spAutoFit/>
          </a:bodyPr>
          <a:lstStyle/>
          <a:p>
            <a:pPr defTabSz="914108"/>
            <a:r>
              <a:rPr lang="en-US" sz="20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Please contact us for more information</a:t>
            </a:r>
            <a:r>
              <a:rPr lang="en-US" sz="2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	</a:t>
            </a:r>
            <a:r>
              <a:rPr lang="en-US" sz="20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phone:  410-955-0491</a:t>
            </a:r>
          </a:p>
          <a:p>
            <a:pPr defTabSz="914108"/>
            <a:r>
              <a:rPr lang="en-US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		email: </a:t>
            </a:r>
            <a:r>
              <a:rPr lang="en-US" sz="20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droth@jhu.edu</a:t>
            </a:r>
            <a:endParaRPr lang="en-US" sz="2000" b="1" dirty="0" smtClean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914108"/>
            <a:r>
              <a:rPr lang="en-US" sz="2000" b="1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			website:  http</a:t>
            </a:r>
            <a:r>
              <a:rPr lang="en-US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://coah.jhu.edu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3607" y="2590800"/>
            <a:ext cx="9144000" cy="388560"/>
          </a:xfrm>
          <a:prstGeom prst="rect">
            <a:avLst/>
          </a:prstGeom>
          <a:noFill/>
        </p:spPr>
        <p:txBody>
          <a:bodyPr wrap="square" lIns="19044" tIns="9521" rIns="19044" bIns="9521" rtlCol="0">
            <a:spAutoFit/>
          </a:bodyPr>
          <a:lstStyle/>
          <a:p>
            <a:pPr algn="ctr" defTabSz="914108"/>
            <a:r>
              <a:rPr lang="en-US" sz="2400" b="1" i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Promoting the health and well-being of older adults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304801"/>
            <a:ext cx="4278456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4" tIns="9521" rIns="19044" bIns="9521" rtlCol="0" anchor="ctr"/>
          <a:lstStyle/>
          <a:p>
            <a:pPr algn="ctr" defTabSz="914108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3" descr="C:\Users\bbuta1\Desktop\university.logo.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7984"/>
            <a:ext cx="3974048" cy="6676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18" name="TextBox 17"/>
          <p:cNvSpPr txBox="1"/>
          <p:nvPr/>
        </p:nvSpPr>
        <p:spPr>
          <a:xfrm>
            <a:off x="2438400" y="1168816"/>
            <a:ext cx="4278457" cy="1250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mpd="thickThin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lIns="19044" tIns="9521" rIns="19044" bIns="9521" rtlCol="0">
            <a:spAutoFit/>
          </a:bodyPr>
          <a:lstStyle/>
          <a:p>
            <a:pPr algn="ctr" defTabSz="914108"/>
            <a:r>
              <a:rPr lang="en-US" sz="4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Center </a:t>
            </a:r>
            <a:r>
              <a:rPr lang="en-US" sz="4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 Aging</a:t>
            </a:r>
          </a:p>
          <a:p>
            <a:pPr algn="ctr" defTabSz="914108"/>
            <a:r>
              <a:rPr lang="en-US" sz="4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en-US" sz="40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Health</a:t>
            </a:r>
            <a:endParaRPr lang="en-US" sz="40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44" y="3200400"/>
            <a:ext cx="2384304" cy="2016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37" y="3200400"/>
            <a:ext cx="2384304" cy="2016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 rot="21423839">
            <a:off x="1297208" y="5779317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08"/>
            <a:r>
              <a:rPr lang="en-US" sz="3200" b="1" i="1" dirty="0" smtClean="0">
                <a:solidFill>
                  <a:srgbClr val="0000CC"/>
                </a:solidFill>
              </a:rPr>
              <a:t>Thank you!</a:t>
            </a:r>
            <a:endParaRPr lang="en-US" sz="32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61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6142" b="13107"/>
          <a:stretch/>
        </p:blipFill>
        <p:spPr>
          <a:xfrm>
            <a:off x="524106" y="178420"/>
            <a:ext cx="8119151" cy="6548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4114" y="5170714"/>
            <a:ext cx="2503715" cy="32657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496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49"/>
          <a:stretch/>
        </p:blipFill>
        <p:spPr>
          <a:xfrm>
            <a:off x="163286" y="250370"/>
            <a:ext cx="8621485" cy="60524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486" y="5388429"/>
            <a:ext cx="5727649" cy="413657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6" y="5129573"/>
            <a:ext cx="6520543" cy="7848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prstClr val="black"/>
                </a:solidFill>
              </a:rPr>
              <a:t>Evidence shows that most caregivers are ill-prepared for their role and provide care with little or no support, yet more than one-third of caregivers continue to provide intense care to others while suffering from poor health.</a:t>
            </a:r>
          </a:p>
        </p:txBody>
      </p:sp>
    </p:spTree>
    <p:extLst>
      <p:ext uri="{BB962C8B-B14F-4D97-AF65-F5344CB8AC3E}">
        <p14:creationId xmlns:p14="http://schemas.microsoft.com/office/powerpoint/2010/main" val="9495139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943100" y="408213"/>
            <a:ext cx="5143500" cy="843644"/>
          </a:xfrm>
          <a:prstGeom prst="rect">
            <a:avLst/>
          </a:prstGeom>
          <a:solidFill>
            <a:srgbClr val="FFEAD5"/>
          </a:solidFill>
          <a:ln>
            <a:solidFill>
              <a:srgbClr val="0000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1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 Reports on Informal Caregiving and Mortality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829" y="1632857"/>
            <a:ext cx="7750628" cy="4024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endParaRPr lang="en-US" sz="800" kern="0" dirty="0" smtClean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Caregivers suffer a mortality rate that is 63% higher than non-caregivers.”  </a:t>
            </a:r>
          </a:p>
          <a:p>
            <a:pPr marL="0" indent="0">
              <a:buClrTx/>
              <a:buNone/>
            </a:pPr>
            <a:r>
              <a:rPr lang="en-US" sz="8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- US Administration on Aging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(based on Schulz &amp; Beach, 1999)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000" kern="0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“Family caregivers experiencing extreme stress have been shown to age prematurely.  This level of stress can take as much as 10 years off of a family caregiver’s life.” </a:t>
            </a:r>
          </a:p>
          <a:p>
            <a:pPr marL="0" indent="0">
              <a:buClrTx/>
              <a:buNone/>
            </a:pPr>
            <a:endParaRPr lang="en-US" sz="800" kern="0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- Caregiver Action Network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		(based on </a:t>
            </a:r>
            <a:r>
              <a:rPr lang="en-US" sz="2000" kern="0" dirty="0" err="1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Epel</a:t>
            </a:r>
            <a:r>
              <a:rPr lang="en-US" sz="2000" kern="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et al., 2004</a:t>
            </a:r>
            <a:r>
              <a:rPr lang="en-US" sz="2000" kern="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en-US" sz="135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2130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600200" y="1257300"/>
            <a:ext cx="2686050" cy="2114550"/>
          </a:xfrm>
          <a:prstGeom prst="rect">
            <a:avLst/>
          </a:prstGeom>
          <a:solidFill>
            <a:srgbClr val="FFE0C1"/>
          </a:solidFill>
          <a:ln>
            <a:solidFill>
              <a:srgbClr val="0000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100" b="1" i="1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Caution</a:t>
            </a:r>
            <a:r>
              <a:rPr lang="en-US" sz="21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Cigarette Smoking May Be </a:t>
            </a:r>
          </a:p>
          <a:p>
            <a:pPr algn="l" eaLnBrk="1" hangingPunct="1">
              <a:defRPr/>
            </a:pPr>
            <a:r>
              <a:rPr lang="en-US" sz="21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Hazardous to Your Health.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4" y="1257300"/>
            <a:ext cx="2864670" cy="2114550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800600" y="3657600"/>
            <a:ext cx="2588064" cy="2114550"/>
          </a:xfrm>
          <a:prstGeom prst="rect">
            <a:avLst/>
          </a:prstGeom>
          <a:solidFill>
            <a:srgbClr val="FFE0C1"/>
          </a:solidFill>
          <a:ln>
            <a:solidFill>
              <a:srgbClr val="0000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100" b="1" i="1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Caution</a:t>
            </a:r>
            <a:r>
              <a:rPr lang="en-US" sz="21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Informal Caregiving May Be </a:t>
            </a:r>
          </a:p>
          <a:p>
            <a:pPr algn="l" eaLnBrk="1" hangingPunct="1">
              <a:defRPr/>
            </a:pPr>
            <a:r>
              <a:rPr lang="en-US" sz="21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Hazardous to Your Health.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29" y="3657600"/>
            <a:ext cx="2904423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24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14213" r="53186" b="5141"/>
          <a:stretch/>
        </p:blipFill>
        <p:spPr bwMode="auto">
          <a:xfrm>
            <a:off x="1290487" y="982613"/>
            <a:ext cx="6539066" cy="478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3300" y="4343400"/>
            <a:ext cx="3886200" cy="7429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81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133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914400" y="598713"/>
            <a:ext cx="7402286" cy="957943"/>
          </a:xfrm>
          <a:prstGeom prst="rect">
            <a:avLst/>
          </a:prstGeom>
          <a:solidFill>
            <a:srgbClr val="FFEAD5"/>
          </a:solidFill>
          <a:ln>
            <a:solidFill>
              <a:srgbClr val="0000CC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REasons</a:t>
            </a:r>
            <a:r>
              <a:rPr lang="en-US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Geographic and Racial Differences in Stroke (REGARDS) </a:t>
            </a:r>
            <a:r>
              <a:rPr lang="en-US" sz="2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(N = 30,239)  </a:t>
            </a:r>
            <a:endParaRPr lang="en-US" sz="2000" b="1" i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map"/>
          <p:cNvPicPr>
            <a:picLocks noChangeAspect="1" noChangeArrowheads="1"/>
          </p:cNvPicPr>
          <p:nvPr/>
        </p:nvPicPr>
        <p:blipFill>
          <a:blip r:embed="rId3" cstate="print"/>
          <a:srcRect t="15857" b="15857"/>
          <a:stretch>
            <a:fillRect/>
          </a:stretch>
        </p:blipFill>
        <p:spPr bwMode="auto">
          <a:xfrm>
            <a:off x="522514" y="2046512"/>
            <a:ext cx="5249637" cy="37908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55864" y="5238751"/>
            <a:ext cx="1455963" cy="43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536" tIns="32269" rIns="64536" bIns="32269">
            <a:spAutoFit/>
          </a:bodyPr>
          <a:lstStyle>
            <a:lvl1pPr defTabSz="862013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defTabSz="862013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62013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62013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62013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kern="0" dirty="0">
                <a:solidFill>
                  <a:srgbClr val="FF0000"/>
                </a:solidFill>
              </a:rPr>
              <a:t>White</a:t>
            </a:r>
          </a:p>
          <a:p>
            <a:pPr>
              <a:defRPr/>
            </a:pPr>
            <a:r>
              <a:rPr lang="en-US" sz="1200" b="1" kern="0" dirty="0">
                <a:solidFill>
                  <a:srgbClr val="0000CC"/>
                </a:solidFill>
              </a:rPr>
              <a:t>African American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2032899"/>
            <a:ext cx="2819400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Enrolled </a:t>
            </a:r>
            <a:r>
              <a:rPr lang="en-US" dirty="0"/>
              <a:t>2003-2007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45+ years of </a:t>
            </a:r>
            <a:r>
              <a:rPr lang="en-US" dirty="0" smtClean="0"/>
              <a:t>age at enrollment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Oversampling in the South (55</a:t>
            </a:r>
            <a:r>
              <a:rPr lang="en-US" dirty="0" smtClean="0"/>
              <a:t>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47</a:t>
            </a:r>
            <a:r>
              <a:rPr lang="en-US" dirty="0"/>
              <a:t>% African American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57% </a:t>
            </a:r>
            <a:r>
              <a:rPr lang="en-US" dirty="0" smtClean="0"/>
              <a:t>Women, 43</a:t>
            </a:r>
            <a:r>
              <a:rPr lang="en-US" dirty="0"/>
              <a:t>% </a:t>
            </a:r>
            <a:r>
              <a:rPr lang="en-US" dirty="0" smtClean="0"/>
              <a:t>Men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pPr marL="214313" indent="-214313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00CC"/>
                </a:solidFill>
              </a:rPr>
              <a:t>Sample includes 3,710 caregivers</a:t>
            </a:r>
          </a:p>
          <a:p>
            <a:pPr marL="214313" indent="-214313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sz="800" b="1" i="1" dirty="0" smtClean="0">
              <a:solidFill>
                <a:srgbClr val="0000CC"/>
              </a:solidFill>
            </a:endParaRPr>
          </a:p>
          <a:p>
            <a:pPr marL="214313" indent="-214313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00CC"/>
                </a:solidFill>
              </a:rPr>
              <a:t>18% report high caregiving “strain”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9633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8" y="1371600"/>
            <a:ext cx="8006048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6218449"/>
            <a:ext cx="7010400" cy="307777"/>
          </a:xfrm>
          <a:prstGeom prst="rect">
            <a:avLst/>
          </a:prstGeom>
          <a:solidFill>
            <a:srgbClr val="FFEA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 Roth et al. (</a:t>
            </a: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2013).  </a:t>
            </a:r>
            <a:r>
              <a:rPr lang="en-US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Journal of Epidemiology, 178, </a:t>
            </a:r>
            <a:r>
              <a:rPr lang="en-US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1571-1578.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9600" y="425450"/>
            <a:ext cx="7924800" cy="641350"/>
          </a:xfrm>
          <a:prstGeom prst="rect">
            <a:avLst/>
          </a:prstGeom>
          <a:solidFill>
            <a:srgbClr val="FFEAD5"/>
          </a:solidFill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2400" b="1" i="1" kern="0" dirty="0" smtClean="0">
                <a:solidFill>
                  <a:srgbClr val="0000CC"/>
                </a:solidFill>
                <a:effectLst/>
                <a:latin typeface="Calibri" panose="020F0502020204030204"/>
                <a:cs typeface="Arial" pitchFamily="34" charset="0"/>
              </a:rPr>
              <a:t>Caregiving and All-Cause Mortality in the REGARDS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4280299"/>
            <a:ext cx="3104048" cy="7489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457200" lvl="2" defTabSz="914400">
              <a:spcAft>
                <a:spcPts val="400"/>
              </a:spcAft>
            </a:pPr>
            <a:r>
              <a:rPr lang="en-US" sz="1200" kern="0" dirty="0">
                <a:solidFill>
                  <a:sysClr val="windowText" lastClr="000000"/>
                </a:solidFill>
                <a:latin typeface="Arial"/>
              </a:rPr>
              <a:t>   </a:t>
            </a: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Caregivers (N = 3,503)</a:t>
            </a:r>
          </a:p>
          <a:p>
            <a:pPr marL="457200" lvl="2" defTabSz="914400">
              <a:spcAft>
                <a:spcPts val="400"/>
              </a:spcAft>
            </a:pP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   PM </a:t>
            </a:r>
            <a:r>
              <a:rPr lang="en-US" sz="1200" b="1" kern="0" dirty="0" err="1">
                <a:solidFill>
                  <a:sysClr val="windowText" lastClr="000000"/>
                </a:solidFill>
                <a:latin typeface="Arial"/>
              </a:rPr>
              <a:t>Noncaregivers</a:t>
            </a: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  (N = 3,503)</a:t>
            </a:r>
          </a:p>
          <a:p>
            <a:pPr marL="457200" lvl="2" defTabSz="914400">
              <a:spcAft>
                <a:spcPts val="400"/>
              </a:spcAft>
            </a:pP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   All </a:t>
            </a:r>
            <a:r>
              <a:rPr lang="en-US" sz="1200" b="1" kern="0" dirty="0" err="1">
                <a:solidFill>
                  <a:sysClr val="windowText" lastClr="000000"/>
                </a:solidFill>
                <a:latin typeface="Arial"/>
              </a:rPr>
              <a:t>Noncaregivers</a:t>
            </a:r>
            <a:r>
              <a:rPr lang="en-US" sz="1200" b="1" kern="0" dirty="0">
                <a:solidFill>
                  <a:sysClr val="windowText" lastClr="000000"/>
                </a:solidFill>
                <a:latin typeface="Arial"/>
              </a:rPr>
              <a:t>  (N =  24,883)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13936" y="441960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33CC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114746" y="464820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2113936" y="487680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4D4D4D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18864471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590"/>
          <a:stretch/>
        </p:blipFill>
        <p:spPr bwMode="auto">
          <a:xfrm>
            <a:off x="914400" y="1216794"/>
            <a:ext cx="7409848" cy="468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00475" y="5410200"/>
            <a:ext cx="6829125" cy="30777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/>
            <a:r>
              <a:rPr lang="en-US" sz="1400" kern="0" dirty="0">
                <a:solidFill>
                  <a:prstClr val="black"/>
                </a:solidFill>
                <a:cs typeface="Arial" pitchFamily="34" charset="0"/>
              </a:rPr>
              <a:t>E</a:t>
            </a:r>
            <a:r>
              <a:rPr lang="en-US" sz="1400" kern="0" dirty="0" smtClean="0">
                <a:solidFill>
                  <a:prstClr val="black"/>
                </a:solidFill>
                <a:cs typeface="Arial" pitchFamily="34" charset="0"/>
              </a:rPr>
              <a:t>ffect: Hazard ratio or relative risk for mortality, Caregivers vs. </a:t>
            </a:r>
            <a:r>
              <a:rPr lang="en-US" sz="1400" kern="0" dirty="0" err="1" smtClean="0">
                <a:solidFill>
                  <a:prstClr val="black"/>
                </a:solidFill>
                <a:cs typeface="Arial" pitchFamily="34" charset="0"/>
              </a:rPr>
              <a:t>Noncaregivers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9665" y="2133600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Schulz &amp; Beach (1999)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514600"/>
            <a:ext cx="1775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Brown et al. (2009)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2892623"/>
            <a:ext cx="1864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O’Reilly et al. (2008)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3273623"/>
            <a:ext cx="1879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Ramsey et al. (2013)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4957" y="3654623"/>
            <a:ext cx="1974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err="1" smtClean="0">
                <a:solidFill>
                  <a:prstClr val="black"/>
                </a:solidFill>
              </a:rPr>
              <a:t>Fredman</a:t>
            </a:r>
            <a:r>
              <a:rPr lang="en-US" sz="1600" dirty="0" smtClean="0">
                <a:solidFill>
                  <a:prstClr val="black"/>
                </a:solidFill>
              </a:rPr>
              <a:t> et al. (2010)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3347" y="4035623"/>
            <a:ext cx="16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Roth et al. (2013)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72152" y="6245423"/>
            <a:ext cx="5962048" cy="307777"/>
          </a:xfrm>
          <a:prstGeom prst="rect">
            <a:avLst/>
          </a:prstGeom>
          <a:solidFill>
            <a:srgbClr val="FFEAD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/>
            <a:r>
              <a:rPr lang="en-US" sz="1400" kern="0" dirty="0" smtClean="0">
                <a:solidFill>
                  <a:prstClr val="black"/>
                </a:solidFill>
                <a:cs typeface="Arial" pitchFamily="34" charset="0"/>
              </a:rPr>
              <a:t>Source:  Roth, </a:t>
            </a:r>
            <a:r>
              <a:rPr lang="en-US" sz="1400" kern="0" dirty="0" err="1" smtClean="0">
                <a:solidFill>
                  <a:prstClr val="black"/>
                </a:solidFill>
                <a:cs typeface="Arial" pitchFamily="34" charset="0"/>
              </a:rPr>
              <a:t>Fredman</a:t>
            </a:r>
            <a:r>
              <a:rPr lang="en-US" sz="1400" kern="0" dirty="0" smtClean="0">
                <a:solidFill>
                  <a:prstClr val="black"/>
                </a:solidFill>
                <a:cs typeface="Arial" pitchFamily="34" charset="0"/>
              </a:rPr>
              <a:t>, &amp; Haley (2015). </a:t>
            </a:r>
            <a:r>
              <a:rPr lang="en-US" sz="1400" i="1" kern="0" dirty="0" smtClean="0">
                <a:solidFill>
                  <a:prstClr val="black"/>
                </a:solidFill>
                <a:cs typeface="Arial" pitchFamily="34" charset="0"/>
              </a:rPr>
              <a:t>The Gerontologist, 55, 309-319.</a:t>
            </a:r>
            <a:r>
              <a:rPr lang="en-US" altLang="en-US" sz="1400" dirty="0" smtClean="0">
                <a:solidFill>
                  <a:prstClr val="black"/>
                </a:solidFill>
              </a:rPr>
              <a:t>  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762000" y="349250"/>
            <a:ext cx="7620000" cy="641350"/>
          </a:xfrm>
          <a:prstGeom prst="rect">
            <a:avLst/>
          </a:prstGeom>
          <a:solidFill>
            <a:srgbClr val="FFEAD5"/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sz="2400" b="1" i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Effects of Informal Caregiving on Caregiver Mortality</a:t>
            </a:r>
          </a:p>
        </p:txBody>
      </p:sp>
    </p:spTree>
    <p:extLst>
      <p:ext uri="{BB962C8B-B14F-4D97-AF65-F5344CB8AC3E}">
        <p14:creationId xmlns:p14="http://schemas.microsoft.com/office/powerpoint/2010/main" val="37379018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263ECC4A5104CA24FE6381D7A054A" ma:contentTypeVersion="2" ma:contentTypeDescription="Create a new document." ma:contentTypeScope="" ma:versionID="5c1df55d3617825f7ca40eca214aa3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26ED25-A2E5-4622-9E65-F61FD9B24C50}"/>
</file>

<file path=customXml/itemProps2.xml><?xml version="1.0" encoding="utf-8"?>
<ds:datastoreItem xmlns:ds="http://schemas.openxmlformats.org/officeDocument/2006/customXml" ds:itemID="{1F868DEA-CD81-4EF2-9025-B976DF30B4CB}"/>
</file>

<file path=customXml/itemProps3.xml><?xml version="1.0" encoding="utf-8"?>
<ds:datastoreItem xmlns:ds="http://schemas.openxmlformats.org/officeDocument/2006/customXml" ds:itemID="{8ABBF325-2B59-44A1-9D21-A924F72BB51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526</Words>
  <Application>Microsoft Office PowerPoint</Application>
  <PresentationFormat>On-screen Show (4:3)</PresentationFormat>
  <Paragraphs>97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</vt:lpstr>
      <vt:lpstr>Wingdings</vt:lpstr>
      <vt:lpstr>1_Office Theme</vt:lpstr>
      <vt:lpstr>Health Benefits of Caregiving?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JHU 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Roth</dc:creator>
  <cp:lastModifiedBy>David Roth</cp:lastModifiedBy>
  <cp:revision>76</cp:revision>
  <dcterms:created xsi:type="dcterms:W3CDTF">2016-01-05T22:23:15Z</dcterms:created>
  <dcterms:modified xsi:type="dcterms:W3CDTF">2016-09-21T13:16:47Z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0x010100147263ECC4A5104CA24FE6381D7A054A</vt:lpwstr>
  </property>
</Properties>
</file>