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61" r:id="rId2"/>
  </p:sldMasterIdLst>
  <p:notesMasterIdLst>
    <p:notesMasterId r:id="rId14"/>
  </p:notesMasterIdLst>
  <p:handoutMasterIdLst>
    <p:handoutMasterId r:id="rId15"/>
  </p:handoutMasterIdLst>
  <p:sldIdLst>
    <p:sldId id="728" r:id="rId3"/>
    <p:sldId id="731" r:id="rId4"/>
    <p:sldId id="630" r:id="rId5"/>
    <p:sldId id="625" r:id="rId6"/>
    <p:sldId id="743" r:id="rId7"/>
    <p:sldId id="744" r:id="rId8"/>
    <p:sldId id="745" r:id="rId9"/>
    <p:sldId id="739" r:id="rId10"/>
    <p:sldId id="741" r:id="rId11"/>
    <p:sldId id="742" r:id="rId12"/>
    <p:sldId id="738" r:id="rId1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754"/>
    <a:srgbClr val="002060"/>
    <a:srgbClr val="4274B0"/>
    <a:srgbClr val="996600"/>
    <a:srgbClr val="1C4982"/>
    <a:srgbClr val="FD6763"/>
    <a:srgbClr val="4AFE02"/>
    <a:srgbClr val="A6B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86409" autoAdjust="0"/>
  </p:normalViewPr>
  <p:slideViewPr>
    <p:cSldViewPr>
      <p:cViewPr varScale="1">
        <p:scale>
          <a:sx n="55" d="100"/>
          <a:sy n="55" d="100"/>
        </p:scale>
        <p:origin x="1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AEA7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Non-Hispanic white alone</c:v>
                </c:pt>
                <c:pt idx="1">
                  <c:v>Black alone</c:v>
                </c:pt>
                <c:pt idx="2">
                  <c:v>Asian alone</c:v>
                </c:pt>
                <c:pt idx="3">
                  <c:v>All other races alone or in combination</c:v>
                </c:pt>
                <c:pt idx="4">
                  <c:v>Hispanic (of any race)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9</c:v>
                </c:pt>
                <c:pt idx="2">
                  <c:v>3</c:v>
                </c:pt>
                <c:pt idx="3">
                  <c:v>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0-4FB5-A405-894935D78F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2050 (projected)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Non-Hispanic white alone</c:v>
                </c:pt>
                <c:pt idx="1">
                  <c:v>Black alone</c:v>
                </c:pt>
                <c:pt idx="2">
                  <c:v>Asian alone</c:v>
                </c:pt>
                <c:pt idx="3">
                  <c:v>All other races alone or in combination</c:v>
                </c:pt>
                <c:pt idx="4">
                  <c:v>Hispanic (of any race)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59</c:v>
                </c:pt>
                <c:pt idx="1">
                  <c:v>12</c:v>
                </c:pt>
                <c:pt idx="2">
                  <c:v>9</c:v>
                </c:pt>
                <c:pt idx="3">
                  <c:v>3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0-4FB5-A405-894935D78F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103664"/>
        <c:axId val="172098064"/>
      </c:barChart>
      <c:catAx>
        <c:axId val="17210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2098064"/>
        <c:crosses val="autoZero"/>
        <c:auto val="1"/>
        <c:lblAlgn val="ctr"/>
        <c:lblOffset val="100"/>
        <c:noMultiLvlLbl val="0"/>
      </c:catAx>
      <c:valAx>
        <c:axId val="172098064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10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398419367498507"/>
          <c:y val="0.24352166764716071"/>
          <c:w val="0.40009921609371274"/>
          <c:h val="7.2989756777089049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t" anchorCtr="0" compatLnSpc="1">
            <a:prstTxWarp prst="textNoShape">
              <a:avLst/>
            </a:prstTxWarp>
          </a:bodyPr>
          <a:lstStyle>
            <a:lvl1pPr defTabSz="96646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9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t" anchorCtr="0" compatLnSpc="1">
            <a:prstTxWarp prst="textNoShape">
              <a:avLst/>
            </a:prstTxWarp>
          </a:bodyPr>
          <a:lstStyle>
            <a:lvl1pPr algn="r" defTabSz="96646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b" anchorCtr="0" compatLnSpc="1">
            <a:prstTxWarp prst="textNoShape">
              <a:avLst/>
            </a:prstTxWarp>
          </a:bodyPr>
          <a:lstStyle>
            <a:lvl1pPr defTabSz="96646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9" y="9120814"/>
            <a:ext cx="3170583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b" anchorCtr="0" compatLnSpc="1">
            <a:prstTxWarp prst="textNoShape">
              <a:avLst/>
            </a:prstTxWarp>
          </a:bodyPr>
          <a:lstStyle>
            <a:lvl1pPr algn="r" defTabSz="96646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4A3DF149-F36B-4A6D-8D52-C03BEE412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t" anchorCtr="0" compatLnSpc="1">
            <a:prstTxWarp prst="textNoShape">
              <a:avLst/>
            </a:prstTxWarp>
          </a:bodyPr>
          <a:lstStyle>
            <a:lvl1pPr defTabSz="96646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3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t" anchorCtr="0" compatLnSpc="1">
            <a:prstTxWarp prst="textNoShape">
              <a:avLst/>
            </a:prstTxWarp>
          </a:bodyPr>
          <a:lstStyle>
            <a:lvl1pPr algn="r" defTabSz="96646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7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b" anchorCtr="0" compatLnSpc="1">
            <a:prstTxWarp prst="textNoShape">
              <a:avLst/>
            </a:prstTxWarp>
          </a:bodyPr>
          <a:lstStyle>
            <a:lvl1pPr defTabSz="96646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4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3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8" rIns="96637" bIns="48318" numCol="1" anchor="b" anchorCtr="0" compatLnSpc="1">
            <a:prstTxWarp prst="textNoShape">
              <a:avLst/>
            </a:prstTxWarp>
          </a:bodyPr>
          <a:lstStyle>
            <a:lvl1pPr algn="r" defTabSz="96646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D5CB4A7F-C3E5-437B-88C8-E5FEE5661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9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3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902">
              <a:defRPr/>
            </a:pPr>
            <a:r>
              <a:rPr lang="en-US" baseline="0" dirty="0"/>
              <a:t>For these reasons the US Census bureau projects by the middle of the 21</a:t>
            </a:r>
            <a:r>
              <a:rPr lang="en-US" baseline="30000" dirty="0"/>
              <a:t>st</a:t>
            </a:r>
            <a:r>
              <a:rPr lang="en-US" baseline="0" dirty="0"/>
              <a:t> Century that we will be a majority-minority country.  As the US undergoes this demographic transitions, health statistics of the nation will become a reflection of the health status of racial minorities. </a:t>
            </a:r>
          </a:p>
          <a:p>
            <a:pPr defTabSz="949902">
              <a:defRPr/>
            </a:pPr>
            <a:r>
              <a:rPr lang="en-US" baseline="0" dirty="0"/>
              <a:t>What we know now as health disparities and minority health will become the nation’s health.  As you will see later in the presentation </a:t>
            </a:r>
            <a:r>
              <a:rPr lang="en-US" baseline="0" dirty="0" err="1"/>
              <a:t>mionirities</a:t>
            </a:r>
            <a:r>
              <a:rPr lang="en-US" baseline="0" dirty="0"/>
              <a:t> typically have a worst health profile than whites.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B4A7F-C3E5-437B-88C8-E5FEE56617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2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7FFFA-49F9-4B26-BEDC-205DD823E3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6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5057" y="4720264"/>
            <a:ext cx="6327913" cy="4318573"/>
          </a:xfrm>
          <a:noFill/>
          <a:ln/>
        </p:spPr>
        <p:txBody>
          <a:bodyPr lIns="98165" tIns="49081" rIns="98165" bIns="49081"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7029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9CA96-1956-41B5-99B7-DAE5C87095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Now moving to some selected chronic conditions.  These were chosen because they are among the most common and costly health conditions. </a:t>
            </a:r>
          </a:p>
          <a:p>
            <a:pPr eaLnBrk="1" hangingPunct="1"/>
            <a:r>
              <a:rPr lang="en-US"/>
              <a:t>With the exception of CHD, NH Black males report higher percentages of the selected chronic conditions compared with NH whites and Hispanics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 b="1"/>
              <a:t>Note: There was not enough data to generate a reliable estimate.</a:t>
            </a:r>
          </a:p>
        </p:txBody>
      </p:sp>
    </p:spTree>
    <p:extLst>
      <p:ext uri="{BB962C8B-B14F-4D97-AF65-F5344CB8AC3E}">
        <p14:creationId xmlns:p14="http://schemas.microsoft.com/office/powerpoint/2010/main" val="190340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6B584-BF21-462F-A9EC-F8A89539096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When looking at the same select chronic conditions among older women, we see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NH Black females report higher percentages of the CHD, HTN, Stroke, and Diabetes relative to NH whites and Hispanics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Note that NH Whites report a higher percentage of any cancer than minorities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75696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1pPr>
            <a:lvl2pPr marL="785930" indent="-302281" algn="ctr" defTabSz="975696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2pPr>
            <a:lvl3pPr marL="1209123" indent="-241824" algn="ctr" defTabSz="975696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3pPr>
            <a:lvl4pPr marL="1692770" indent="-241824" algn="ctr" defTabSz="975696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4pPr>
            <a:lvl5pPr marL="2176422" indent="-241824" algn="ctr" defTabSz="975696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5pPr>
            <a:lvl6pPr marL="2660070" indent="-241824" algn="ctr" defTabSz="9756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6pPr>
            <a:lvl7pPr marL="3143717" indent="-241824" algn="ctr" defTabSz="9756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7pPr>
            <a:lvl8pPr marL="3627368" indent="-241824" algn="ctr" defTabSz="9756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8pPr>
            <a:lvl9pPr marL="4111016" indent="-241824" algn="ctr" defTabSz="9756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9pPr>
          </a:lstStyle>
          <a:p>
            <a:pPr algn="r"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20725"/>
            <a:ext cx="4813300" cy="360997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67351">
              <a:defRPr/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944682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801" indent="-285692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770" indent="-22855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876" indent="-22855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986" indent="-22855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092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200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309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415" indent="-2285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D5FB1FA-FEE2-C74C-9995-40ED45C64D79}" type="slidenum">
              <a:rPr 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8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5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057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HCHDS logo 03060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40822"/>
          <a:stretch>
            <a:fillRect/>
          </a:stretch>
        </p:blipFill>
        <p:spPr bwMode="auto">
          <a:xfrm>
            <a:off x="7620000" y="5784850"/>
            <a:ext cx="1524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209800" y="2590800"/>
            <a:ext cx="6172200" cy="6858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rgbClr val="AEA7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657600"/>
            <a:ext cx="6096000" cy="11430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000"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19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46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27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61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07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82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320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0"/>
            <a:ext cx="19431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0"/>
            <a:ext cx="56769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27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239000" cy="4572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0709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0" y="1676400"/>
            <a:ext cx="7239000" cy="4572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2627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77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76400"/>
            <a:ext cx="3543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710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219200" y="1676400"/>
            <a:ext cx="35433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76400"/>
            <a:ext cx="3543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5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77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77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0" y="1676400"/>
            <a:ext cx="7239000" cy="45720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Graphic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648700" y="6411435"/>
            <a:ext cx="304800" cy="4733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353219"/>
            <a:ext cx="6705600" cy="868362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5208" r="76041"/>
          <a:stretch/>
        </p:blipFill>
        <p:spPr bwMode="auto">
          <a:xfrm>
            <a:off x="916781" y="259080"/>
            <a:ext cx="457200" cy="4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25684" r="55762"/>
          <a:stretch/>
        </p:blipFill>
        <p:spPr bwMode="auto">
          <a:xfrm>
            <a:off x="427038" y="259080"/>
            <a:ext cx="452438" cy="4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62891" r="18359"/>
          <a:stretch/>
        </p:blipFill>
        <p:spPr bwMode="auto">
          <a:xfrm>
            <a:off x="916781" y="753745"/>
            <a:ext cx="457200" cy="4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81543"/>
          <a:stretch/>
        </p:blipFill>
        <p:spPr bwMode="auto">
          <a:xfrm>
            <a:off x="424657" y="753745"/>
            <a:ext cx="452438" cy="4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1447800" y="259082"/>
            <a:ext cx="152400" cy="94678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76400" y="259082"/>
            <a:ext cx="76200" cy="94678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381000" y="1304925"/>
            <a:ext cx="8382000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0" y="6400800"/>
            <a:ext cx="3810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5CB13-DDF5-4CD6-A0E3-C7490454C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057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HCHDS logo 030607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40822"/>
          <a:stretch>
            <a:fillRect/>
          </a:stretch>
        </p:blipFill>
        <p:spPr bwMode="auto">
          <a:xfrm>
            <a:off x="7620000" y="5784850"/>
            <a:ext cx="1524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209800" y="2590800"/>
            <a:ext cx="6172200" cy="685800"/>
          </a:xfrm>
        </p:spPr>
        <p:txBody>
          <a:bodyPr/>
          <a:lstStyle>
            <a:lvl1pPr>
              <a:lnSpc>
                <a:spcPct val="80000"/>
              </a:lnSpc>
              <a:defRPr sz="3600">
                <a:solidFill>
                  <a:srgbClr val="AEA75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657600"/>
            <a:ext cx="6096000" cy="1143000"/>
          </a:xfr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2000"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067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83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9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28600" y="6450013"/>
            <a:ext cx="605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AEA754"/>
                </a:solidFill>
              </a:rPr>
              <a:t>“Exploration and Intervention for Health Equality…”</a:t>
            </a:r>
          </a:p>
        </p:txBody>
      </p:sp>
      <p:pic>
        <p:nvPicPr>
          <p:cNvPr id="1030" name="Picture 27" descr="HCHDS logo 03060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40822"/>
          <a:stretch>
            <a:fillRect/>
          </a:stretch>
        </p:blipFill>
        <p:spPr bwMode="auto">
          <a:xfrm>
            <a:off x="7620000" y="5784850"/>
            <a:ext cx="1524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3" r:id="rId2"/>
    <p:sldLayoutId id="2147483754" r:id="rId3"/>
    <p:sldLayoutId id="2147483755" r:id="rId4"/>
    <p:sldLayoutId id="2147483756" r:id="rId5"/>
    <p:sldLayoutId id="2147483777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9300" indent="-2921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028700" indent="-1651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1651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1651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1651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1651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1651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28600" y="6450013"/>
            <a:ext cx="605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AEA754"/>
                </a:solidFill>
                <a:latin typeface="Times" charset="0"/>
              </a:rPr>
              <a:t>“Exploration and Intervention for Health Equality…”</a:t>
            </a:r>
          </a:p>
        </p:txBody>
      </p:sp>
      <p:pic>
        <p:nvPicPr>
          <p:cNvPr id="6150" name="Picture 27" descr="HCHDS logo 03060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r="40822"/>
          <a:stretch>
            <a:fillRect/>
          </a:stretch>
        </p:blipFill>
        <p:spPr bwMode="auto">
          <a:xfrm>
            <a:off x="7620000" y="5784850"/>
            <a:ext cx="1524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70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 Black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9300" indent="-2921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028700" indent="-1651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–"/>
        <a:defRPr>
          <a:solidFill>
            <a:schemeClr val="tx1"/>
          </a:solidFill>
          <a:latin typeface="+mn-lt"/>
        </a:defRPr>
      </a:lvl4pPr>
      <a:lvl5pPr marL="2057400" indent="-1651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1651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696200" cy="990600"/>
          </a:xfrm>
        </p:spPr>
        <p:txBody>
          <a:bodyPr/>
          <a:lstStyle/>
          <a:p>
            <a:pPr algn="ctr" eaLnBrk="1" hangingPunct="1"/>
            <a:br>
              <a:rPr lang="en-US" sz="3200" dirty="0">
                <a:latin typeface="Garamond" pitchFamily="18" charset="0"/>
              </a:rPr>
            </a:br>
            <a:br>
              <a:rPr lang="en-US" sz="3200" dirty="0">
                <a:latin typeface="Garamond" pitchFamily="18" charset="0"/>
              </a:rPr>
            </a:br>
            <a:br>
              <a:rPr lang="en-US" sz="3200" dirty="0">
                <a:latin typeface="Garamond" pitchFamily="18" charset="0"/>
              </a:rPr>
            </a:br>
            <a:r>
              <a:rPr lang="en-US" sz="3200" b="1" dirty="0">
                <a:latin typeface="Arial" charset="0"/>
              </a:rPr>
              <a:t>Understanding Health Disparities in Late Life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31242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Roland J. Thorpe, Jr., PhD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latin typeface="Arial" charset="0"/>
              </a:rPr>
              <a:t>rthorpe@jhu.edu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Associate 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Professor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Health, Behavior, and Society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Director,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Program for Research on Men’s Health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baseline="0" dirty="0">
                <a:latin typeface="Arial" charset="0"/>
              </a:rPr>
              <a:t>Deputy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Director, Hopkins Center for Health Disparities Solutions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Johns Hopkins Bloomberg School of Public Health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September 22, 2016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9648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905000"/>
            <a:ext cx="7696200" cy="990600"/>
          </a:xfrm>
        </p:spPr>
        <p:txBody>
          <a:bodyPr/>
          <a:lstStyle/>
          <a:p>
            <a:pPr algn="ctr" eaLnBrk="1" hangingPunct="1"/>
            <a:br>
              <a:rPr lang="en-US" sz="3200" dirty="0">
                <a:latin typeface="Garamond" pitchFamily="18" charset="0"/>
              </a:rPr>
            </a:br>
            <a:br>
              <a:rPr lang="en-US" sz="3200" dirty="0">
                <a:latin typeface="Garamond" pitchFamily="18" charset="0"/>
              </a:rPr>
            </a:br>
            <a:br>
              <a:rPr lang="en-US" sz="3200" dirty="0">
                <a:latin typeface="Garamond" pitchFamily="18" charset="0"/>
              </a:rPr>
            </a:br>
            <a:r>
              <a:rPr lang="en-US" sz="3200" b="1" dirty="0">
                <a:latin typeface="Arial" charset="0"/>
              </a:rPr>
              <a:t>Understanding Health Disparities in Late Life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31242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Roland J. Thorpe, Jr., PhD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latin typeface="Arial" charset="0"/>
              </a:rPr>
              <a:t>rthorpe@jhu.edu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Associate 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Professor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Health, Behavior, and Society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Director,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Program for Research on Men’s Health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baseline="0" dirty="0">
                <a:latin typeface="Arial" charset="0"/>
              </a:rPr>
              <a:t>Deputy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Director, Hopkins Center for Health Disparities Solutions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Johns Hopkins Bloomberg School of Public Health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September 22, 2016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183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4051"/>
            <a:ext cx="7772400" cy="841248"/>
          </a:xfrm>
        </p:spPr>
        <p:txBody>
          <a:bodyPr/>
          <a:lstStyle/>
          <a:p>
            <a:r>
              <a:rPr lang="en-US" dirty="0"/>
              <a:t>Social Determinants of Health</a:t>
            </a:r>
          </a:p>
        </p:txBody>
      </p:sp>
      <p:pic>
        <p:nvPicPr>
          <p:cNvPr id="4" name="Picture 2" descr="Five Key Areas of Social Determinants of Heal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23874"/>
            <a:ext cx="6400800" cy="4581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803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620000" cy="758825"/>
          </a:xfrm>
        </p:spPr>
        <p:txBody>
          <a:bodyPr/>
          <a:lstStyle/>
          <a:p>
            <a:r>
              <a:rPr lang="en-US" dirty="0"/>
              <a:t>Projected Percentage Resident Population by race/ethnicity, U.S. 2010-2070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68313" y="1600200"/>
          <a:ext cx="82057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96" r:id="rId4" imgW="8205927" imgH="4523624" progId="Excel.Sheet.8">
                  <p:embed/>
                </p:oleObj>
              </mc:Choice>
              <mc:Fallback>
                <p:oleObj r:id="rId4" imgW="8205927" imgH="452362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00200"/>
                        <a:ext cx="8205787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5608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Source: U.S. Bureau of the Census:(NP-T5) Projections of the Resident </a:t>
            </a:r>
          </a:p>
          <a:p>
            <a:pPr eaLnBrk="1" hangingPunct="1"/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Population by Race, Hispanic Origin, and Nativity: Middle Series, 1999 to 2100  </a:t>
            </a:r>
          </a:p>
        </p:txBody>
      </p:sp>
    </p:spTree>
    <p:extLst>
      <p:ext uri="{BB962C8B-B14F-4D97-AF65-F5344CB8AC3E}">
        <p14:creationId xmlns:p14="http://schemas.microsoft.com/office/powerpoint/2010/main" val="409390371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175" y="533400"/>
            <a:ext cx="7616825" cy="7588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Expected Increase in U.S. Older Population 1990 – 2050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79400" y="1574800"/>
          <a:ext cx="8624888" cy="45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7" r:id="rId4" imgW="8626588" imgH="4511431" progId="Excel.Sheet.8">
                  <p:embed/>
                </p:oleObj>
              </mc:Choice>
              <mc:Fallback>
                <p:oleObj r:id="rId4" imgW="8626588" imgH="4511431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574800"/>
                        <a:ext cx="8624888" cy="450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52400" y="6172200"/>
            <a:ext cx="54657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U.S. Bureau of Census middle series projections, Jan. 2000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1524000"/>
          <a:ext cx="8908998" cy="403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827713"/>
            <a:ext cx="8534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Reference population:  These data refer to the resident population.</a:t>
            </a:r>
          </a:p>
          <a:p>
            <a:pPr>
              <a:defRPr/>
            </a:pPr>
            <a:r>
              <a:rPr lang="en-US" sz="1000" dirty="0">
                <a:latin typeface="+mn-lt"/>
              </a:rPr>
              <a:t>SOURCE:  U.S. Census Bureau, Population Estimates and Projections. 2008.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7175" y="533400"/>
            <a:ext cx="7616825" cy="75882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Percent age 65+ by race and Hispanic origin, 2008 and 2050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Percent of Males 65 and Over (age-adjusted) with Disability or Mobility Difficulty, 2008</a:t>
            </a:r>
          </a:p>
        </p:txBody>
      </p:sp>
      <p:graphicFrame>
        <p:nvGraphicFramePr>
          <p:cNvPr id="2355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1531938"/>
          <a:ext cx="8582025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03" name="Worksheet" r:id="rId4" imgW="8543925" imgH="4457700" progId="Excel.Sheet.8">
                  <p:embed/>
                </p:oleObj>
              </mc:Choice>
              <mc:Fallback>
                <p:oleObj name="Worksheet" r:id="rId4" imgW="8543925" imgH="44577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31938"/>
                        <a:ext cx="8582025" cy="447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533400" y="6172200"/>
            <a:ext cx="472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charset="0"/>
              </a:rPr>
              <a:t>Data Source: National Health Interview Survey 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 rot="-5400000">
            <a:off x="-1883568" y="3559968"/>
            <a:ext cx="413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9711383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Percent of Females 65 and Over (age-adjusted) with Disability or Mobility Difficulty, 2008</a:t>
            </a:r>
          </a:p>
        </p:txBody>
      </p:sp>
      <p:graphicFrame>
        <p:nvGraphicFramePr>
          <p:cNvPr id="2457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81000" y="1762125"/>
          <a:ext cx="8763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27" name="Worksheet" r:id="rId4" imgW="8724900" imgH="4324350" progId="Excel.Sheet.8">
                  <p:embed/>
                </p:oleObj>
              </mc:Choice>
              <mc:Fallback>
                <p:oleObj name="Worksheet" r:id="rId4" imgW="8724900" imgH="43243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62125"/>
                        <a:ext cx="876300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533400" y="6172200"/>
            <a:ext cx="472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charset="0"/>
              </a:rPr>
              <a:t>Data Source: National Health Interview Survey 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 rot="-5400000">
            <a:off x="-1883568" y="3559968"/>
            <a:ext cx="413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27758216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8107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57300" y="5657850"/>
            <a:ext cx="114300" cy="11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Myriad Web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pitchFamily="34" charset="0"/>
              </a:defRPr>
            </a:lvl9pPr>
          </a:lstStyle>
          <a:p>
            <a:pPr eaLnBrk="1" hangingPunct="1"/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Health Disparities Research Related 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4762" r="6123" b="1360"/>
          <a:stretch/>
        </p:blipFill>
        <p:spPr>
          <a:xfrm>
            <a:off x="1066800" y="1447801"/>
            <a:ext cx="70104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122166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Hill CV, Perez-Stable E, Anderson N, Bernard M. 2015.  The National Institute on Aging Health Disparities Research Framework. Ethnicity &amp; Disease, 25(3):245-254.</a:t>
            </a:r>
          </a:p>
        </p:txBody>
      </p:sp>
    </p:spTree>
    <p:extLst>
      <p:ext uri="{BB962C8B-B14F-4D97-AF65-F5344CB8AC3E}">
        <p14:creationId xmlns:p14="http://schemas.microsoft.com/office/powerpoint/2010/main" val="181837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</a:rPr>
              <a:t>We Need Community-Based Solutions</a:t>
            </a:r>
          </a:p>
        </p:txBody>
      </p:sp>
      <p:pic>
        <p:nvPicPr>
          <p:cNvPr id="30722" name="Picture 2" descr="C:\Documents and Settings\Dgaskin\Local Settings\Temporary Internet Files\Content.IE5\KUY8QC2N\MCj0404163000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667000"/>
            <a:ext cx="1641475" cy="1819275"/>
          </a:xfrm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838200" y="56388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We need to think about factors outside the box.  There are other factors that influence health and healthcare outcomes besides medical care. 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543755" y="228600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Housing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143000" y="3352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Employment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6858000" y="24384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Crime</a:t>
            </a: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6934200" y="373380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Supermarket</a:t>
            </a: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1447800" y="4648200"/>
            <a:ext cx="16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00"/>
                </a:solidFill>
              </a:rPr>
              <a:t>Parks and recreation</a:t>
            </a: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6781800" y="4876800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Neighborhood</a:t>
            </a:r>
          </a:p>
        </p:txBody>
      </p:sp>
      <p:sp>
        <p:nvSpPr>
          <p:cNvPr id="24587" name="TextBox 11"/>
          <p:cNvSpPr txBox="1">
            <a:spLocks noChangeArrowheads="1"/>
          </p:cNvSpPr>
          <p:nvPr/>
        </p:nvSpPr>
        <p:spPr bwMode="auto">
          <a:xfrm>
            <a:off x="3810000" y="4738687"/>
            <a:ext cx="2635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Pollutions and Environmental Toxins</a:t>
            </a:r>
          </a:p>
        </p:txBody>
      </p:sp>
      <p:sp>
        <p:nvSpPr>
          <p:cNvPr id="13" name="Oval 12"/>
          <p:cNvSpPr/>
          <p:nvPr/>
        </p:nvSpPr>
        <p:spPr>
          <a:xfrm>
            <a:off x="1524000" y="2133600"/>
            <a:ext cx="1295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0600" y="3352800"/>
            <a:ext cx="2133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0600" y="4572000"/>
            <a:ext cx="2133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3800" y="4822686"/>
            <a:ext cx="24384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58000" y="2438400"/>
            <a:ext cx="11430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3581400"/>
            <a:ext cx="2133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4800600"/>
            <a:ext cx="2209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95" name="TextBox 19"/>
          <p:cNvSpPr txBox="1">
            <a:spLocks noChangeArrowheads="1"/>
          </p:cNvSpPr>
          <p:nvPr/>
        </p:nvSpPr>
        <p:spPr bwMode="auto">
          <a:xfrm>
            <a:off x="4998156" y="1717267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Schools</a:t>
            </a:r>
          </a:p>
        </p:txBody>
      </p:sp>
      <p:sp>
        <p:nvSpPr>
          <p:cNvPr id="21" name="Oval 20"/>
          <p:cNvSpPr/>
          <p:nvPr/>
        </p:nvSpPr>
        <p:spPr>
          <a:xfrm>
            <a:off x="4800600" y="1600200"/>
            <a:ext cx="1752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97" name="TextBox 21"/>
          <p:cNvSpPr txBox="1">
            <a:spLocks noChangeArrowheads="1"/>
          </p:cNvSpPr>
          <p:nvPr/>
        </p:nvSpPr>
        <p:spPr bwMode="auto">
          <a:xfrm>
            <a:off x="3124200" y="18288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Family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048000" y="1752600"/>
            <a:ext cx="1219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03591"/>
      </p:ext>
    </p:extLst>
  </p:cSld>
  <p:clrMapOvr>
    <a:masterClrMapping/>
  </p:clrMapOvr>
</p:sld>
</file>

<file path=ppt/theme/theme1.xml><?xml version="1.0" encoding="utf-8"?>
<a:theme xmlns:a="http://schemas.openxmlformats.org/drawingml/2006/main" name="Center ppt template">
  <a:themeElements>
    <a:clrScheme name="JHBSPH title p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6B8CC"/>
      </a:accent1>
      <a:accent2>
        <a:srgbClr val="1C4982"/>
      </a:accent2>
      <a:accent3>
        <a:srgbClr val="FFFFFF"/>
      </a:accent3>
      <a:accent4>
        <a:srgbClr val="000000"/>
      </a:accent4>
      <a:accent5>
        <a:srgbClr val="D0D8E2"/>
      </a:accent5>
      <a:accent6>
        <a:srgbClr val="184175"/>
      </a:accent6>
      <a:hlink>
        <a:srgbClr val="AEA754"/>
      </a:hlink>
      <a:folHlink>
        <a:srgbClr val="970C30"/>
      </a:folHlink>
    </a:clrScheme>
    <a:fontScheme name="JHBSPH title pag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HBSPH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6B8CC"/>
        </a:accent1>
        <a:accent2>
          <a:srgbClr val="1C4982"/>
        </a:accent2>
        <a:accent3>
          <a:srgbClr val="FFFFFF"/>
        </a:accent3>
        <a:accent4>
          <a:srgbClr val="000000"/>
        </a:accent4>
        <a:accent5>
          <a:srgbClr val="D0D8E2"/>
        </a:accent5>
        <a:accent6>
          <a:srgbClr val="184175"/>
        </a:accent6>
        <a:hlink>
          <a:srgbClr val="AEA754"/>
        </a:hlink>
        <a:folHlink>
          <a:srgbClr val="970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HBSPH title page">
  <a:themeElements>
    <a:clrScheme name="JHBSPH title pag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6B8CC"/>
      </a:accent1>
      <a:accent2>
        <a:srgbClr val="1C4982"/>
      </a:accent2>
      <a:accent3>
        <a:srgbClr val="FFFFFF"/>
      </a:accent3>
      <a:accent4>
        <a:srgbClr val="000000"/>
      </a:accent4>
      <a:accent5>
        <a:srgbClr val="D0D8E2"/>
      </a:accent5>
      <a:accent6>
        <a:srgbClr val="184175"/>
      </a:accent6>
      <a:hlink>
        <a:srgbClr val="AEA754"/>
      </a:hlink>
      <a:folHlink>
        <a:srgbClr val="970C30"/>
      </a:folHlink>
    </a:clrScheme>
    <a:fontScheme name="JHBSPH title pag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HBSPH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HBSPH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HBSPH title pag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6B8CC"/>
        </a:accent1>
        <a:accent2>
          <a:srgbClr val="1C4982"/>
        </a:accent2>
        <a:accent3>
          <a:srgbClr val="FFFFFF"/>
        </a:accent3>
        <a:accent4>
          <a:srgbClr val="000000"/>
        </a:accent4>
        <a:accent5>
          <a:srgbClr val="D0D8E2"/>
        </a:accent5>
        <a:accent6>
          <a:srgbClr val="184175"/>
        </a:accent6>
        <a:hlink>
          <a:srgbClr val="AEA754"/>
        </a:hlink>
        <a:folHlink>
          <a:srgbClr val="970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HBSPH title page 13">
    <a:dk1>
      <a:srgbClr val="000000"/>
    </a:dk1>
    <a:lt1>
      <a:srgbClr val="FFFFFF"/>
    </a:lt1>
    <a:dk2>
      <a:srgbClr val="000000"/>
    </a:dk2>
    <a:lt2>
      <a:srgbClr val="808080"/>
    </a:lt2>
    <a:accent1>
      <a:srgbClr val="A6B8CC"/>
    </a:accent1>
    <a:accent2>
      <a:srgbClr val="1C4982"/>
    </a:accent2>
    <a:accent3>
      <a:srgbClr val="FFFFFF"/>
    </a:accent3>
    <a:accent4>
      <a:srgbClr val="000000"/>
    </a:accent4>
    <a:accent5>
      <a:srgbClr val="D0D8E2"/>
    </a:accent5>
    <a:accent6>
      <a:srgbClr val="184175"/>
    </a:accent6>
    <a:hlink>
      <a:srgbClr val="AEA754"/>
    </a:hlink>
    <a:folHlink>
      <a:srgbClr val="970C30"/>
    </a:folHlink>
  </a:clrScheme>
  <a:fontScheme name="JHBSPH title page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7263ECC4A5104CA24FE6381D7A054A" ma:contentTypeVersion="2" ma:contentTypeDescription="Create a new document." ma:contentTypeScope="" ma:versionID="5c1df55d3617825f7ca40eca214aa35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5E5E41-4260-4FE5-9C0F-D923B058DE15}"/>
</file>

<file path=customXml/itemProps2.xml><?xml version="1.0" encoding="utf-8"?>
<ds:datastoreItem xmlns:ds="http://schemas.openxmlformats.org/officeDocument/2006/customXml" ds:itemID="{E639956A-F9A4-4306-9B93-6F8C2A1C5FA9}"/>
</file>

<file path=customXml/itemProps3.xml><?xml version="1.0" encoding="utf-8"?>
<ds:datastoreItem xmlns:ds="http://schemas.openxmlformats.org/officeDocument/2006/customXml" ds:itemID="{9C04A672-B97B-4785-AC65-E88FB5C6AA48}"/>
</file>

<file path=docProps/app.xml><?xml version="1.0" encoding="utf-8"?>
<Properties xmlns="http://schemas.openxmlformats.org/officeDocument/2006/extended-properties" xmlns:vt="http://schemas.openxmlformats.org/officeDocument/2006/docPropsVTypes">
  <Template>Center ppt template</Template>
  <TotalTime>1893</TotalTime>
  <Words>524</Words>
  <Application>Microsoft Office PowerPoint</Application>
  <PresentationFormat>On-screen Show (4:3)</PresentationFormat>
  <Paragraphs>66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Garamond</vt:lpstr>
      <vt:lpstr>Myriad Web</vt:lpstr>
      <vt:lpstr>Times</vt:lpstr>
      <vt:lpstr>Center ppt template</vt:lpstr>
      <vt:lpstr>JHBSPH title page</vt:lpstr>
      <vt:lpstr>Microsoft Excel 97-2003 Worksheet</vt:lpstr>
      <vt:lpstr>Worksheet</vt:lpstr>
      <vt:lpstr>   Understanding Health Disparities in Late Life</vt:lpstr>
      <vt:lpstr>Projected Percentage Resident Population by race/ethnicity, U.S. 2010-2070</vt:lpstr>
      <vt:lpstr>Expected Increase in U.S. Older Population 1990 – 2050</vt:lpstr>
      <vt:lpstr>Percent age 65+ by race and Hispanic origin, 2008 and 2050</vt:lpstr>
      <vt:lpstr>Percent of Males 65 and Over (age-adjusted) with Disability or Mobility Difficulty, 2008</vt:lpstr>
      <vt:lpstr>Percent of Females 65 and Over (age-adjusted) with Disability or Mobility Difficulty, 2008</vt:lpstr>
      <vt:lpstr>PowerPoint Presentation</vt:lpstr>
      <vt:lpstr>Health Disparities Research Related to Aging</vt:lpstr>
      <vt:lpstr>We Need Community-Based Solutions</vt:lpstr>
      <vt:lpstr>   Understanding Health Disparities in Late Life</vt:lpstr>
      <vt:lpstr>Social Determinants of Health</vt:lpstr>
    </vt:vector>
  </TitlesOfParts>
  <Company>Johns Hopkins Bloomberg School Of Public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Caryn Bell</dc:creator>
  <cp:lastModifiedBy>RLA-24</cp:lastModifiedBy>
  <cp:revision>161</cp:revision>
  <cp:lastPrinted>2014-05-13T21:48:09Z</cp:lastPrinted>
  <dcterms:created xsi:type="dcterms:W3CDTF">2010-05-06T14:13:13Z</dcterms:created>
  <dcterms:modified xsi:type="dcterms:W3CDTF">2016-09-22T15:51:27Z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0x010100147263ECC4A5104CA24FE6381D7A054A</vt:lpwstr>
  </property>
</Properties>
</file>