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5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4" r:id="rId2"/>
    <p:sldMasterId id="2147483697" r:id="rId3"/>
  </p:sldMasterIdLst>
  <p:notesMasterIdLst>
    <p:notesMasterId r:id="rId14"/>
  </p:notesMasterIdLst>
  <p:handoutMasterIdLst>
    <p:handoutMasterId r:id="rId15"/>
  </p:handoutMasterIdLst>
  <p:sldIdLst>
    <p:sldId id="345" r:id="rId4"/>
    <p:sldId id="347" r:id="rId5"/>
    <p:sldId id="348" r:id="rId6"/>
    <p:sldId id="380" r:id="rId7"/>
    <p:sldId id="381" r:id="rId8"/>
    <p:sldId id="419" r:id="rId9"/>
    <p:sldId id="420" r:id="rId10"/>
    <p:sldId id="421" r:id="rId11"/>
    <p:sldId id="422" r:id="rId12"/>
    <p:sldId id="418" r:id="rId13"/>
  </p:sldIdLst>
  <p:sldSz cx="18288000" cy="13716000"/>
  <p:notesSz cx="6858000" cy="9144000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10730" userDrawn="1">
          <p15:clr>
            <a:srgbClr val="A4A3A4"/>
          </p15:clr>
        </p15:guide>
        <p15:guide id="3" pos="79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k Lin" initials="FL" lastIdx="1" clrIdx="0">
    <p:extLst>
      <p:ext uri="{19B8F6BF-5375-455C-9EA6-DF929625EA0E}">
        <p15:presenceInfo xmlns:p15="http://schemas.microsoft.com/office/powerpoint/2012/main" userId="S-1-5-21-1214440339-484763869-725345543-843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15E7D"/>
    <a:srgbClr val="6929A2"/>
    <a:srgbClr val="F88B00"/>
    <a:srgbClr val="F8D00B"/>
    <a:srgbClr val="22C299"/>
    <a:srgbClr val="4D7096"/>
    <a:srgbClr val="212F3F"/>
    <a:srgbClr val="216BA9"/>
    <a:srgbClr val="8AB147"/>
    <a:srgbClr val="1A9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29" autoAdjust="0"/>
    <p:restoredTop sz="94299" autoAdjust="0"/>
  </p:normalViewPr>
  <p:slideViewPr>
    <p:cSldViewPr snapToGrid="0" snapToObjects="1">
      <p:cViewPr varScale="1">
        <p:scale>
          <a:sx n="33" d="100"/>
          <a:sy n="33" d="100"/>
        </p:scale>
        <p:origin x="53" y="1613"/>
      </p:cViewPr>
      <p:guideLst>
        <p:guide orient="horz"/>
        <p:guide pos="10730"/>
        <p:guide pos="7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9/21/2016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F3422E-909E-40EC-B00E-9A0A58F5E76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1021</a:t>
            </a:r>
          </a:p>
        </p:txBody>
      </p:sp>
    </p:spTree>
    <p:extLst>
      <p:ext uri="{BB962C8B-B14F-4D97-AF65-F5344CB8AC3E}">
        <p14:creationId xmlns:p14="http://schemas.microsoft.com/office/powerpoint/2010/main" val="15932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67141E-ACEB-4C77-92E9-8E093F3285B0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75457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592C7D-B5DF-40C6-9989-67EA5B52DBD1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23049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Non-pharmacologic cognitive training intervention</a:t>
            </a: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91165D-6DE2-462F-92AE-2EE3C4C914F8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4289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17493B5-A89C-4EC4-BF37-3C4878B892F1}" type="slidenum">
              <a:rPr lang="en-US" smtClean="0">
                <a:solidFill>
                  <a:srgbClr val="000000"/>
                </a:solidFill>
                <a:latin typeface="Times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993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17493B5-A89C-4EC4-BF37-3C4878B892F1}" type="slidenum">
              <a:rPr lang="en-US" smtClean="0">
                <a:solidFill>
                  <a:srgbClr val="000000"/>
                </a:solidFill>
                <a:latin typeface="Times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 smtClean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3452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7493B5-A89C-4EC4-BF37-3C4878B892F1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Insert graphic</a:t>
            </a:r>
          </a:p>
        </p:txBody>
      </p:sp>
    </p:spTree>
    <p:extLst>
      <p:ext uri="{BB962C8B-B14F-4D97-AF65-F5344CB8AC3E}">
        <p14:creationId xmlns:p14="http://schemas.microsoft.com/office/powerpoint/2010/main" val="240607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818119"/>
            <a:ext cx="15544800" cy="182554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2400">
                <a:solidFill>
                  <a:schemeClr val="tx2"/>
                </a:solidFill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12318064" y="3706855"/>
            <a:ext cx="4411336" cy="7777029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8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7576032" y="4239458"/>
            <a:ext cx="3135834" cy="733364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1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493741" y="4239458"/>
            <a:ext cx="5238285" cy="972907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c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161873" y="3779839"/>
            <a:ext cx="5938064" cy="49879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7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057111" y="3749678"/>
            <a:ext cx="5938064" cy="437832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1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80101" y="403206"/>
            <a:ext cx="618525" cy="676705"/>
          </a:xfrm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3318969"/>
            <a:ext cx="18288000" cy="591777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3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450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450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C4C29-B758-4368-8345-56FD36D8F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48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P_Title_A.jpg                                                 0033966FKarls G4                       C0DC18D5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291176" cy="1371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19251" y="8153400"/>
            <a:ext cx="1560195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1" y="10515600"/>
            <a:ext cx="15601950" cy="1828800"/>
          </a:xfrm>
        </p:spPr>
        <p:txBody>
          <a:bodyPr/>
          <a:lstStyle>
            <a:lvl1pPr marL="0" indent="0">
              <a:buFontTx/>
              <a:buNone/>
              <a:defRPr sz="4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38300" y="7029450"/>
            <a:ext cx="3810000" cy="914400"/>
          </a:xfrm>
        </p:spPr>
        <p:txBody>
          <a:bodyPr/>
          <a:lstStyle>
            <a:lvl1pPr>
              <a:defRPr>
                <a:solidFill>
                  <a:srgbClr val="002C77"/>
                </a:solidFill>
              </a:defRPr>
            </a:lvl1pPr>
          </a:lstStyle>
          <a:p>
            <a:pPr>
              <a:defRPr/>
            </a:pPr>
            <a:fld id="{B830D465-95FA-49B7-B916-38D3F7954763}" type="datetime4">
              <a:rPr lang="en-US"/>
              <a:pPr>
                <a:defRPr/>
              </a:pPr>
              <a:t>September 21, 2016</a:t>
            </a:fld>
            <a:endParaRPr lang="en-US" dirty="0">
              <a:latin typeface="Times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6800"/>
            <a:ext cx="5791200" cy="914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411200" y="12496800"/>
            <a:ext cx="3810000" cy="914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E7B2-4AFE-4314-98C1-0BC7FB7F0ED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60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EBE84-1027-44A3-8167-0D8AE8E027A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2AF21-7CB7-4C1E-8368-38CFD107E32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938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1"/>
            <a:ext cx="15544800" cy="2724150"/>
          </a:xfrm>
        </p:spPr>
        <p:txBody>
          <a:bodyPr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/>
            </a:lvl1pPr>
            <a:lvl2pPr marL="914400" indent="0">
              <a:buNone/>
              <a:defRPr sz="3600"/>
            </a:lvl2pPr>
            <a:lvl3pPr marL="1828800" indent="0">
              <a:buNone/>
              <a:defRPr sz="3200"/>
            </a:lvl3pPr>
            <a:lvl4pPr marL="2743200" indent="0">
              <a:buNone/>
              <a:defRPr sz="2800"/>
            </a:lvl4pPr>
            <a:lvl5pPr marL="3657600" indent="0">
              <a:buNone/>
              <a:defRPr sz="2800"/>
            </a:lvl5pPr>
            <a:lvl6pPr marL="4572000" indent="0">
              <a:buNone/>
              <a:defRPr sz="2800"/>
            </a:lvl6pPr>
            <a:lvl7pPr marL="5486400" indent="0">
              <a:buNone/>
              <a:defRPr sz="2800"/>
            </a:lvl7pPr>
            <a:lvl8pPr marL="6400800" indent="0">
              <a:buNone/>
              <a:defRPr sz="2800"/>
            </a:lvl8pPr>
            <a:lvl9pPr marL="7315200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C1966-105C-4727-A322-D77104213A20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C1FF5-772A-40B8-805A-1ED4889F4B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08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7335222" y="1585465"/>
            <a:ext cx="3617556" cy="4824038"/>
          </a:xfrm>
          <a:prstGeom prst="ellipse">
            <a:avLst/>
          </a:prstGeom>
        </p:spPr>
        <p:txBody>
          <a:bodyPr/>
          <a:lstStyle/>
          <a:p>
            <a:r>
              <a:rPr lang="en-US" dirty="0" smtClean="0"/>
              <a:t>Drag and Drop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568852" y="6809613"/>
            <a:ext cx="11150296" cy="1190422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743200" y="8638230"/>
            <a:ext cx="12801600" cy="2790560"/>
          </a:xfrm>
        </p:spPr>
        <p:txBody>
          <a:bodyPr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250" y="3962400"/>
            <a:ext cx="7620000" cy="822960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44050" y="3962400"/>
            <a:ext cx="7620000" cy="822960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3B1C-D4FD-460D-BC5C-71007A05FFDC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AB40-27A3-47D9-8294-14BBF3A47E6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422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0C2A-EE22-486E-8CDF-CBF0C920396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6460-A56F-4837-ABAE-4DB5E1D7371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16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053C8-C3CB-4A6A-8EE9-89E6A86999D1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E63B2-7756-4354-9210-AE1D10290EA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72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DD870-966C-4F6E-88D4-B9B81BA2287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3D70D-9F21-4AD6-BB72-98AC12D6EB8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618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1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870201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672A-3917-4700-976C-A8491EB2FBF4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825B9-48F2-4B37-A98F-D489AC5BE82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417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3784-7741-4226-BC7B-4A088AB4557C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ECB22-AA7C-4EA8-8407-D4BD5557644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331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9F45-8CFE-4C39-86A5-F4D45DF76F70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69C59-0235-4486-BBA0-1228858B9B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6560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77850" y="781051"/>
            <a:ext cx="3886200" cy="11410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250" y="781051"/>
            <a:ext cx="11353800" cy="11410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1684-99A0-4BFF-979B-072D45BBC439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909A7-DB57-4ECE-A5F8-74FD98028C4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216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609600" y="1219200"/>
            <a:ext cx="17041200" cy="1527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623400" y="3073266"/>
            <a:ext cx="17041200" cy="9110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6944914" y="12435242"/>
            <a:ext cx="1097400" cy="1049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‹#›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419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P_Title_A.jpg                                                 0033966FKarls G4                       C0DC18D5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291176" cy="1371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19251" y="8153400"/>
            <a:ext cx="1560195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1" y="10515600"/>
            <a:ext cx="15601950" cy="1828800"/>
          </a:xfrm>
        </p:spPr>
        <p:txBody>
          <a:bodyPr/>
          <a:lstStyle>
            <a:lvl1pPr marL="0" indent="0">
              <a:buFontTx/>
              <a:buNone/>
              <a:defRPr sz="4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38300" y="7029450"/>
            <a:ext cx="3810000" cy="914400"/>
          </a:xfrm>
        </p:spPr>
        <p:txBody>
          <a:bodyPr/>
          <a:lstStyle>
            <a:lvl1pPr>
              <a:defRPr>
                <a:solidFill>
                  <a:srgbClr val="002C77"/>
                </a:solidFill>
              </a:defRPr>
            </a:lvl1pPr>
          </a:lstStyle>
          <a:p>
            <a:pPr>
              <a:defRPr/>
            </a:pPr>
            <a:fld id="{B830D465-95FA-49B7-B916-38D3F7954763}" type="datetime4">
              <a:rPr lang="en-US"/>
              <a:pPr>
                <a:defRPr/>
              </a:pPr>
              <a:t>September 21, 2016</a:t>
            </a:fld>
            <a:endParaRPr lang="en-US" dirty="0">
              <a:latin typeface="Times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6800"/>
            <a:ext cx="5791200" cy="914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411200" y="12496800"/>
            <a:ext cx="3810000" cy="914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E7B2-4AFE-4314-98C1-0BC7FB7F0ED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8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Drag / Drop / Send to 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EBE84-1027-44A3-8167-0D8AE8E027A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2AF21-7CB7-4C1E-8368-38CFD107E32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7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1"/>
            <a:ext cx="15544800" cy="2724150"/>
          </a:xfrm>
        </p:spPr>
        <p:txBody>
          <a:bodyPr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/>
            </a:lvl1pPr>
            <a:lvl2pPr marL="914400" indent="0">
              <a:buNone/>
              <a:defRPr sz="3600"/>
            </a:lvl2pPr>
            <a:lvl3pPr marL="1828800" indent="0">
              <a:buNone/>
              <a:defRPr sz="3200"/>
            </a:lvl3pPr>
            <a:lvl4pPr marL="2743200" indent="0">
              <a:buNone/>
              <a:defRPr sz="2800"/>
            </a:lvl4pPr>
            <a:lvl5pPr marL="3657600" indent="0">
              <a:buNone/>
              <a:defRPr sz="2800"/>
            </a:lvl5pPr>
            <a:lvl6pPr marL="4572000" indent="0">
              <a:buNone/>
              <a:defRPr sz="2800"/>
            </a:lvl6pPr>
            <a:lvl7pPr marL="5486400" indent="0">
              <a:buNone/>
              <a:defRPr sz="2800"/>
            </a:lvl7pPr>
            <a:lvl8pPr marL="6400800" indent="0">
              <a:buNone/>
              <a:defRPr sz="2800"/>
            </a:lvl8pPr>
            <a:lvl9pPr marL="7315200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C1966-105C-4727-A322-D77104213A20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C1FF5-772A-40B8-805A-1ED4889F4B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802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250" y="3962400"/>
            <a:ext cx="7620000" cy="822960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44050" y="3962400"/>
            <a:ext cx="7620000" cy="822960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3B1C-D4FD-460D-BC5C-71007A05FFDC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AB40-27A3-47D9-8294-14BBF3A47E6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924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0C2A-EE22-486E-8CDF-CBF0C920396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6460-A56F-4837-ABAE-4DB5E1D7371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777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053C8-C3CB-4A6A-8EE9-89E6A86999D1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E63B2-7756-4354-9210-AE1D10290EA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6149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DD870-966C-4F6E-88D4-B9B81BA22873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3D70D-9F21-4AD6-BB72-98AC12D6EB8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5667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1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870201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672A-3917-4700-976C-A8491EB2FBF4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825B9-48F2-4B37-A98F-D489AC5BE82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2634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3784-7741-4226-BC7B-4A088AB4557C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ECB22-AA7C-4EA8-8407-D4BD5557644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9103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9F45-8CFE-4C39-86A5-F4D45DF76F70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69C59-0235-4486-BBA0-1228858B9B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410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77850" y="781051"/>
            <a:ext cx="3886200" cy="11410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250" y="781051"/>
            <a:ext cx="11353800" cy="11410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1684-99A0-4BFF-979B-072D45BBC439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909A7-DB57-4ECE-A5F8-74FD98028C4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1699938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Drag / Drop / Send to 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467918" y="4126612"/>
            <a:ext cx="2986890" cy="3983037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931016" y="4126612"/>
            <a:ext cx="2986890" cy="3983037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9437749" y="4126612"/>
            <a:ext cx="2986890" cy="3983037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944141" y="4126612"/>
            <a:ext cx="2986890" cy="3983037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371600" y="567771"/>
            <a:ext cx="15544800" cy="1133518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410058"/>
            <a:ext cx="18288000" cy="1305942"/>
          </a:xfrm>
          <a:prstGeom prst="rect">
            <a:avLst/>
          </a:prstGeom>
          <a:solidFill>
            <a:srgbClr val="212F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>
              <a:latin typeface="Open Sans Light"/>
            </a:endParaRP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389507" y="1433050"/>
            <a:ext cx="15489937" cy="1075881"/>
          </a:xfrm>
        </p:spPr>
        <p:txBody>
          <a:bodyPr>
            <a:noAutofit/>
          </a:bodyPr>
          <a:lstStyle>
            <a:lvl1pPr>
              <a:defRPr sz="31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6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S w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371600" y="567771"/>
            <a:ext cx="15544800" cy="1133518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389507" y="1433050"/>
            <a:ext cx="15489937" cy="1075881"/>
          </a:xfrm>
        </p:spPr>
        <p:txBody>
          <a:bodyPr>
            <a:noAutofit/>
          </a:bodyPr>
          <a:lstStyle>
            <a:lvl1pPr>
              <a:defRPr sz="31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7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S No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371600" y="567771"/>
            <a:ext cx="15544800" cy="1133518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410058"/>
            <a:ext cx="18288000" cy="1305942"/>
          </a:xfrm>
          <a:prstGeom prst="rect">
            <a:avLst/>
          </a:prstGeom>
          <a:solidFill>
            <a:srgbClr val="212F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>
              <a:latin typeface="Open Sans Light"/>
            </a:endParaRP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389507" y="1433050"/>
            <a:ext cx="15489937" cy="1075881"/>
          </a:xfrm>
        </p:spPr>
        <p:txBody>
          <a:bodyPr>
            <a:noAutofit/>
          </a:bodyPr>
          <a:lstStyle>
            <a:lvl1pPr>
              <a:defRPr sz="31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23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399033" y="1478874"/>
            <a:ext cx="15489937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00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410058"/>
            <a:ext cx="18288000" cy="1305942"/>
          </a:xfrm>
          <a:prstGeom prst="rect">
            <a:avLst/>
          </a:prstGeom>
          <a:solidFill>
            <a:srgbClr val="212F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>
              <a:latin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98802" y="2641600"/>
            <a:ext cx="3667838" cy="865879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8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8"/>
            <a:ext cx="16459200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13"/>
            <a:ext cx="16459200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80101" y="403206"/>
            <a:ext cx="618525" cy="676705"/>
          </a:xfrm>
          <a:prstGeom prst="rect">
            <a:avLst/>
          </a:prstGeom>
          <a:solidFill>
            <a:schemeClr val="bg2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21645" y="13604787"/>
            <a:ext cx="18401602" cy="181430"/>
            <a:chOff x="606161" y="2106824"/>
            <a:chExt cx="6205940" cy="1241188"/>
          </a:xfrm>
        </p:grpSpPr>
        <p:sp>
          <p:nvSpPr>
            <p:cNvPr id="7" name="Rectangle 6"/>
            <p:cNvSpPr/>
            <p:nvPr userDrawn="1"/>
          </p:nvSpPr>
          <p:spPr>
            <a:xfrm>
              <a:off x="606161" y="2106824"/>
              <a:ext cx="1241188" cy="12411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300" dirty="0">
                <a:latin typeface="Open Sans Light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47349" y="2106824"/>
              <a:ext cx="1241188" cy="12411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300" dirty="0">
                <a:latin typeface="Open Sans Light"/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088537" y="2106824"/>
              <a:ext cx="1241188" cy="12411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300" dirty="0">
                <a:latin typeface="Open Sans Light"/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329725" y="2106824"/>
              <a:ext cx="1241188" cy="12411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300" dirty="0">
                <a:latin typeface="Open Sans Light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5570913" y="2106824"/>
              <a:ext cx="1241188" cy="124118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300" dirty="0">
                <a:latin typeface="Open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3" r:id="rId4"/>
    <p:sldLayoutId id="2147483664" r:id="rId5"/>
    <p:sldLayoutId id="2147483665" r:id="rId6"/>
    <p:sldLayoutId id="2147483675" r:id="rId7"/>
    <p:sldLayoutId id="2147483666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PP_Second_A.jpg                                                0033966FKarls G4                       C0DC18D5: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8291176" cy="1371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619250" y="781050"/>
            <a:ext cx="15544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white">
          <a:xfrm>
            <a:off x="1619250" y="3962400"/>
            <a:ext cx="15544800" cy="822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1619250" y="12649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5B38DC6-EC9B-44EC-81ED-0A1B8CBD44CF}" type="datetime4">
              <a:rPr lang="en-US">
                <a:solidFill>
                  <a:srgbClr val="FFFFFF"/>
                </a:solidFill>
              </a:rPr>
              <a:pPr>
                <a:defRPr/>
              </a:pPr>
              <a:t>September 21, 2016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248400" y="12649200"/>
            <a:ext cx="579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13335000" y="12649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07C2035-C854-4756-B483-149D02A2301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5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5pPr>
      <a:lvl6pPr marL="9144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6pPr>
      <a:lvl7pPr marL="18288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7pPr>
      <a:lvl8pPr marL="27432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8pPr>
      <a:lvl9pPr marL="36576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9pPr>
    </p:titleStyle>
    <p:bodyStyle>
      <a:lvl1pPr marL="685800" indent="-685800" algn="l" rtl="0" eaLnBrk="0" fontAlgn="base" hangingPunct="0">
        <a:spcBef>
          <a:spcPct val="20000"/>
        </a:spcBef>
        <a:spcAft>
          <a:spcPct val="0"/>
        </a:spcAft>
        <a:buChar char="•"/>
        <a:defRPr sz="6400">
          <a:solidFill>
            <a:schemeClr val="bg1"/>
          </a:solidFill>
          <a:latin typeface="+mn-lt"/>
          <a:ea typeface="+mn-ea"/>
          <a:cs typeface="+mn-cs"/>
        </a:defRPr>
      </a:lvl1pPr>
      <a:lvl2pPr marL="1485900" indent="-571500" algn="l" rtl="0" eaLnBrk="0" fontAlgn="base" hangingPunct="0">
        <a:spcBef>
          <a:spcPct val="20000"/>
        </a:spcBef>
        <a:spcAft>
          <a:spcPct val="0"/>
        </a:spcAft>
        <a:buChar char="–"/>
        <a:defRPr sz="5600">
          <a:solidFill>
            <a:schemeClr val="bg1"/>
          </a:solidFill>
          <a:latin typeface="+mn-lt"/>
        </a:defRPr>
      </a:lvl2pPr>
      <a:lvl3pPr marL="2286000" indent="-457200" algn="l" rtl="0" eaLnBrk="0" fontAlgn="base" hangingPunct="0">
        <a:spcBef>
          <a:spcPct val="20000"/>
        </a:spcBef>
        <a:spcAft>
          <a:spcPct val="0"/>
        </a:spcAft>
        <a:buChar char="•"/>
        <a:defRPr sz="4800">
          <a:solidFill>
            <a:schemeClr val="bg1"/>
          </a:solidFill>
          <a:latin typeface="+mn-lt"/>
        </a:defRPr>
      </a:lvl3pPr>
      <a:lvl4pPr marL="3200400" indent="-457200" algn="l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bg1"/>
          </a:solidFill>
          <a:latin typeface="+mn-lt"/>
        </a:defRPr>
      </a:lvl4pPr>
      <a:lvl5pPr marL="4114800" indent="-457200" algn="l" rtl="0" eaLnBrk="0" fontAlgn="base" hangingPunct="0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5pPr>
      <a:lvl6pPr marL="50292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6pPr>
      <a:lvl7pPr marL="59436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7pPr>
      <a:lvl8pPr marL="68580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8pPr>
      <a:lvl9pPr marL="77724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PP_Second_A.jpg                                                0033966FKarls G4                       C0DC18D5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8291176" cy="1371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619250" y="781050"/>
            <a:ext cx="15544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white">
          <a:xfrm>
            <a:off x="1619250" y="3962400"/>
            <a:ext cx="15544800" cy="822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1619250" y="12649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5B38DC6-EC9B-44EC-81ED-0A1B8CBD44CF}" type="datetime4">
              <a:rPr lang="en-US" smtClean="0">
                <a:solidFill>
                  <a:srgbClr val="FFFFFF"/>
                </a:solidFill>
              </a:rPr>
              <a:pPr defTabSz="1828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September 21, 2016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248400" y="12649200"/>
            <a:ext cx="579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13335000" y="12649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07C2035-C854-4756-B483-149D02A23010}" type="slidenum">
              <a:rPr lang="en-US" smtClean="0">
                <a:solidFill>
                  <a:srgbClr val="FFFFFF"/>
                </a:solidFill>
              </a:rPr>
              <a:pPr defTabSz="1828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44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5pPr>
      <a:lvl6pPr marL="9144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6pPr>
      <a:lvl7pPr marL="18288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7pPr>
      <a:lvl8pPr marL="27432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8pPr>
      <a:lvl9pPr marL="36576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Arial" charset="0"/>
        </a:defRPr>
      </a:lvl9pPr>
    </p:titleStyle>
    <p:bodyStyle>
      <a:lvl1pPr marL="685800" indent="-685800" algn="l" rtl="0" eaLnBrk="0" fontAlgn="base" hangingPunct="0">
        <a:spcBef>
          <a:spcPct val="20000"/>
        </a:spcBef>
        <a:spcAft>
          <a:spcPct val="0"/>
        </a:spcAft>
        <a:buChar char="•"/>
        <a:defRPr sz="6400">
          <a:solidFill>
            <a:schemeClr val="bg1"/>
          </a:solidFill>
          <a:latin typeface="+mn-lt"/>
          <a:ea typeface="+mn-ea"/>
          <a:cs typeface="+mn-cs"/>
        </a:defRPr>
      </a:lvl1pPr>
      <a:lvl2pPr marL="1485900" indent="-571500" algn="l" rtl="0" eaLnBrk="0" fontAlgn="base" hangingPunct="0">
        <a:spcBef>
          <a:spcPct val="20000"/>
        </a:spcBef>
        <a:spcAft>
          <a:spcPct val="0"/>
        </a:spcAft>
        <a:buChar char="–"/>
        <a:defRPr sz="5600">
          <a:solidFill>
            <a:schemeClr val="bg1"/>
          </a:solidFill>
          <a:latin typeface="+mn-lt"/>
        </a:defRPr>
      </a:lvl2pPr>
      <a:lvl3pPr marL="2286000" indent="-457200" algn="l" rtl="0" eaLnBrk="0" fontAlgn="base" hangingPunct="0">
        <a:spcBef>
          <a:spcPct val="20000"/>
        </a:spcBef>
        <a:spcAft>
          <a:spcPct val="0"/>
        </a:spcAft>
        <a:buChar char="•"/>
        <a:defRPr sz="4800">
          <a:solidFill>
            <a:schemeClr val="bg1"/>
          </a:solidFill>
          <a:latin typeface="+mn-lt"/>
        </a:defRPr>
      </a:lvl3pPr>
      <a:lvl4pPr marL="3200400" indent="-457200" algn="l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bg1"/>
          </a:solidFill>
          <a:latin typeface="+mn-lt"/>
        </a:defRPr>
      </a:lvl4pPr>
      <a:lvl5pPr marL="4114800" indent="-457200" algn="l" rtl="0" eaLnBrk="0" fontAlgn="base" hangingPunct="0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5pPr>
      <a:lvl6pPr marL="50292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6pPr>
      <a:lvl7pPr marL="59436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7pPr>
      <a:lvl8pPr marL="68580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8pPr>
      <a:lvl9pPr marL="7772400" indent="-457200" algn="l" rtl="0" fontAlgn="base">
        <a:spcBef>
          <a:spcPct val="20000"/>
        </a:spcBef>
        <a:spcAft>
          <a:spcPct val="0"/>
        </a:spcAft>
        <a:buChar char="»"/>
        <a:defRPr sz="4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http://brand.jhu.edu/content/uploads/2014/06/jhu-divisions-school_of_health.png" TargetMode="External"/><Relationship Id="rId5" Type="http://schemas.openxmlformats.org/officeDocument/2006/relationships/image" Target="../media/image4.png"/><Relationship Id="rId4" Type="http://schemas.openxmlformats.org/officeDocument/2006/relationships/image" Target="http://brand.jhu.edu/content/uploads/2015/12/medicine.logo_.small_.vertical.blue_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lin1@jhmi.edu" TargetMode="Externa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12452" y="2133725"/>
            <a:ext cx="18075548" cy="2940050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b="1" dirty="0">
                <a:latin typeface="Arial" pitchFamily="34" charset="0"/>
                <a:cs typeface="Arial" pitchFamily="34" charset="0"/>
              </a:rPr>
              <a:t>Hearing 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Loss &amp; </a:t>
            </a:r>
            <a:br>
              <a:rPr lang="en-US" sz="9600" b="1" dirty="0" smtClean="0">
                <a:latin typeface="Arial" pitchFamily="34" charset="0"/>
                <a:cs typeface="Arial" pitchFamily="34" charset="0"/>
              </a:rPr>
            </a:b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Healthy Aging</a:t>
            </a:r>
            <a:endParaRPr lang="en-US" sz="9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669652" y="6553324"/>
            <a:ext cx="16306800" cy="3505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Frank R. Lin, M.D. Ph.D.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Associate Professor of  Otolaryngology, Geriatric Medicine,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Mental Health, &amp; Epidemiology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Johns Hopkins University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Baltimore, Maryland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-547761" y="11087101"/>
            <a:ext cx="5623932" cy="2304772"/>
            <a:chOff x="6777831" y="5609370"/>
            <a:chExt cx="2674938" cy="109623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7162800" y="5609371"/>
              <a:ext cx="1905000" cy="109622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2" name="Picture 2" descr="http://brand.jhu.edu/content/uploads/2015/12/medicine.logo_.small_.vertical.blue_.png"/>
            <p:cNvPicPr>
              <a:picLocks noChangeAspect="1" noChangeArrowheads="1"/>
            </p:cNvPicPr>
            <p:nvPr/>
          </p:nvPicPr>
          <p:blipFill>
            <a:blip r:embed="rId3" r:link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075" b="19200"/>
            <a:stretch>
              <a:fillRect/>
            </a:stretch>
          </p:blipFill>
          <p:spPr bwMode="auto">
            <a:xfrm>
              <a:off x="6777831" y="5609370"/>
              <a:ext cx="2674938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Picture 3" descr="http://brand.jhu.edu/content/uploads/2014/06/jhu-divisions-school_of_health.png"/>
          <p:cNvPicPr>
            <a:picLocks noChangeAspect="1" noChangeArrowheads="1"/>
          </p:cNvPicPr>
          <p:nvPr/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1" t="21078" r="14862" b="22043"/>
          <a:stretch>
            <a:fillRect/>
          </a:stretch>
        </p:blipFill>
        <p:spPr bwMode="auto">
          <a:xfrm>
            <a:off x="13987881" y="11087100"/>
            <a:ext cx="4015345" cy="230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6459200" cy="2286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Acknowledgments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0" y="1920875"/>
            <a:ext cx="7315200" cy="9051926"/>
          </a:xfrm>
        </p:spPr>
        <p:txBody>
          <a:bodyPr/>
          <a:lstStyle/>
          <a:p>
            <a:pPr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K23DC011279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R34AG046548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R01HL096812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R21DC015062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P30AG048773</a:t>
            </a:r>
          </a:p>
          <a:p>
            <a:pPr>
              <a:defRPr/>
            </a:pP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Triological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Society &amp; American College of Surgeons Clinician Scientist Award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Eleanor Schwartz Charitable Foundation</a:t>
            </a: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NIA Intramural Research Program</a:t>
            </a:r>
          </a:p>
          <a:p>
            <a:pPr algn="ctr">
              <a:buFontTx/>
              <a:buNone/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219200" y="1828800"/>
            <a:ext cx="7315200" cy="111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marL="685800" indent="-6858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40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85800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Johns Hopkins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Nick Reed</a:t>
            </a:r>
            <a:endParaRPr 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Jennifer Deal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Joe </a:t>
            </a: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Coresh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Richey </a:t>
            </a: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Sharrett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Marilyn Albert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Alden Gross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George Rebok</a:t>
            </a:r>
            <a:endParaRPr 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Josh Betz</a:t>
            </a:r>
          </a:p>
          <a:p>
            <a:pPr marL="685800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NIA</a:t>
            </a:r>
            <a:endParaRPr 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Luigi Ferrucci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Susan Resnick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Yang An</a:t>
            </a:r>
          </a:p>
          <a:p>
            <a:pPr marL="1600200" lvl="1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Eleanor </a:t>
            </a:r>
            <a:r>
              <a:rPr lang="en-US" sz="4000" kern="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Simonsick</a:t>
            </a:r>
            <a:endParaRPr 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685800" indent="-6858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ARIC Study Team</a:t>
            </a:r>
            <a:endParaRPr 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Hearing Loss</a:t>
            </a:r>
            <a:r>
              <a:rPr lang="en-US" sz="6400" b="1" baseline="30000" dirty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6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&amp;</a:t>
            </a:r>
            <a:r>
              <a:rPr lang="en-US" sz="6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6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Hearing Aid</a:t>
            </a:r>
            <a:r>
              <a:rPr lang="en-US" sz="6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Use</a:t>
            </a:r>
            <a:r>
              <a:rPr lang="en-US" sz="6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6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Prevalence in the U.S. , 1999-2006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0" y="12976226"/>
            <a:ext cx="77724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Chien W et al, Arch 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Int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 Med, 2012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5124" name="Picture 5"/>
          <p:cNvPicPr>
            <a:picLocks noChangeAspect="1"/>
          </p:cNvPicPr>
          <p:nvPr/>
        </p:nvPicPr>
        <p:blipFill>
          <a:blip r:embed="rId3" cstate="print"/>
          <a:srcRect l="12604" t="16803" r="10548" b="15799"/>
          <a:stretch>
            <a:fillRect/>
          </a:stretch>
        </p:blipFill>
        <p:spPr bwMode="auto">
          <a:xfrm>
            <a:off x="1990727" y="2781300"/>
            <a:ext cx="14306550" cy="941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18288000" cy="2286000"/>
          </a:xfrm>
          <a:ln w="25400"/>
        </p:spPr>
        <p:txBody>
          <a:bodyPr/>
          <a:lstStyle/>
          <a:p>
            <a:pPr>
              <a:defRPr/>
            </a:pPr>
            <a:r>
              <a:rPr lang="en-US" sz="7200" b="1" dirty="0">
                <a:latin typeface="Arial" pitchFamily="34" charset="0"/>
                <a:cs typeface="Arial" pitchFamily="34" charset="0"/>
              </a:rPr>
              <a:t>Age-Related Hearing Loss (ARHL)</a:t>
            </a:r>
            <a:br>
              <a:rPr lang="en-US" sz="7200" b="1" dirty="0">
                <a:latin typeface="Arial" pitchFamily="34" charset="0"/>
                <a:cs typeface="Arial" pitchFamily="34" charset="0"/>
              </a:rPr>
            </a:br>
            <a:r>
              <a:rPr lang="en-US" sz="6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Basic Questions</a:t>
            </a:r>
            <a:endParaRPr lang="en-US" sz="56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914400" y="4054476"/>
            <a:ext cx="16459200" cy="9051924"/>
          </a:xfrm>
        </p:spPr>
        <p:txBody>
          <a:bodyPr>
            <a:normAutofit fontScale="92500" lnSpcReduction="10000"/>
          </a:bodyPr>
          <a:lstStyle/>
          <a:p>
            <a:pPr marL="1143000" indent="-1143000" algn="l">
              <a:buFont typeface="Arial" pitchFamily="34" charset="0"/>
              <a:buChar char="•"/>
              <a:defRPr/>
            </a:pPr>
            <a:r>
              <a:rPr lang="en-US" sz="5600" dirty="0">
                <a:latin typeface="Arial" pitchFamily="34" charset="0"/>
                <a:cs typeface="Arial" pitchFamily="34" charset="0"/>
              </a:rPr>
              <a:t>What are the consequences of ARHL for older adults?</a:t>
            </a:r>
          </a:p>
          <a:p>
            <a:pPr marL="1143000" indent="-1143000" algn="l">
              <a:buFont typeface="Arial" pitchFamily="34" charset="0"/>
              <a:buChar char="•"/>
              <a:defRPr/>
            </a:pPr>
            <a:endParaRPr lang="en-US" sz="5600" dirty="0">
              <a:latin typeface="Arial" pitchFamily="34" charset="0"/>
              <a:cs typeface="Arial" pitchFamily="34" charset="0"/>
            </a:endParaRPr>
          </a:p>
          <a:p>
            <a:pPr marL="1143000" indent="-1143000" algn="l">
              <a:buFont typeface="Arial" pitchFamily="34" charset="0"/>
              <a:buChar char="•"/>
              <a:defRPr/>
            </a:pPr>
            <a:r>
              <a:rPr lang="en-US" sz="5600" dirty="0">
                <a:latin typeface="Arial" pitchFamily="34" charset="0"/>
                <a:cs typeface="Arial" pitchFamily="34" charset="0"/>
              </a:rPr>
              <a:t>What is the impact of treating ARHL on older adults?</a:t>
            </a:r>
          </a:p>
          <a:p>
            <a:pPr marL="1143000" indent="-1143000" algn="l">
              <a:buFont typeface="Arial" pitchFamily="34" charset="0"/>
              <a:buChar char="•"/>
              <a:defRPr/>
            </a:pPr>
            <a:endParaRPr lang="en-US" sz="5600" dirty="0">
              <a:latin typeface="Arial" pitchFamily="34" charset="0"/>
              <a:cs typeface="Arial" pitchFamily="34" charset="0"/>
            </a:endParaRPr>
          </a:p>
          <a:p>
            <a:pPr marL="1143000" indent="-1143000" algn="l">
              <a:buFont typeface="Arial" pitchFamily="34" charset="0"/>
              <a:buChar char="•"/>
              <a:defRPr/>
            </a:pPr>
            <a:r>
              <a:rPr lang="en-US" sz="5600" dirty="0">
                <a:latin typeface="Arial" pitchFamily="34" charset="0"/>
                <a:cs typeface="Arial" pitchFamily="34" charset="0"/>
              </a:rPr>
              <a:t>How can ARHL be effectively addressed in the community?</a:t>
            </a:r>
          </a:p>
          <a:p>
            <a:pPr marL="1143000" indent="-1143000">
              <a:buFont typeface="Arial" pitchFamily="34" charset="0"/>
              <a:buChar char="•"/>
              <a:defRPr/>
            </a:pPr>
            <a:endParaRPr lang="en-US" sz="5600" dirty="0">
              <a:latin typeface="Arial" pitchFamily="34" charset="0"/>
              <a:cs typeface="Arial" pitchFamily="34" charset="0"/>
            </a:endParaRPr>
          </a:p>
          <a:p>
            <a:pPr marL="1143000" indent="-1143000">
              <a:buFont typeface="Arial" pitchFamily="34" charset="0"/>
              <a:buChar char="•"/>
              <a:defRPr/>
            </a:pPr>
            <a:endParaRPr lang="en-US" sz="5600" dirty="0">
              <a:latin typeface="Arial" pitchFamily="34" charset="0"/>
              <a:cs typeface="Arial" pitchFamily="34" charset="0"/>
            </a:endParaRPr>
          </a:p>
          <a:p>
            <a:pPr marL="1143000" indent="-1143000">
              <a:buFont typeface="Arial" pitchFamily="34" charset="0"/>
              <a:buChar char="•"/>
              <a:defRPr/>
            </a:pPr>
            <a:endParaRPr lang="en-US" sz="5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418614"/>
            <a:ext cx="15704178" cy="1763560"/>
          </a:xfrm>
          <a:ln w="25400"/>
        </p:spPr>
        <p:txBody>
          <a:bodyPr/>
          <a:lstStyle/>
          <a:p>
            <a:pPr>
              <a:defRPr/>
            </a:pPr>
            <a:r>
              <a:rPr lang="en-US" sz="8000" b="1" dirty="0">
                <a:latin typeface="Arial" pitchFamily="34" charset="0"/>
                <a:cs typeface="Arial" pitchFamily="34" charset="0"/>
              </a:rPr>
              <a:t>Hearing Loss &amp; </a:t>
            </a: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Cognition</a:t>
            </a:r>
            <a:r>
              <a:rPr lang="en-US" sz="6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6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5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Common Cause </a:t>
            </a:r>
            <a:r>
              <a:rPr lang="en-US" sz="5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5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Modifiable Risk Factor</a:t>
            </a:r>
            <a:endParaRPr lang="en-US" sz="30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6800" y="5087482"/>
            <a:ext cx="2902476" cy="1661969"/>
          </a:xfrm>
          <a:prstGeom prst="rect">
            <a:avLst/>
          </a:prstGeom>
          <a:solidFill>
            <a:schemeClr val="bg1"/>
          </a:solidFill>
          <a:ln w="34925" cap="flat" cmpd="sng" algn="ctr">
            <a:noFill/>
            <a:prstDash val="solid"/>
          </a:ln>
          <a:effectLst/>
        </p:spPr>
        <p:txBody>
          <a:bodyPr wrap="square" lIns="182856" tIns="91428" rIns="182856" bIns="91428" rtlCol="0">
            <a:spAutoFit/>
          </a:bodyPr>
          <a:lstStyle/>
          <a:p>
            <a:pPr algn="ctr" defTabSz="1828580">
              <a:defRPr/>
            </a:pPr>
            <a:r>
              <a:rPr lang="en-US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Hearing Loss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3206" y="2713860"/>
            <a:ext cx="3961612" cy="5970841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wrap="none" lIns="182856" tIns="91428" rIns="182856" bIns="91428" rtlCol="0">
            <a:spAutoFit/>
          </a:bodyPr>
          <a:lstStyle/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Cognitive </a:t>
            </a: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Load</a:t>
            </a:r>
          </a:p>
          <a:p>
            <a:pPr algn="ctr" defTabSz="1828580"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  <a:p>
            <a:pPr algn="ctr" defTabSz="1828580"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Changes in </a:t>
            </a: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brain</a:t>
            </a: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structure</a:t>
            </a:r>
          </a:p>
          <a:p>
            <a:pPr algn="ctr" defTabSz="1828580"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  <a:p>
            <a:pPr algn="ctr" defTabSz="1828580"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Reduced Social</a:t>
            </a:r>
          </a:p>
          <a:p>
            <a:pPr algn="ctr" defTabSz="1828580">
              <a:defRPr/>
            </a:pPr>
            <a:r>
              <a:rPr lang="en-US" sz="4000" kern="0" dirty="0">
                <a:latin typeface="Arial" pitchFamily="34" charset="0"/>
                <a:cs typeface="Arial" pitchFamily="34" charset="0"/>
              </a:rPr>
              <a:t>Engagement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533386" y="5005430"/>
            <a:ext cx="2972560" cy="1661969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wrap="none" lIns="182856" tIns="91428" rIns="182856" bIns="91428" rtlCol="0">
            <a:spAutoFit/>
          </a:bodyPr>
          <a:lstStyle/>
          <a:p>
            <a:pPr algn="ctr" defTabSz="1828580">
              <a:defRPr/>
            </a:pPr>
            <a:r>
              <a:rPr lang="en-US" sz="4800" kern="0" dirty="0" smtClean="0">
                <a:latin typeface="Arial" pitchFamily="34" charset="0"/>
                <a:cs typeface="Arial" pitchFamily="34" charset="0"/>
              </a:rPr>
              <a:t>Impaired</a:t>
            </a:r>
          </a:p>
          <a:p>
            <a:pPr algn="ctr" defTabSz="1828580">
              <a:defRPr/>
            </a:pPr>
            <a:r>
              <a:rPr lang="en-US" sz="4800" kern="0" dirty="0" smtClean="0">
                <a:latin typeface="Arial" pitchFamily="34" charset="0"/>
                <a:cs typeface="Arial" pitchFamily="34" charset="0"/>
              </a:rPr>
              <a:t>Cognition</a:t>
            </a:r>
            <a:endParaRPr lang="en-US" sz="4800" kern="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18654" y="3851530"/>
            <a:ext cx="1828800" cy="1828800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cxnSp>
        <p:nvCxnSpPr>
          <p:cNvPr id="28" name="Straight Arrow Connector 27"/>
          <p:cNvCxnSpPr/>
          <p:nvPr/>
        </p:nvCxnSpPr>
        <p:spPr>
          <a:xfrm>
            <a:off x="4218654" y="5832730"/>
            <a:ext cx="1828800" cy="0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cxnSp>
        <p:nvCxnSpPr>
          <p:cNvPr id="30" name="Straight Arrow Connector 29"/>
          <p:cNvCxnSpPr/>
          <p:nvPr/>
        </p:nvCxnSpPr>
        <p:spPr>
          <a:xfrm>
            <a:off x="4218654" y="5985130"/>
            <a:ext cx="1828800" cy="1524000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>
          <a:xfrm>
            <a:off x="10861291" y="3685274"/>
            <a:ext cx="1886278" cy="1780348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cxnSp>
        <p:nvCxnSpPr>
          <p:cNvPr id="34" name="Straight Arrow Connector 33"/>
          <p:cNvCxnSpPr/>
          <p:nvPr/>
        </p:nvCxnSpPr>
        <p:spPr>
          <a:xfrm>
            <a:off x="10918768" y="5771046"/>
            <a:ext cx="1828800" cy="0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cxnSp>
        <p:nvCxnSpPr>
          <p:cNvPr id="35" name="Straight Arrow Connector 34"/>
          <p:cNvCxnSpPr/>
          <p:nvPr/>
        </p:nvCxnSpPr>
        <p:spPr>
          <a:xfrm flipV="1">
            <a:off x="10918769" y="6255331"/>
            <a:ext cx="1771322" cy="1378446"/>
          </a:xfrm>
          <a:prstGeom prst="straightConnector1">
            <a:avLst/>
          </a:prstGeom>
          <a:noFill/>
          <a:ln w="47625" cap="flat" cmpd="sng" algn="ctr">
            <a:solidFill>
              <a:schemeClr val="bg1"/>
            </a:solidFill>
            <a:prstDash val="solid"/>
            <a:tailEnd type="triangle" w="lg" len="lg"/>
          </a:ln>
          <a:effectLst/>
        </p:spPr>
      </p:cxnSp>
      <p:sp>
        <p:nvSpPr>
          <p:cNvPr id="26" name="Subtitle 2"/>
          <p:cNvSpPr txBox="1">
            <a:spLocks/>
          </p:cNvSpPr>
          <p:nvPr/>
        </p:nvSpPr>
        <p:spPr>
          <a:xfrm>
            <a:off x="457201" y="8686800"/>
            <a:ext cx="17488730" cy="3505200"/>
          </a:xfrm>
          <a:prstGeom prst="rect">
            <a:avLst/>
          </a:prstGeom>
        </p:spPr>
        <p:txBody>
          <a:bodyPr vert="horz" lIns="256032" tIns="128016" rIns="256032" bIns="128016"/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33CC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Hearing loss intervention </a:t>
            </a:r>
            <a:r>
              <a:rPr lang="en-US" sz="4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could: </a:t>
            </a:r>
          </a:p>
          <a:p>
            <a:r>
              <a:rPr lang="en-US" sz="4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the cognitive load of processing degraded sound</a:t>
            </a:r>
          </a:p>
          <a:p>
            <a:r>
              <a:rPr lang="en-US" sz="4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increased brain stimulation</a:t>
            </a:r>
          </a:p>
          <a:p>
            <a:r>
              <a:rPr lang="en-US" sz="4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social engagement</a:t>
            </a:r>
          </a:p>
          <a:p>
            <a:pPr marL="0" indent="0">
              <a:buNone/>
            </a:pPr>
            <a:r>
              <a:rPr lang="en-US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0" kern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0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010179" y="3048839"/>
            <a:ext cx="714222" cy="1651838"/>
          </a:xfrm>
          <a:prstGeom prst="straightConnector1">
            <a:avLst/>
          </a:prstGeom>
          <a:solidFill>
            <a:schemeClr val="bg1"/>
          </a:solidFill>
          <a:ln w="31750" cap="flat" cmpd="sng" algn="ctr">
            <a:solidFill>
              <a:srgbClr val="33CC33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" name="Rectangle 4"/>
          <p:cNvSpPr/>
          <p:nvPr/>
        </p:nvSpPr>
        <p:spPr>
          <a:xfrm>
            <a:off x="2590800" y="2286000"/>
            <a:ext cx="3012941" cy="781752"/>
          </a:xfrm>
          <a:prstGeom prst="rect">
            <a:avLst/>
          </a:prstGeom>
          <a:solidFill>
            <a:srgbClr val="33CC33"/>
          </a:solidFill>
        </p:spPr>
        <p:txBody>
          <a:bodyPr wrap="none" lIns="256032" tIns="128016" rIns="256032" bIns="128016">
            <a:spAutoFit/>
          </a:bodyPr>
          <a:lstStyle/>
          <a:p>
            <a:r>
              <a:rPr lang="en-US" sz="3400" b="1" kern="0" dirty="0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endParaRPr lang="en-US" sz="3400" b="1" dirty="0"/>
          </a:p>
        </p:txBody>
      </p:sp>
      <p:sp>
        <p:nvSpPr>
          <p:cNvPr id="3" name="Rectangle 2"/>
          <p:cNvSpPr/>
          <p:nvPr/>
        </p:nvSpPr>
        <p:spPr>
          <a:xfrm>
            <a:off x="1066800" y="11734800"/>
            <a:ext cx="16764000" cy="1569660"/>
          </a:xfrm>
          <a:prstGeom prst="rect">
            <a:avLst/>
          </a:prstGeom>
          <a:solidFill>
            <a:srgbClr val="FFFF00"/>
          </a:solidFill>
          <a:ln w="50800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800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of HL as a potentially modifiable, </a:t>
            </a:r>
            <a:r>
              <a:rPr lang="en-US" sz="4800" b="1" u="sng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late-life</a:t>
            </a:r>
            <a:r>
              <a:rPr lang="en-US" sz="4800" b="1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risk factor for cognitive decline &amp; dementia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16" name="TextBox 28"/>
          <p:cNvSpPr txBox="1">
            <a:spLocks noChangeArrowheads="1"/>
          </p:cNvSpPr>
          <p:nvPr/>
        </p:nvSpPr>
        <p:spPr bwMode="auto">
          <a:xfrm>
            <a:off x="6248400" y="9881864"/>
            <a:ext cx="5029200" cy="1323439"/>
          </a:xfrm>
          <a:prstGeom prst="rect">
            <a:avLst/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dirty="0"/>
              <a:t>Common pathological process</a:t>
            </a:r>
          </a:p>
        </p:txBody>
      </p:sp>
      <p:cxnSp>
        <p:nvCxnSpPr>
          <p:cNvPr id="17" name="Straight Arrow Connector 30"/>
          <p:cNvCxnSpPr>
            <a:cxnSpLocks noChangeShapeType="1"/>
          </p:cNvCxnSpPr>
          <p:nvPr/>
        </p:nvCxnSpPr>
        <p:spPr bwMode="auto">
          <a:xfrm flipV="1">
            <a:off x="11582400" y="6968722"/>
            <a:ext cx="3578352" cy="3370343"/>
          </a:xfrm>
          <a:prstGeom prst="straightConnector1">
            <a:avLst/>
          </a:prstGeom>
          <a:noFill/>
          <a:ln w="76200" algn="ctr">
            <a:solidFill>
              <a:srgbClr val="FF0000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31"/>
          <p:cNvCxnSpPr>
            <a:cxnSpLocks noChangeShapeType="1"/>
          </p:cNvCxnSpPr>
          <p:nvPr/>
        </p:nvCxnSpPr>
        <p:spPr bwMode="auto">
          <a:xfrm flipH="1" flipV="1">
            <a:off x="2761522" y="6945664"/>
            <a:ext cx="3334478" cy="3644224"/>
          </a:xfrm>
          <a:prstGeom prst="straightConnector1">
            <a:avLst/>
          </a:prstGeom>
          <a:noFill/>
          <a:ln w="76200" algn="ctr">
            <a:solidFill>
              <a:srgbClr val="FF0000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99304776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  <p:bldP spid="5" grpId="0" animBg="1"/>
      <p:bldP spid="3" grpId="0" animBg="1"/>
      <p:bldP spid="16" grpId="0" animBg="1"/>
      <p:bldP spid="1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3"/>
          <p:cNvSpPr txBox="1">
            <a:spLocks noChangeArrowheads="1"/>
          </p:cNvSpPr>
          <p:nvPr/>
        </p:nvSpPr>
        <p:spPr bwMode="auto">
          <a:xfrm>
            <a:off x="152400" y="7821561"/>
            <a:ext cx="2743200" cy="310854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Best-Practices Hearing Rehabilitative Treatment</a:t>
            </a:r>
          </a:p>
          <a:p>
            <a:pPr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Vs.</a:t>
            </a:r>
          </a:p>
          <a:p>
            <a:pPr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Successful Aging Control</a:t>
            </a:r>
          </a:p>
        </p:txBody>
      </p:sp>
      <p:sp>
        <p:nvSpPr>
          <p:cNvPr id="34819" name="TextBox 15"/>
          <p:cNvSpPr txBox="1">
            <a:spLocks noChangeArrowheads="1"/>
          </p:cNvSpPr>
          <p:nvPr/>
        </p:nvSpPr>
        <p:spPr bwMode="auto">
          <a:xfrm>
            <a:off x="10820400" y="8882011"/>
            <a:ext cx="28956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Cognitive</a:t>
            </a: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Functioning</a:t>
            </a:r>
          </a:p>
        </p:txBody>
      </p:sp>
      <p:sp>
        <p:nvSpPr>
          <p:cNvPr id="34820" name="TextBox 16"/>
          <p:cNvSpPr txBox="1">
            <a:spLocks noChangeArrowheads="1"/>
          </p:cNvSpPr>
          <p:nvPr/>
        </p:nvSpPr>
        <p:spPr bwMode="auto">
          <a:xfrm>
            <a:off x="5334000" y="9948812"/>
            <a:ext cx="3200400" cy="138499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Enhanced Verbal Communication &amp; Social Engagement</a:t>
            </a:r>
          </a:p>
        </p:txBody>
      </p:sp>
      <p:sp>
        <p:nvSpPr>
          <p:cNvPr id="34821" name="TextBox 17"/>
          <p:cNvSpPr txBox="1">
            <a:spLocks noChangeArrowheads="1"/>
          </p:cNvSpPr>
          <p:nvPr/>
        </p:nvSpPr>
        <p:spPr bwMode="auto">
          <a:xfrm>
            <a:off x="5181600" y="7640585"/>
            <a:ext cx="35052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Audibility of speech &amp; environmental sounds</a:t>
            </a:r>
          </a:p>
        </p:txBody>
      </p:sp>
      <p:cxnSp>
        <p:nvCxnSpPr>
          <p:cNvPr id="34822" name="Straight Arrow Connector 19"/>
          <p:cNvCxnSpPr>
            <a:cxnSpLocks noChangeShapeType="1"/>
          </p:cNvCxnSpPr>
          <p:nvPr/>
        </p:nvCxnSpPr>
        <p:spPr bwMode="auto">
          <a:xfrm flipV="1">
            <a:off x="3200400" y="8554985"/>
            <a:ext cx="1981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4823" name="Straight Arrow Connector 20"/>
          <p:cNvCxnSpPr>
            <a:cxnSpLocks noChangeShapeType="1"/>
          </p:cNvCxnSpPr>
          <p:nvPr/>
        </p:nvCxnSpPr>
        <p:spPr bwMode="auto">
          <a:xfrm>
            <a:off x="3200400" y="9621785"/>
            <a:ext cx="1981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4824" name="Straight Arrow Connector 22"/>
          <p:cNvCxnSpPr>
            <a:cxnSpLocks noChangeShapeType="1"/>
          </p:cNvCxnSpPr>
          <p:nvPr/>
        </p:nvCxnSpPr>
        <p:spPr bwMode="auto">
          <a:xfrm>
            <a:off x="8839200" y="8402585"/>
            <a:ext cx="1828800" cy="10668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4825" name="Straight Arrow Connector 24"/>
          <p:cNvCxnSpPr>
            <a:cxnSpLocks noChangeShapeType="1"/>
          </p:cNvCxnSpPr>
          <p:nvPr/>
        </p:nvCxnSpPr>
        <p:spPr bwMode="auto">
          <a:xfrm flipV="1">
            <a:off x="8686800" y="9621785"/>
            <a:ext cx="1981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4826" name="Straight Arrow Connector 36"/>
          <p:cNvCxnSpPr>
            <a:cxnSpLocks noChangeShapeType="1"/>
          </p:cNvCxnSpPr>
          <p:nvPr/>
        </p:nvCxnSpPr>
        <p:spPr bwMode="auto">
          <a:xfrm>
            <a:off x="8839200" y="7945385"/>
            <a:ext cx="6248400" cy="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34827" name="TextBox 14"/>
          <p:cNvSpPr txBox="1">
            <a:spLocks noChangeArrowheads="1"/>
          </p:cNvSpPr>
          <p:nvPr/>
        </p:nvSpPr>
        <p:spPr bwMode="auto">
          <a:xfrm>
            <a:off x="266701" y="4744986"/>
            <a:ext cx="28264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Intervention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8" name="TextBox 15"/>
          <p:cNvSpPr txBox="1">
            <a:spLocks noChangeArrowheads="1"/>
          </p:cNvSpPr>
          <p:nvPr/>
        </p:nvSpPr>
        <p:spPr bwMode="auto">
          <a:xfrm>
            <a:off x="4714793" y="4592586"/>
            <a:ext cx="441659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Proximal/Mediating</a:t>
            </a:r>
          </a:p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  <p:sp>
        <p:nvSpPr>
          <p:cNvPr id="34829" name="TextBox 16"/>
          <p:cNvSpPr txBox="1">
            <a:spLocks noChangeArrowheads="1"/>
          </p:cNvSpPr>
          <p:nvPr/>
        </p:nvSpPr>
        <p:spPr bwMode="auto">
          <a:xfrm>
            <a:off x="11045419" y="4592586"/>
            <a:ext cx="218521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</a:t>
            </a:r>
          </a:p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</a:t>
            </a:r>
          </a:p>
        </p:txBody>
      </p:sp>
      <p:sp>
        <p:nvSpPr>
          <p:cNvPr id="34830" name="TextBox 17"/>
          <p:cNvSpPr txBox="1">
            <a:spLocks noChangeArrowheads="1"/>
          </p:cNvSpPr>
          <p:nvPr/>
        </p:nvSpPr>
        <p:spPr bwMode="auto">
          <a:xfrm>
            <a:off x="15326757" y="4592586"/>
            <a:ext cx="25442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Secondary</a:t>
            </a:r>
          </a:p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  <p:sp>
        <p:nvSpPr>
          <p:cNvPr id="34831" name="TextBox 15"/>
          <p:cNvSpPr txBox="1">
            <a:spLocks noChangeArrowheads="1"/>
          </p:cNvSpPr>
          <p:nvPr/>
        </p:nvSpPr>
        <p:spPr bwMode="auto">
          <a:xfrm>
            <a:off x="15392400" y="6275335"/>
            <a:ext cx="2590800" cy="5262979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HRQL</a:t>
            </a:r>
          </a:p>
          <a:p>
            <a:pPr algn="ctr"/>
            <a:endParaRPr lang="en-US" sz="28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Social/Leisure Activities</a:t>
            </a:r>
          </a:p>
          <a:p>
            <a:pPr algn="ctr"/>
            <a:endParaRPr lang="en-US" sz="28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Daily</a:t>
            </a: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Functioning</a:t>
            </a:r>
          </a:p>
          <a:p>
            <a:pPr algn="ctr"/>
            <a:endParaRPr lang="en-US" sz="28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Mobility</a:t>
            </a:r>
          </a:p>
          <a:p>
            <a:pPr algn="ctr"/>
            <a:endParaRPr lang="en-US" sz="28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Brain structure (MRI)</a:t>
            </a:r>
          </a:p>
        </p:txBody>
      </p:sp>
      <p:cxnSp>
        <p:nvCxnSpPr>
          <p:cNvPr id="34832" name="Straight Arrow Connector 36"/>
          <p:cNvCxnSpPr>
            <a:cxnSpLocks noChangeShapeType="1"/>
          </p:cNvCxnSpPr>
          <p:nvPr/>
        </p:nvCxnSpPr>
        <p:spPr bwMode="auto">
          <a:xfrm>
            <a:off x="8839200" y="10688585"/>
            <a:ext cx="6248400" cy="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4833" name="Straight Arrow Connector 36"/>
          <p:cNvCxnSpPr>
            <a:cxnSpLocks noChangeShapeType="1"/>
          </p:cNvCxnSpPr>
          <p:nvPr/>
        </p:nvCxnSpPr>
        <p:spPr bwMode="auto">
          <a:xfrm>
            <a:off x="13868400" y="9469385"/>
            <a:ext cx="1219200" cy="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3" name="Rectangle 2"/>
          <p:cNvSpPr/>
          <p:nvPr/>
        </p:nvSpPr>
        <p:spPr>
          <a:xfrm>
            <a:off x="266700" y="9466"/>
            <a:ext cx="177165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sz="6400" b="1" u="sng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r>
              <a:rPr lang="en-US" sz="6400" b="1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ging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6400" b="1" u="sng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ognition, and </a:t>
            </a:r>
            <a:r>
              <a:rPr lang="en-US" sz="6400" b="1" u="sng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H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earing </a:t>
            </a:r>
            <a:r>
              <a:rPr lang="en-US" sz="6400" b="1" u="sng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Ev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aluation in </a:t>
            </a:r>
            <a:r>
              <a:rPr lang="en-US" sz="6400" b="1" u="sng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E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lders </a:t>
            </a:r>
            <a:r>
              <a:rPr lang="en-US" sz="6400" b="1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6400" b="1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ACHIEVE) </a:t>
            </a:r>
            <a:r>
              <a:rPr lang="en-US" sz="64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RCT</a:t>
            </a:r>
          </a:p>
          <a:p>
            <a:pPr lvl="0" algn="ctr" eaLnBrk="0" hangingPunct="0">
              <a:defRPr/>
            </a:pPr>
            <a:r>
              <a:rPr lang="en-US" sz="4000" i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 </a:t>
            </a:r>
            <a:r>
              <a:rPr lang="en-US" sz="4000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collaboration </a:t>
            </a:r>
            <a:r>
              <a:rPr lang="en-US" sz="4000" i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with J. Coresh</a:t>
            </a:r>
            <a:r>
              <a:rPr lang="en-US" sz="4000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4000" i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M. Albert, N. Glynn, T. Chisolm, ARIC </a:t>
            </a:r>
            <a:r>
              <a:rPr lang="en-US" sz="4000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Study Team (T. Mosley, </a:t>
            </a:r>
            <a:r>
              <a:rPr lang="en-US" sz="4000" i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K. Bangdiwala, K. Hayden, J. Pankow)</a:t>
            </a:r>
            <a:endParaRPr lang="en-US" sz="3600" i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44487" y="12992215"/>
            <a:ext cx="367100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NIA R34AG064548</a:t>
            </a:r>
          </a:p>
        </p:txBody>
      </p:sp>
      <p:sp>
        <p:nvSpPr>
          <p:cNvPr id="20" name="TextBox 14"/>
          <p:cNvSpPr txBox="1">
            <a:spLocks noChangeArrowheads="1"/>
          </p:cNvSpPr>
          <p:nvPr/>
        </p:nvSpPr>
        <p:spPr bwMode="auto">
          <a:xfrm>
            <a:off x="266700" y="4744986"/>
            <a:ext cx="28264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Intervention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15"/>
          <p:cNvSpPr txBox="1">
            <a:spLocks noChangeArrowheads="1"/>
          </p:cNvSpPr>
          <p:nvPr/>
        </p:nvSpPr>
        <p:spPr bwMode="auto">
          <a:xfrm>
            <a:off x="4714792" y="4592586"/>
            <a:ext cx="441659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Proximal/Mediating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11045418" y="4592586"/>
            <a:ext cx="218521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</a:t>
            </a:r>
          </a:p>
        </p:txBody>
      </p:sp>
      <p:sp>
        <p:nvSpPr>
          <p:cNvPr id="23" name="TextBox 17"/>
          <p:cNvSpPr txBox="1">
            <a:spLocks noChangeArrowheads="1"/>
          </p:cNvSpPr>
          <p:nvPr/>
        </p:nvSpPr>
        <p:spPr bwMode="auto">
          <a:xfrm>
            <a:off x="15326756" y="4592586"/>
            <a:ext cx="25442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Secondary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184213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animBg="1"/>
      <p:bldP spid="34820" grpId="0" animBg="1"/>
      <p:bldP spid="34821" grpId="0" animBg="1"/>
      <p:bldP spid="34827" grpId="0"/>
      <p:bldP spid="34828" grpId="0"/>
      <p:bldP spid="34829" grpId="0"/>
      <p:bldP spid="34830" grpId="0"/>
      <p:bldP spid="34831" grpId="0" animBg="1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 cstate="print"/>
          <a:srcRect l="16406" t="8148" r="14949" b="741"/>
          <a:stretch>
            <a:fillRect/>
          </a:stretch>
        </p:blipFill>
        <p:spPr bwMode="auto">
          <a:xfrm>
            <a:off x="1676400" y="741871"/>
            <a:ext cx="15392400" cy="1190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819619" y="2788353"/>
            <a:ext cx="3853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Carrie </a:t>
            </a:r>
            <a:r>
              <a:rPr lang="en-US" sz="2800" dirty="0" err="1">
                <a:solidFill>
                  <a:srgbClr val="000000"/>
                </a:solidFill>
              </a:rPr>
              <a:t>Nieman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4" name="Picture 2" descr="https://media.licdn.com/mpr/mpr/shrinknp_400_400/p/3/005/071/232/2b201a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2701" y="191059"/>
            <a:ext cx="2558636" cy="255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43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7917" t="13333" r="20000" b="8844"/>
          <a:stretch/>
        </p:blipFill>
        <p:spPr>
          <a:xfrm>
            <a:off x="670562" y="304800"/>
            <a:ext cx="16756048" cy="118148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34400" y="5904471"/>
            <a:ext cx="1219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$200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46048" y="2827011"/>
            <a:ext cx="3853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Carrie </a:t>
            </a:r>
            <a:r>
              <a:rPr lang="en-US" sz="2800" dirty="0" err="1">
                <a:solidFill>
                  <a:srgbClr val="000000"/>
                </a:solidFill>
              </a:rPr>
              <a:t>Nieman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5" name="Picture 2" descr="https://media.licdn.com/mpr/mpr/shrinknp_400_400/p/3/005/071/232/2b201a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130" y="229717"/>
            <a:ext cx="2558636" cy="255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06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676400" y="0"/>
            <a:ext cx="16611600" cy="21336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solidFill>
                <a:srgbClr val="000000"/>
              </a:solidFill>
              <a:latin typeface="Times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0" y="1981200"/>
            <a:ext cx="18288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0" y="2133600"/>
            <a:ext cx="18288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133600" y="1"/>
            <a:ext cx="1554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600" dirty="0">
                <a:solidFill>
                  <a:srgbClr val="FFFFFF">
                    <a:lumMod val="95000"/>
                  </a:srgbClr>
                </a:solidFill>
                <a:cs typeface="Arial" pitchFamily="34" charset="0"/>
              </a:rPr>
              <a:t>Access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DAEDEF">
                    <a:lumMod val="90000"/>
                  </a:srgbClr>
                </a:solidFill>
                <a:cs typeface="Arial" pitchFamily="34" charset="0"/>
              </a:rPr>
              <a:t>HEARS: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FFFFFF"/>
                </a:solidFill>
                <a:cs typeface="Arial" pitchFamily="34" charset="0"/>
              </a:rPr>
              <a:t>H</a:t>
            </a:r>
            <a:r>
              <a:rPr lang="en-US" sz="5600" dirty="0">
                <a:solidFill>
                  <a:srgbClr val="FFFFFF"/>
                </a:solidFill>
                <a:cs typeface="Arial" pitchFamily="34" charset="0"/>
              </a:rPr>
              <a:t>earing care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FFFFFF"/>
                </a:solidFill>
                <a:cs typeface="Arial" pitchFamily="34" charset="0"/>
              </a:rPr>
              <a:t>E</a:t>
            </a:r>
            <a:r>
              <a:rPr lang="en-US" sz="5600" dirty="0">
                <a:solidFill>
                  <a:srgbClr val="FFFFFF"/>
                </a:solidFill>
                <a:cs typeface="Arial" pitchFamily="34" charset="0"/>
              </a:rPr>
              <a:t>quality through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FFFFFF"/>
                </a:solidFill>
                <a:cs typeface="Arial" pitchFamily="34" charset="0"/>
              </a:rPr>
              <a:t>A</a:t>
            </a:r>
            <a:r>
              <a:rPr lang="en-US" sz="5600" dirty="0">
                <a:solidFill>
                  <a:srgbClr val="FFFFFF"/>
                </a:solidFill>
                <a:cs typeface="Arial" pitchFamily="34" charset="0"/>
              </a:rPr>
              <a:t>ccessible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FFFFFF"/>
                </a:solidFill>
                <a:cs typeface="Arial" pitchFamily="34" charset="0"/>
              </a:rPr>
              <a:t>R</a:t>
            </a:r>
            <a:r>
              <a:rPr lang="en-US" sz="5600" dirty="0">
                <a:solidFill>
                  <a:srgbClr val="FFFFFF"/>
                </a:solidFill>
                <a:cs typeface="Arial" pitchFamily="34" charset="0"/>
              </a:rPr>
              <a:t>esearch &amp; </a:t>
            </a:r>
            <a:r>
              <a:rPr lang="en-US" sz="5600" b="1" dirty="0">
                <a:ln w="22225">
                  <a:solidFill>
                    <a:srgbClr val="0070C0"/>
                  </a:solidFill>
                </a:ln>
                <a:solidFill>
                  <a:srgbClr val="FFFFFF"/>
                </a:solidFill>
                <a:cs typeface="Arial" pitchFamily="34" charset="0"/>
              </a:rPr>
              <a:t>S</a:t>
            </a:r>
            <a:r>
              <a:rPr lang="en-US" sz="5600" dirty="0">
                <a:solidFill>
                  <a:srgbClr val="FFFFFF"/>
                </a:solidFill>
                <a:cs typeface="Arial" pitchFamily="34" charset="0"/>
              </a:rPr>
              <a:t>olutions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600" b="1" dirty="0">
              <a:ln w="22225">
                <a:solidFill>
                  <a:srgbClr val="0070C0"/>
                </a:solidFill>
              </a:ln>
              <a:solidFill>
                <a:srgbClr val="DAEDEF">
                  <a:lumMod val="90000"/>
                </a:srgbClr>
              </a:solidFill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 bwMode="auto">
          <a:xfrm>
            <a:off x="6705600" y="4724400"/>
            <a:ext cx="3657600" cy="1110072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796" y="3352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</a:rPr>
              <a:t>Pilot Studies in Multiple Populations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79498" y="3819466"/>
            <a:ext cx="2171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Carrie </a:t>
            </a:r>
            <a:r>
              <a:rPr lang="en-US" sz="2200" dirty="0" err="1">
                <a:solidFill>
                  <a:srgbClr val="000000"/>
                </a:solidFill>
              </a:rPr>
              <a:t>Nieman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5400000">
            <a:off x="13555882" y="7932517"/>
            <a:ext cx="914400" cy="1203766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0820400" y="9144001"/>
            <a:ext cx="6400800" cy="4067782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72803" y="9218474"/>
            <a:ext cx="62483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u="sng" dirty="0">
                <a:solidFill>
                  <a:srgbClr val="000000"/>
                </a:solidFill>
              </a:rPr>
              <a:t>Outcomes in participant &amp; communication partner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</a:endParaRP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00"/>
                </a:solidFill>
              </a:rPr>
              <a:t>Social Engagement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00"/>
                </a:solidFill>
              </a:rPr>
              <a:t>Communication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00"/>
                </a:solidFill>
              </a:rPr>
              <a:t>Activities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00"/>
                </a:solidFill>
              </a:rPr>
              <a:t>HRQL</a:t>
            </a:r>
          </a:p>
        </p:txBody>
      </p:sp>
      <p:sp>
        <p:nvSpPr>
          <p:cNvPr id="24" name="Right Arrow 23"/>
          <p:cNvSpPr/>
          <p:nvPr/>
        </p:nvSpPr>
        <p:spPr bwMode="auto">
          <a:xfrm rot="10800000">
            <a:off x="8382000" y="10210800"/>
            <a:ext cx="2106844" cy="1281500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791199" y="9686138"/>
            <a:ext cx="2590798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82880" tIns="91440" rIns="182880" bIns="91440" numCol="1" rtlCol="0" anchor="ctr" anchorCtr="0" compatLnSpc="1">
            <a:prstTxWarp prst="textNoShape">
              <a:avLst/>
            </a:prstTxWarp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cs typeface="Arial" pitchFamily="34" charset="0"/>
              </a:rPr>
              <a:t>Intervention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cs typeface="Arial" pitchFamily="34" charset="0"/>
              </a:rPr>
              <a:t>Development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3352800" y="9267039"/>
            <a:ext cx="2286000" cy="2381250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82880" tIns="91440" rIns="182880" bIns="91440" numCol="1" rtlCol="0" anchor="ctr" anchorCtr="0" compatLnSpc="1">
            <a:prstTxWarp prst="textNoShape">
              <a:avLst/>
            </a:prstTxWarp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cs typeface="Arial" pitchFamily="34" charset="0"/>
              </a:rPr>
              <a:t>Pilot Studies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000000"/>
              </a:solidFill>
              <a:cs typeface="Arial" pitchFamily="34" charset="0"/>
            </a:endParaRP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000000"/>
              </a:solidFill>
              <a:cs typeface="Arial" pitchFamily="34" charset="0"/>
            </a:endParaRP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cs typeface="Arial" pitchFamily="34" charset="0"/>
              </a:rPr>
              <a:t>Multiple Communities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66700" y="8124038"/>
            <a:ext cx="2895600" cy="3505200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82880" tIns="91440" rIns="182880" bIns="91440" numCol="1" rtlCol="0" anchor="ctr" anchorCtr="0" compatLnSpc="1">
            <a:prstTxWarp prst="textNoShape">
              <a:avLst/>
            </a:prstTxWarp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cs typeface="Arial" pitchFamily="34" charset="0"/>
              </a:rPr>
              <a:t>Definitive Trials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cs typeface="Arial" pitchFamily="34" charset="0"/>
              </a:rPr>
              <a:t>Licensing </a:t>
            </a:r>
            <a:r>
              <a:rPr lang="en-US" sz="2400" b="1" dirty="0">
                <a:solidFill>
                  <a:srgbClr val="000000"/>
                </a:solidFill>
                <a:cs typeface="Arial" pitchFamily="34" charset="0"/>
              </a:rPr>
              <a:t>&amp; Dissemination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100" dirty="0">
              <a:solidFill>
                <a:srgbClr val="000000"/>
              </a:solidFill>
              <a:cs typeface="Arial" pitchFamily="34" charset="0"/>
            </a:endParaRP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cs typeface="Arial" pitchFamily="34" charset="0"/>
              </a:rPr>
              <a:t>Non-profits</a:t>
            </a: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cs typeface="Arial" pitchFamily="34" charset="0"/>
              </a:rPr>
              <a:t>Local  government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501" y="11629238"/>
            <a:ext cx="2381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  <a:cs typeface="Arial" pitchFamily="34" charset="0"/>
              </a:rPr>
              <a:t>2016-2019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2801" y="11629238"/>
            <a:ext cx="2381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  <a:cs typeface="Arial" pitchFamily="34" charset="0"/>
              </a:rPr>
              <a:t>2014-2016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48401" y="11629239"/>
            <a:ext cx="2381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  <a:cs typeface="Arial" pitchFamily="34" charset="0"/>
              </a:rPr>
              <a:t>2013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>
            <a:off x="2133600" y="12649200"/>
            <a:ext cx="4724400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26" name="Picture 2" descr="https://media.licdn.com/mpr/mpr/shrinknp_400_400/p/3/005/071/232/2b201a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421" y="2377621"/>
            <a:ext cx="1441846" cy="144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AuD Grad / PhD Student Awarded NIH Fellowship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66"/>
          <a:stretch/>
        </p:blipFill>
        <p:spPr bwMode="auto">
          <a:xfrm>
            <a:off x="11335246" y="4285662"/>
            <a:ext cx="1410020" cy="1550320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10962612" y="5791201"/>
            <a:ext cx="2171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Sara Mamo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924512" y="7553981"/>
            <a:ext cx="2171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Janet Choi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58801" y="4469228"/>
            <a:ext cx="32484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0000"/>
                </a:solidFill>
              </a:rPr>
              <a:t>Older Adults </a:t>
            </a:r>
            <a:r>
              <a:rPr lang="en-US" sz="2200" b="1" dirty="0" smtClean="0">
                <a:solidFill>
                  <a:srgbClr val="000000"/>
                </a:solidFill>
              </a:rPr>
              <a:t>with </a:t>
            </a:r>
            <a:r>
              <a:rPr lang="en-US" sz="2200" b="1" dirty="0">
                <a:solidFill>
                  <a:srgbClr val="000000"/>
                </a:solidFill>
              </a:rPr>
              <a:t>Cognitive </a:t>
            </a:r>
            <a:r>
              <a:rPr lang="en-US" sz="2200" b="1" dirty="0" smtClean="0">
                <a:solidFill>
                  <a:srgbClr val="000000"/>
                </a:solidFill>
              </a:rPr>
              <a:t>Impairment or Dementia</a:t>
            </a:r>
            <a:endParaRPr lang="en-US" sz="2200" b="1" dirty="0">
              <a:solidFill>
                <a:srgbClr val="0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248613" y="6248401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0000"/>
                </a:solidFill>
              </a:rPr>
              <a:t>Korean-American Older Adults – Korean Martyrs Catholic Church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653" y="6208691"/>
            <a:ext cx="1542718" cy="147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64" t="14014" r="20364" b="16130"/>
          <a:stretch/>
        </p:blipFill>
        <p:spPr>
          <a:xfrm>
            <a:off x="-7976" y="-21772"/>
            <a:ext cx="1874876" cy="2209676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672020" y="2716768"/>
            <a:ext cx="4980560" cy="35394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>
                <a:solidFill>
                  <a:srgbClr val="000000"/>
                </a:solidFill>
                <a:cs typeface="Arial" pitchFamily="34" charset="0"/>
              </a:rPr>
              <a:t>HEARS Intervention 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1) Hearing Loss Screening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 2) Device Orientation: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  - Self-fit amplification device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  - Individual programming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3) Counseling: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  - Expectation management</a:t>
            </a:r>
          </a:p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cs typeface="Arial" pitchFamily="34" charset="0"/>
              </a:rPr>
              <a:t>  - Communication Strategies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12778" y="7565354"/>
            <a:ext cx="2171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Carrie </a:t>
            </a:r>
            <a:r>
              <a:rPr lang="en-US" sz="2200" dirty="0" err="1">
                <a:solidFill>
                  <a:srgbClr val="000000"/>
                </a:solidFill>
              </a:rPr>
              <a:t>Nieman</a:t>
            </a:r>
            <a:endParaRPr lang="en-US" sz="2200" dirty="0">
              <a:solidFill>
                <a:srgbClr val="000000"/>
              </a:solidFill>
            </a:endParaRPr>
          </a:p>
        </p:txBody>
      </p:sp>
      <p:pic>
        <p:nvPicPr>
          <p:cNvPr id="48" name="Picture 2" descr="https://media.licdn.com/mpr/mpr/shrinknp_400_400/p/3/005/071/232/2b201a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925" y="6199957"/>
            <a:ext cx="1441846" cy="144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3198184" y="2616110"/>
            <a:ext cx="32484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 smtClean="0">
                <a:solidFill>
                  <a:srgbClr val="000000"/>
                </a:solidFill>
              </a:rPr>
              <a:t>BaltimoreHEARS</a:t>
            </a:r>
            <a:endParaRPr lang="en-US" sz="2200" b="1" dirty="0" smtClean="0">
              <a:solidFill>
                <a:srgbClr val="000000"/>
              </a:solidFill>
            </a:endParaRPr>
          </a:p>
          <a:p>
            <a:pPr algn="ctr"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solidFill>
                  <a:srgbClr val="000000"/>
                </a:solidFill>
              </a:rPr>
              <a:t>Low-income minority older adults inner city Baltimore</a:t>
            </a:r>
            <a:endParaRPr lang="en-US" sz="2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40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0" grpId="0"/>
      <p:bldP spid="22" grpId="0" animBg="1"/>
      <p:bldP spid="6" grpId="0" animBg="1"/>
      <p:bldP spid="7" grpId="0"/>
      <p:bldP spid="24" grpId="0" animBg="1"/>
      <p:bldP spid="25" grpId="0" animBg="1"/>
      <p:bldP spid="26" grpId="0" animBg="1"/>
      <p:bldP spid="27" grpId="0" animBg="1"/>
      <p:bldP spid="29" grpId="0"/>
      <p:bldP spid="30" grpId="0"/>
      <p:bldP spid="31" grpId="0"/>
      <p:bldP spid="34" grpId="0"/>
      <p:bldP spid="35" grpId="0"/>
      <p:bldP spid="36" grpId="0"/>
      <p:bldP spid="41" grpId="0"/>
      <p:bldP spid="43" grpId="0" animBg="1"/>
      <p:bldP spid="47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75" y="5472152"/>
            <a:ext cx="16459200" cy="2286000"/>
          </a:xfrm>
        </p:spPr>
        <p:txBody>
          <a:bodyPr/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/>
              </a:rPr>
              <a:t>flin1@jhmi.edu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www.accesshears.com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www.linresearch.org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Benchmarking Dark">
      <a:dk1>
        <a:sysClr val="windowText" lastClr="000000"/>
      </a:dk1>
      <a:lt1>
        <a:sysClr val="window" lastClr="FFFFFF"/>
      </a:lt1>
      <a:dk2>
        <a:srgbClr val="E7E7E7"/>
      </a:dk2>
      <a:lt2>
        <a:srgbClr val="22C299"/>
      </a:lt2>
      <a:accent1>
        <a:srgbClr val="8AB147"/>
      </a:accent1>
      <a:accent2>
        <a:srgbClr val="216BA9"/>
      </a:accent2>
      <a:accent3>
        <a:srgbClr val="212F3F"/>
      </a:accent3>
      <a:accent4>
        <a:srgbClr val="4D6F96"/>
      </a:accent4>
      <a:accent5>
        <a:srgbClr val="22C199"/>
      </a:accent5>
      <a:accent6>
        <a:srgbClr val="B1B1B1"/>
      </a:accent6>
      <a:hlink>
        <a:srgbClr val="22C299"/>
      </a:hlink>
      <a:folHlink>
        <a:srgbClr val="8AB14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263ECC4A5104CA24FE6381D7A054A" ma:contentTypeVersion="2" ma:contentTypeDescription="Create a new document." ma:contentTypeScope="" ma:versionID="5c1df55d3617825f7ca40eca214aa35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93818F-9569-435B-A13E-8F07422A4A9D}"/>
</file>

<file path=customXml/itemProps2.xml><?xml version="1.0" encoding="utf-8"?>
<ds:datastoreItem xmlns:ds="http://schemas.openxmlformats.org/officeDocument/2006/customXml" ds:itemID="{4403F328-1DE9-4C9F-A4E9-15E011C1CA95}"/>
</file>

<file path=customXml/itemProps3.xml><?xml version="1.0" encoding="utf-8"?>
<ds:datastoreItem xmlns:ds="http://schemas.openxmlformats.org/officeDocument/2006/customXml" ds:itemID="{AF5FCC58-12B5-48A1-B446-A90B8A8F5358}"/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438</Words>
  <Application>Microsoft Office PowerPoint</Application>
  <PresentationFormat>Custom</PresentationFormat>
  <Paragraphs>151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Open Sans</vt:lpstr>
      <vt:lpstr>Open Sans Light</vt:lpstr>
      <vt:lpstr>Times</vt:lpstr>
      <vt:lpstr>Master</vt:lpstr>
      <vt:lpstr>1_Office Theme</vt:lpstr>
      <vt:lpstr>Office Theme</vt:lpstr>
      <vt:lpstr>Hearing Loss &amp;  Healthy Aging</vt:lpstr>
      <vt:lpstr>Hearing Loss &amp; Hearing Aid Use Prevalence in the U.S. , 1999-2006</vt:lpstr>
      <vt:lpstr>Age-Related Hearing Loss (ARHL) Basic Questions</vt:lpstr>
      <vt:lpstr>Hearing Loss &amp; Cognition Common Cause or Modifiable Risk Factor</vt:lpstr>
      <vt:lpstr>PowerPoint Presentation</vt:lpstr>
      <vt:lpstr>PowerPoint Presentation</vt:lpstr>
      <vt:lpstr>PowerPoint Presentation</vt:lpstr>
      <vt:lpstr>PowerPoint Presentation</vt:lpstr>
      <vt:lpstr>Thank you!  flin1@jhmi.edu  www.accesshears.com www.linresearch.org</vt:lpstr>
      <vt:lpstr>Acknowledgments</vt:lpstr>
    </vt:vector>
  </TitlesOfParts>
  <Company>Louis Twelve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Frank Lin</cp:lastModifiedBy>
  <cp:revision>658</cp:revision>
  <dcterms:created xsi:type="dcterms:W3CDTF">2014-12-02T17:36:54Z</dcterms:created>
  <dcterms:modified xsi:type="dcterms:W3CDTF">2016-09-22T03:21:00Z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0x010100147263ECC4A5104CA24FE6381D7A054A</vt:lpwstr>
  </property>
</Properties>
</file>