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3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5" r:id="rId10"/>
    <p:sldId id="263" r:id="rId11"/>
    <p:sldId id="264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8" r:id="rId30"/>
    <p:sldId id="299" r:id="rId31"/>
    <p:sldId id="300" r:id="rId32"/>
    <p:sldId id="286" r:id="rId33"/>
    <p:sldId id="287" r:id="rId34"/>
    <p:sldId id="295" r:id="rId35"/>
    <p:sldId id="296" r:id="rId36"/>
    <p:sldId id="297" r:id="rId37"/>
    <p:sldId id="289" r:id="rId38"/>
    <p:sldId id="294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87" d="100"/>
          <a:sy n="87" d="100"/>
        </p:scale>
        <p:origin x="-2304" y="-594"/>
      </p:cViewPr>
      <p:guideLst>
        <p:guide orient="horz" pos="854"/>
        <p:guide orient="horz" pos="656"/>
        <p:guide orient="horz" pos="2847"/>
        <p:guide orient="horz" pos="3132"/>
        <p:guide orient="horz" pos="425"/>
        <p:guide orient="horz" pos="3642"/>
        <p:guide orient="horz" pos="2685"/>
        <p:guide orient="horz" pos="1294"/>
        <p:guide orient="horz" pos="2017"/>
        <p:guide orient="horz" pos="329"/>
        <p:guide pos="1667"/>
        <p:guide pos="736"/>
        <p:guide pos="3156"/>
        <p:guide pos="383"/>
        <p:guide pos="4682"/>
        <p:guide pos="2073"/>
        <p:guide pos="53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2" d="100"/>
          <a:sy n="32" d="100"/>
        </p:scale>
        <p:origin x="-1736" y="-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niairphome.irp.nia.nih.gov\knuthn\Sarcopenia%20-%20JGMS\sarcopeni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Early (0-40)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</c:v>
                </c:pt>
                <c:pt idx="1">
                  <c:v>79</c:v>
                </c:pt>
                <c:pt idx="2">
                  <c:v>86.6</c:v>
                </c:pt>
                <c:pt idx="3">
                  <c:v>87.4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Late (60-180)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125.2</c:v>
                </c:pt>
                <c:pt idx="1">
                  <c:v>132</c:v>
                </c:pt>
                <c:pt idx="2">
                  <c:v>135</c:v>
                </c:pt>
                <c:pt idx="3">
                  <c:v>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5"/>
        <c:overlap val="-25"/>
        <c:axId val="93950336"/>
        <c:axId val="93951872"/>
      </c:barChart>
      <c:catAx>
        <c:axId val="9395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951872"/>
        <c:crossesAt val="0"/>
        <c:auto val="1"/>
        <c:lblAlgn val="ctr"/>
        <c:lblOffset val="100"/>
        <c:noMultiLvlLbl val="0"/>
      </c:catAx>
      <c:valAx>
        <c:axId val="93951872"/>
        <c:scaling>
          <c:orientation val="minMax"/>
          <c:max val="160"/>
          <c:min val="6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out"/>
        <c:tickLblPos val="nextTo"/>
        <c:txPr>
          <a:bodyPr/>
          <a:lstStyle/>
          <a:p>
            <a:pPr>
              <a:defRPr>
                <a:latin typeface=""/>
              </a:defRPr>
            </a:pPr>
            <a:endParaRPr lang="en-US"/>
          </a:p>
        </c:txPr>
        <c:crossAx val="93950336"/>
        <c:crosses val="autoZero"/>
        <c:crossBetween val="between"/>
        <c:majorUnit val="20"/>
        <c:minorUnit val="6"/>
      </c:valAx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600">
          <a:latin typeface="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629702537183"/>
          <c:y val="0.16702901720618299"/>
          <c:w val="0.80348140857392902"/>
          <c:h val="0.79341097987751397"/>
        </c:manualLayout>
      </c:layout>
      <c:barChart>
        <c:barDir val="col"/>
        <c:grouping val="clustered"/>
        <c:varyColors val="0"/>
        <c:ser>
          <c:idx val="0"/>
          <c:order val="0"/>
          <c:tx>
            <c:v>Knee Strength</c:v>
          </c:tx>
          <c:spPr>
            <a:solidFill>
              <a:srgbClr val="55327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/>
            </a:sp3d>
          </c:spPr>
          <c:invertIfNegative val="0"/>
          <c:cat>
            <c:strRef>
              <c:f>'Men &amp; Women'!$B$5:$B$11</c:f>
              <c:strCache>
                <c:ptCount val="7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  <c:pt idx="4">
                  <c:v>65-74</c:v>
                </c:pt>
                <c:pt idx="5">
                  <c:v>75-84</c:v>
                </c:pt>
                <c:pt idx="6">
                  <c:v>85+</c:v>
                </c:pt>
              </c:strCache>
            </c:strRef>
          </c:cat>
          <c:val>
            <c:numRef>
              <c:f>'Men &amp; Women'!$T$3:$T$9</c:f>
              <c:numCache>
                <c:formatCode>0.0%</c:formatCode>
                <c:ptCount val="7"/>
                <c:pt idx="0">
                  <c:v>1.4939455889290699E-2</c:v>
                </c:pt>
                <c:pt idx="1">
                  <c:v>-2.7525304689113701E-2</c:v>
                </c:pt>
                <c:pt idx="2">
                  <c:v>-8.9592274678111705E-2</c:v>
                </c:pt>
                <c:pt idx="3">
                  <c:v>-9.3593712788759303E-2</c:v>
                </c:pt>
                <c:pt idx="4">
                  <c:v>-0.105129913391073</c:v>
                </c:pt>
                <c:pt idx="5">
                  <c:v>-0.146828504306969</c:v>
                </c:pt>
                <c:pt idx="6">
                  <c:v>-0.39301145970317503</c:v>
                </c:pt>
              </c:numCache>
            </c:numRef>
          </c:val>
        </c:ser>
        <c:ser>
          <c:idx val="1"/>
          <c:order val="1"/>
          <c:tx>
            <c:v>Leg Muscle Mass</c:v>
          </c:tx>
          <c:spPr>
            <a:solidFill>
              <a:srgbClr val="0075C9"/>
            </a:solidFill>
            <a:ln w="19050">
              <a:noFill/>
            </a:ln>
          </c:spPr>
          <c:invertIfNegative val="0"/>
          <c:cat>
            <c:strRef>
              <c:f>'Men &amp; Women'!$B$5:$B$11</c:f>
              <c:strCache>
                <c:ptCount val="7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  <c:pt idx="4">
                  <c:v>65-74</c:v>
                </c:pt>
                <c:pt idx="5">
                  <c:v>75-84</c:v>
                </c:pt>
                <c:pt idx="6">
                  <c:v>85+</c:v>
                </c:pt>
              </c:strCache>
            </c:strRef>
          </c:cat>
          <c:val>
            <c:numRef>
              <c:f>'Men &amp; Women'!$T$18:$T$24</c:f>
              <c:numCache>
                <c:formatCode>0.0%</c:formatCode>
                <c:ptCount val="7"/>
                <c:pt idx="0">
                  <c:v>-9.66183574879206E-4</c:v>
                </c:pt>
                <c:pt idx="1">
                  <c:v>-9.68054211035815E-3</c:v>
                </c:pt>
                <c:pt idx="2">
                  <c:v>-1.6634050880626201E-2</c:v>
                </c:pt>
                <c:pt idx="3">
                  <c:v>-5.2999999999999901E-2</c:v>
                </c:pt>
                <c:pt idx="4">
                  <c:v>-4.7872340425531998E-2</c:v>
                </c:pt>
                <c:pt idx="5">
                  <c:v>-7.7528089887640497E-2</c:v>
                </c:pt>
                <c:pt idx="6">
                  <c:v>-0.111656441717791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15"/>
        <c:axId val="93757824"/>
        <c:axId val="93759360"/>
      </c:barChart>
      <c:catAx>
        <c:axId val="9375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3759360"/>
        <c:crosses val="autoZero"/>
        <c:auto val="1"/>
        <c:lblAlgn val="ctr"/>
        <c:lblOffset val="100"/>
        <c:noMultiLvlLbl val="0"/>
      </c:catAx>
      <c:valAx>
        <c:axId val="93759360"/>
        <c:scaling>
          <c:orientation val="minMax"/>
          <c:min val="-0.4"/>
        </c:scaling>
        <c:delete val="0"/>
        <c:axPos val="l"/>
        <c:title>
          <c:tx>
            <c:rich>
              <a:bodyPr rot="-5400000" vert="horz"/>
              <a:lstStyle/>
              <a:p>
                <a:pPr algn="l">
                  <a:defRPr sz="1600"/>
                </a:pPr>
                <a:r>
                  <a:rPr lang="en-US" sz="1600" b="0" dirty="0">
                    <a:latin typeface="Arial"/>
                    <a:cs typeface="Arial"/>
                  </a:rPr>
                  <a:t>Percent </a:t>
                </a:r>
                <a:r>
                  <a:rPr lang="en-US" sz="1600" b="0" dirty="0" smtClean="0">
                    <a:latin typeface="Arial"/>
                    <a:cs typeface="Arial"/>
                  </a:rPr>
                  <a:t>Change Compared</a:t>
                </a:r>
                <a:r>
                  <a:rPr lang="en-US" sz="1600" b="0" baseline="0" dirty="0" smtClean="0">
                    <a:latin typeface="Arial"/>
                    <a:cs typeface="Arial"/>
                  </a:rPr>
                  <a:t> to the Average for the Younger Age Group </a:t>
                </a:r>
                <a:endParaRPr lang="en-US" sz="1600" b="0" dirty="0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1.12625372331037E-3"/>
              <c:y val="0.11196875045301299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0" i="0">
                <a:latin typeface="Arial"/>
              </a:defRPr>
            </a:pPr>
            <a:endParaRPr lang="en-US"/>
          </a:p>
        </c:txPr>
        <c:crossAx val="937578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="1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E37A1-7DC4-D943-92F9-5729147EE8AA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408B9-D96D-F347-A0EB-E46B41828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5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E741E-ACCF-5A4D-AD17-03F1307A225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C2D41-F1B8-6E4D-8ABC-40A9DCB58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85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 change in content, just added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40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too simplified?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6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8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12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need this?  If yes where do suggest </a:t>
            </a:r>
            <a:r>
              <a:rPr lang="en-US" smtClean="0"/>
              <a:t>it should</a:t>
            </a:r>
            <a:r>
              <a:rPr lang="en-US" baseline="0" smtClean="0"/>
              <a:t> go?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87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8E6B-E1AF-1C4F-89E8-1D7E6B5F654A}" type="slidenum">
              <a:rPr lang="en-US"/>
              <a:pPr/>
              <a:t>29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provide title</a:t>
            </a:r>
            <a:r>
              <a:rPr lang="en-US" baseline="0" dirty="0" smtClean="0"/>
              <a:t> and minor redesign.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8E6B-E1AF-1C4F-89E8-1D7E6B5F654A}" type="slidenum">
              <a:rPr lang="en-US"/>
              <a:pPr/>
              <a:t>30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provide title</a:t>
            </a:r>
            <a:r>
              <a:rPr lang="en-US" baseline="0" dirty="0" smtClean="0"/>
              <a:t> and minor redesign.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8E6B-E1AF-1C4F-89E8-1D7E6B5F654A}" type="slidenum">
              <a:rPr lang="en-US"/>
              <a:pPr/>
              <a:t>31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provide title</a:t>
            </a:r>
            <a:r>
              <a:rPr lang="en-US" baseline="0" dirty="0" smtClean="0"/>
              <a:t> and minor redesign.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7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divided</a:t>
            </a:r>
            <a:r>
              <a:rPr lang="en-US" baseline="0" dirty="0" smtClean="0"/>
              <a:t> your slide into two.  This one illustrates the development of the short physical battery.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2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the second half of your slide. We used the data points which were embedded in the slide.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8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Retitled.</a:t>
            </a:r>
            <a:r>
              <a:rPr lang="en-US" baseline="0" dirty="0" smtClean="0"/>
              <a:t>   The graph is based on the original data from your slide.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87FDF5-6636-0A44-9979-3B1B96DE7E5B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No change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tried to make it easier to read from the seats.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9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 your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one you saw before.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C2D41-F1B8-6E4D-8ABC-40A9DCB581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0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2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0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09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6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4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Header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645054" y="985690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53521" y="1195388"/>
            <a:ext cx="7896754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36587" y="530403"/>
            <a:ext cx="7913688" cy="485606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 One Line</a:t>
            </a:r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1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Line Header /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645054" y="985690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53521" y="1413923"/>
            <a:ext cx="3681412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36587" y="530403"/>
            <a:ext cx="7913688" cy="485606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 One Line</a:t>
            </a:r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92131" y="1413923"/>
            <a:ext cx="3758143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2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Header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654581" y="1197353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53521" y="352596"/>
            <a:ext cx="7911572" cy="85814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Two Line Header goes here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3521" y="1500189"/>
            <a:ext cx="7896754" cy="4443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4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9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Line Header /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654581" y="1197353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53521" y="352596"/>
            <a:ext cx="7911572" cy="85814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Two Line Header goes here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3521" y="1500188"/>
            <a:ext cx="3681412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92131" y="1500188"/>
            <a:ext cx="3758143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8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Line Header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20713" y="1563311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21"/>
          <p:cNvSpPr>
            <a:spLocks noGrp="1"/>
          </p:cNvSpPr>
          <p:nvPr>
            <p:ph type="title" hasCustomPrompt="1"/>
          </p:nvPr>
        </p:nvSpPr>
        <p:spPr>
          <a:xfrm>
            <a:off x="645054" y="352596"/>
            <a:ext cx="7886171" cy="121918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Three Line Header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3521" y="1808163"/>
            <a:ext cx="7896754" cy="421163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4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9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Line Header /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620713" y="1563311"/>
            <a:ext cx="791051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21"/>
          <p:cNvSpPr>
            <a:spLocks noGrp="1"/>
          </p:cNvSpPr>
          <p:nvPr>
            <p:ph type="title" hasCustomPrompt="1"/>
          </p:nvPr>
        </p:nvSpPr>
        <p:spPr>
          <a:xfrm>
            <a:off x="645054" y="352596"/>
            <a:ext cx="7886171" cy="121918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2800"/>
              </a:lnSpc>
              <a:defRPr sz="2600" baseline="0">
                <a:solidFill>
                  <a:srgbClr val="ED1C24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Three Line Header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3521" y="1833564"/>
            <a:ext cx="3681412" cy="41947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792131" y="1833564"/>
            <a:ext cx="3758143" cy="41947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defRPr sz="2400">
                <a:latin typeface="Arial"/>
                <a:cs typeface="Arial"/>
              </a:defRPr>
            </a:lvl1pPr>
            <a:lvl2pPr>
              <a:buClr>
                <a:schemeClr val="accent1"/>
              </a:buClr>
              <a:defRPr sz="2200">
                <a:latin typeface="Arial"/>
                <a:cs typeface="Arial"/>
              </a:defRPr>
            </a:lvl2pPr>
            <a:lvl3pPr>
              <a:buClr>
                <a:schemeClr val="accent1"/>
              </a:buClr>
              <a:defRPr sz="2200">
                <a:latin typeface="Arial"/>
                <a:cs typeface="Arial"/>
              </a:defRPr>
            </a:lvl3pPr>
            <a:lvl4pPr>
              <a:buClr>
                <a:schemeClr val="accent1"/>
              </a:buClr>
              <a:defRPr sz="1800">
                <a:latin typeface="Arial"/>
                <a:cs typeface="Arial"/>
              </a:defRPr>
            </a:lvl4pPr>
            <a:lvl5pPr>
              <a:buClr>
                <a:schemeClr val="accent1"/>
              </a:buCl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5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238" y="2630573"/>
            <a:ext cx="5101162" cy="85345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8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05C31-9D24-1845-A2C8-637CE4554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9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6" r:id="rId3"/>
    <p:sldLayoutId id="2147483662" r:id="rId4"/>
    <p:sldLayoutId id="2147483667" r:id="rId5"/>
    <p:sldLayoutId id="2147483660" r:id="rId6"/>
    <p:sldLayoutId id="2147483665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8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 and Where it is Located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is Related to Glucose Intolerance in Older Adults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/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503896466"/>
              </p:ext>
            </p:extLst>
          </p:nvPr>
        </p:nvGraphicFramePr>
        <p:xfrm>
          <a:off x="918881" y="1472137"/>
          <a:ext cx="774793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6302155" y="1567588"/>
            <a:ext cx="2006097" cy="307777"/>
            <a:chOff x="7178640" y="1532467"/>
            <a:chExt cx="2006097" cy="307777"/>
          </a:xfrm>
        </p:grpSpPr>
        <p:sp>
          <p:nvSpPr>
            <p:cNvPr id="21" name="Rectangle 20"/>
            <p:cNvSpPr/>
            <p:nvPr/>
          </p:nvSpPr>
          <p:spPr>
            <a:xfrm>
              <a:off x="7178640" y="1585374"/>
              <a:ext cx="220483" cy="2194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7413349" y="1532467"/>
              <a:ext cx="17713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Late Muscle Uptake</a:t>
              </a:r>
              <a:endParaRPr lang="en-US" sz="14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118782" y="1620305"/>
            <a:ext cx="219456" cy="21945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4328090" y="1567588"/>
            <a:ext cx="1651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Early Liver Uptake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1630957" y="1968072"/>
            <a:ext cx="13389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pc="200" dirty="0" smtClean="0">
                <a:solidFill>
                  <a:srgbClr val="FF0000"/>
                </a:solidFill>
                <a:latin typeface="Arial"/>
                <a:cs typeface="Arial"/>
              </a:rPr>
              <a:t>REFERENCE</a:t>
            </a:r>
          </a:p>
        </p:txBody>
      </p:sp>
      <p:sp>
        <p:nvSpPr>
          <p:cNvPr id="26" name="Rectangle 8191"/>
          <p:cNvSpPr>
            <a:spLocks noChangeArrowheads="1"/>
          </p:cNvSpPr>
          <p:nvPr/>
        </p:nvSpPr>
        <p:spPr bwMode="auto">
          <a:xfrm rot="16200000">
            <a:off x="-856871" y="3180317"/>
            <a:ext cx="30807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Glucose AUC (mg*h/dl; median)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8178"/>
          <p:cNvSpPr>
            <a:spLocks noChangeArrowheads="1"/>
          </p:cNvSpPr>
          <p:nvPr/>
        </p:nvSpPr>
        <p:spPr bwMode="auto">
          <a:xfrm>
            <a:off x="1824198" y="5467343"/>
            <a:ext cx="8238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Lean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8178"/>
          <p:cNvSpPr>
            <a:spLocks noChangeArrowheads="1"/>
          </p:cNvSpPr>
          <p:nvPr/>
        </p:nvSpPr>
        <p:spPr bwMode="auto">
          <a:xfrm>
            <a:off x="3244107" y="5467343"/>
            <a:ext cx="15774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Belly Fat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8178"/>
          <p:cNvSpPr>
            <a:spLocks noChangeArrowheads="1"/>
          </p:cNvSpPr>
          <p:nvPr/>
        </p:nvSpPr>
        <p:spPr bwMode="auto">
          <a:xfrm>
            <a:off x="4967324" y="5467343"/>
            <a:ext cx="15774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Fat All Over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8178"/>
          <p:cNvSpPr>
            <a:spLocks noChangeArrowheads="1"/>
          </p:cNvSpPr>
          <p:nvPr/>
        </p:nvSpPr>
        <p:spPr bwMode="auto">
          <a:xfrm>
            <a:off x="6838458" y="5467343"/>
            <a:ext cx="16763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Fall All Over but No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xtra Belly Fat</a:t>
            </a: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267" y="2311400"/>
            <a:ext cx="1363133" cy="3648386"/>
          </a:xfrm>
          <a:prstGeom prst="rect">
            <a:avLst/>
          </a:prstGeom>
          <a:noFill/>
          <a:ln w="12700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219200" y="17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3521" y="1501777"/>
            <a:ext cx="7903104" cy="449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Mid-Thigh CT Images for Women (BMI 30-32)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/>
          </a:p>
        </p:txBody>
      </p:sp>
      <p:pic>
        <p:nvPicPr>
          <p:cNvPr id="5" name="Picture 27" descr="BLSA #6181 VISIT #4^TOWNSEND, PHYLLIS^^^-15-BLSA_CT5 10.0 B30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460" y="4045153"/>
            <a:ext cx="3384545" cy="178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" descr="BLSA 1687-03^^^^-5-BLSA_CT5 10.0 B30F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337" y="1966019"/>
            <a:ext cx="3416777" cy="16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BLSA 1641-02^^^^-5-BLSA_CT5 10.0 B30F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930" y="1939925"/>
            <a:ext cx="3173224" cy="17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2031998" y="1649944"/>
            <a:ext cx="1083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33 Years</a:t>
            </a: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6031410" y="1649944"/>
            <a:ext cx="1117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55 Years</a:t>
            </a: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4165599" y="3743557"/>
            <a:ext cx="1083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80 Years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10267" y="3626076"/>
            <a:ext cx="8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73632" y="1335688"/>
            <a:ext cx="7091147" cy="4687412"/>
            <a:chOff x="-102437" y="956000"/>
            <a:chExt cx="8863943" cy="5859265"/>
          </a:xfrm>
        </p:grpSpPr>
        <p:sp>
          <p:nvSpPr>
            <p:cNvPr id="6" name="Rectangle 8178"/>
            <p:cNvSpPr>
              <a:spLocks noChangeArrowheads="1"/>
            </p:cNvSpPr>
            <p:nvPr/>
          </p:nvSpPr>
          <p:spPr bwMode="auto">
            <a:xfrm>
              <a:off x="4259263" y="6507489"/>
              <a:ext cx="197176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Age (years)</a:t>
              </a:r>
              <a:endPara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Line 8179"/>
            <p:cNvSpPr>
              <a:spLocks noChangeShapeType="1"/>
            </p:cNvSpPr>
            <p:nvPr/>
          </p:nvSpPr>
          <p:spPr bwMode="auto">
            <a:xfrm>
              <a:off x="1227137" y="5994726"/>
              <a:ext cx="7312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Line 8180"/>
            <p:cNvSpPr>
              <a:spLocks noChangeShapeType="1"/>
            </p:cNvSpPr>
            <p:nvPr/>
          </p:nvSpPr>
          <p:spPr bwMode="auto">
            <a:xfrm flipV="1">
              <a:off x="1227137" y="5994726"/>
              <a:ext cx="0" cy="7143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Line 8181"/>
            <p:cNvSpPr>
              <a:spLocks noChangeShapeType="1"/>
            </p:cNvSpPr>
            <p:nvPr/>
          </p:nvSpPr>
          <p:spPr bwMode="auto">
            <a:xfrm flipV="1">
              <a:off x="3054350" y="5994726"/>
              <a:ext cx="0" cy="7143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Line 8182"/>
            <p:cNvSpPr>
              <a:spLocks noChangeShapeType="1"/>
            </p:cNvSpPr>
            <p:nvPr/>
          </p:nvSpPr>
          <p:spPr bwMode="auto">
            <a:xfrm flipV="1">
              <a:off x="4883150" y="5994726"/>
              <a:ext cx="0" cy="7143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Line 8183"/>
            <p:cNvSpPr>
              <a:spLocks noChangeShapeType="1"/>
            </p:cNvSpPr>
            <p:nvPr/>
          </p:nvSpPr>
          <p:spPr bwMode="auto">
            <a:xfrm flipV="1">
              <a:off x="6710362" y="5994726"/>
              <a:ext cx="0" cy="7143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8184"/>
            <p:cNvSpPr>
              <a:spLocks noChangeShapeType="1"/>
            </p:cNvSpPr>
            <p:nvPr/>
          </p:nvSpPr>
          <p:spPr bwMode="auto">
            <a:xfrm flipV="1">
              <a:off x="8539162" y="5994726"/>
              <a:ext cx="0" cy="7143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8185"/>
            <p:cNvSpPr>
              <a:spLocks noChangeArrowheads="1"/>
            </p:cNvSpPr>
            <p:nvPr/>
          </p:nvSpPr>
          <p:spPr bwMode="auto">
            <a:xfrm>
              <a:off x="1114425" y="6164588"/>
              <a:ext cx="2825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8186"/>
            <p:cNvSpPr>
              <a:spLocks noChangeArrowheads="1"/>
            </p:cNvSpPr>
            <p:nvPr/>
          </p:nvSpPr>
          <p:spPr bwMode="auto">
            <a:xfrm>
              <a:off x="2941637" y="6164588"/>
              <a:ext cx="2825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8187"/>
            <p:cNvSpPr>
              <a:spLocks noChangeArrowheads="1"/>
            </p:cNvSpPr>
            <p:nvPr/>
          </p:nvSpPr>
          <p:spPr bwMode="auto">
            <a:xfrm>
              <a:off x="4770437" y="6164588"/>
              <a:ext cx="2825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8188"/>
            <p:cNvSpPr>
              <a:spLocks noChangeArrowheads="1"/>
            </p:cNvSpPr>
            <p:nvPr/>
          </p:nvSpPr>
          <p:spPr bwMode="auto">
            <a:xfrm>
              <a:off x="6597650" y="6164588"/>
              <a:ext cx="2825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8189"/>
            <p:cNvSpPr>
              <a:spLocks noChangeArrowheads="1"/>
            </p:cNvSpPr>
            <p:nvPr/>
          </p:nvSpPr>
          <p:spPr bwMode="auto">
            <a:xfrm>
              <a:off x="8370887" y="6164588"/>
              <a:ext cx="3841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8191"/>
            <p:cNvSpPr>
              <a:spLocks noChangeArrowheads="1"/>
            </p:cNvSpPr>
            <p:nvPr/>
          </p:nvSpPr>
          <p:spPr bwMode="auto">
            <a:xfrm rot="16200000">
              <a:off x="-2484451" y="3338014"/>
              <a:ext cx="507180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Mid-Thigh Muscle Cross-Sect Area (mm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8192"/>
            <p:cNvSpPr>
              <a:spLocks noChangeShapeType="1"/>
            </p:cNvSpPr>
            <p:nvPr/>
          </p:nvSpPr>
          <p:spPr bwMode="auto">
            <a:xfrm flipV="1">
              <a:off x="1227137" y="956001"/>
              <a:ext cx="0" cy="50387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8193"/>
            <p:cNvSpPr>
              <a:spLocks noChangeShapeType="1"/>
            </p:cNvSpPr>
            <p:nvPr/>
          </p:nvSpPr>
          <p:spPr bwMode="auto">
            <a:xfrm>
              <a:off x="1154112" y="5364488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8194"/>
            <p:cNvSpPr>
              <a:spLocks noChangeShapeType="1"/>
            </p:cNvSpPr>
            <p:nvPr/>
          </p:nvSpPr>
          <p:spPr bwMode="auto">
            <a:xfrm>
              <a:off x="1154112" y="4104013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ine 8195"/>
            <p:cNvSpPr>
              <a:spLocks noChangeShapeType="1"/>
            </p:cNvSpPr>
            <p:nvPr/>
          </p:nvSpPr>
          <p:spPr bwMode="auto">
            <a:xfrm>
              <a:off x="1154112" y="2845126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8196"/>
            <p:cNvSpPr>
              <a:spLocks noChangeShapeType="1"/>
            </p:cNvSpPr>
            <p:nvPr/>
          </p:nvSpPr>
          <p:spPr bwMode="auto">
            <a:xfrm>
              <a:off x="1154112" y="1586238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8197"/>
            <p:cNvSpPr>
              <a:spLocks noChangeArrowheads="1"/>
            </p:cNvSpPr>
            <p:nvPr/>
          </p:nvSpPr>
          <p:spPr bwMode="auto">
            <a:xfrm>
              <a:off x="560915" y="5183511"/>
              <a:ext cx="487362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5000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8198"/>
            <p:cNvSpPr>
              <a:spLocks noChangeArrowheads="1"/>
            </p:cNvSpPr>
            <p:nvPr/>
          </p:nvSpPr>
          <p:spPr bwMode="auto">
            <a:xfrm>
              <a:off x="448202" y="3924624"/>
              <a:ext cx="588962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10000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8199"/>
            <p:cNvSpPr>
              <a:spLocks noChangeArrowheads="1"/>
            </p:cNvSpPr>
            <p:nvPr/>
          </p:nvSpPr>
          <p:spPr bwMode="auto">
            <a:xfrm>
              <a:off x="448202" y="2665735"/>
              <a:ext cx="588962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15000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8200"/>
            <p:cNvSpPr>
              <a:spLocks noChangeArrowheads="1"/>
            </p:cNvSpPr>
            <p:nvPr/>
          </p:nvSpPr>
          <p:spPr bwMode="auto">
            <a:xfrm>
              <a:off x="448202" y="1405260"/>
              <a:ext cx="588962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20000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8202"/>
            <p:cNvSpPr>
              <a:spLocks/>
            </p:cNvSpPr>
            <p:nvPr/>
          </p:nvSpPr>
          <p:spPr bwMode="auto">
            <a:xfrm flipV="1">
              <a:off x="2139950" y="2516513"/>
              <a:ext cx="6124575" cy="2179637"/>
            </a:xfrm>
            <a:custGeom>
              <a:avLst/>
              <a:gdLst>
                <a:gd name="T0" fmla="*/ 104 w 6700"/>
                <a:gd name="T1" fmla="*/ 2331 h 2380"/>
                <a:gd name="T2" fmla="*/ 235 w 6700"/>
                <a:gd name="T3" fmla="*/ 2348 h 2380"/>
                <a:gd name="T4" fmla="*/ 366 w 6700"/>
                <a:gd name="T5" fmla="*/ 2361 h 2380"/>
                <a:gd name="T6" fmla="*/ 497 w 6700"/>
                <a:gd name="T7" fmla="*/ 2371 h 2380"/>
                <a:gd name="T8" fmla="*/ 628 w 6700"/>
                <a:gd name="T9" fmla="*/ 2377 h 2380"/>
                <a:gd name="T10" fmla="*/ 758 w 6700"/>
                <a:gd name="T11" fmla="*/ 2379 h 2380"/>
                <a:gd name="T12" fmla="*/ 889 w 6700"/>
                <a:gd name="T13" fmla="*/ 2379 h 2380"/>
                <a:gd name="T14" fmla="*/ 1020 w 6700"/>
                <a:gd name="T15" fmla="*/ 2374 h 2380"/>
                <a:gd name="T16" fmla="*/ 1151 w 6700"/>
                <a:gd name="T17" fmla="*/ 2367 h 2380"/>
                <a:gd name="T18" fmla="*/ 1282 w 6700"/>
                <a:gd name="T19" fmla="*/ 2356 h 2380"/>
                <a:gd name="T20" fmla="*/ 1413 w 6700"/>
                <a:gd name="T21" fmla="*/ 2342 h 2380"/>
                <a:gd name="T22" fmla="*/ 1544 w 6700"/>
                <a:gd name="T23" fmla="*/ 2325 h 2380"/>
                <a:gd name="T24" fmla="*/ 1675 w 6700"/>
                <a:gd name="T25" fmla="*/ 2305 h 2380"/>
                <a:gd name="T26" fmla="*/ 1805 w 6700"/>
                <a:gd name="T27" fmla="*/ 2283 h 2380"/>
                <a:gd name="T28" fmla="*/ 1936 w 6700"/>
                <a:gd name="T29" fmla="*/ 2257 h 2380"/>
                <a:gd name="T30" fmla="*/ 2067 w 6700"/>
                <a:gd name="T31" fmla="*/ 2228 h 2380"/>
                <a:gd name="T32" fmla="*/ 2198 w 6700"/>
                <a:gd name="T33" fmla="*/ 2197 h 2380"/>
                <a:gd name="T34" fmla="*/ 2329 w 6700"/>
                <a:gd name="T35" fmla="*/ 2164 h 2380"/>
                <a:gd name="T36" fmla="*/ 2460 w 6700"/>
                <a:gd name="T37" fmla="*/ 2127 h 2380"/>
                <a:gd name="T38" fmla="*/ 2591 w 6700"/>
                <a:gd name="T39" fmla="*/ 2088 h 2380"/>
                <a:gd name="T40" fmla="*/ 2721 w 6700"/>
                <a:gd name="T41" fmla="*/ 2047 h 2380"/>
                <a:gd name="T42" fmla="*/ 2852 w 6700"/>
                <a:gd name="T43" fmla="*/ 2004 h 2380"/>
                <a:gd name="T44" fmla="*/ 2983 w 6700"/>
                <a:gd name="T45" fmla="*/ 1958 h 2380"/>
                <a:gd name="T46" fmla="*/ 3114 w 6700"/>
                <a:gd name="T47" fmla="*/ 1910 h 2380"/>
                <a:gd name="T48" fmla="*/ 3245 w 6700"/>
                <a:gd name="T49" fmla="*/ 1859 h 2380"/>
                <a:gd name="T50" fmla="*/ 3376 w 6700"/>
                <a:gd name="T51" fmla="*/ 1807 h 2380"/>
                <a:gd name="T52" fmla="*/ 3507 w 6700"/>
                <a:gd name="T53" fmla="*/ 1753 h 2380"/>
                <a:gd name="T54" fmla="*/ 3637 w 6700"/>
                <a:gd name="T55" fmla="*/ 1697 h 2380"/>
                <a:gd name="T56" fmla="*/ 3768 w 6700"/>
                <a:gd name="T57" fmla="*/ 1638 h 2380"/>
                <a:gd name="T58" fmla="*/ 3899 w 6700"/>
                <a:gd name="T59" fmla="*/ 1579 h 2380"/>
                <a:gd name="T60" fmla="*/ 4030 w 6700"/>
                <a:gd name="T61" fmla="*/ 1517 h 2380"/>
                <a:gd name="T62" fmla="*/ 4161 w 6700"/>
                <a:gd name="T63" fmla="*/ 1454 h 2380"/>
                <a:gd name="T64" fmla="*/ 4292 w 6700"/>
                <a:gd name="T65" fmla="*/ 1389 h 2380"/>
                <a:gd name="T66" fmla="*/ 4423 w 6700"/>
                <a:gd name="T67" fmla="*/ 1323 h 2380"/>
                <a:gd name="T68" fmla="*/ 4553 w 6700"/>
                <a:gd name="T69" fmla="*/ 1255 h 2380"/>
                <a:gd name="T70" fmla="*/ 4684 w 6700"/>
                <a:gd name="T71" fmla="*/ 1186 h 2380"/>
                <a:gd name="T72" fmla="*/ 4815 w 6700"/>
                <a:gd name="T73" fmla="*/ 1115 h 2380"/>
                <a:gd name="T74" fmla="*/ 4946 w 6700"/>
                <a:gd name="T75" fmla="*/ 1044 h 2380"/>
                <a:gd name="T76" fmla="*/ 5077 w 6700"/>
                <a:gd name="T77" fmla="*/ 971 h 2380"/>
                <a:gd name="T78" fmla="*/ 5208 w 6700"/>
                <a:gd name="T79" fmla="*/ 897 h 2380"/>
                <a:gd name="T80" fmla="*/ 5339 w 6700"/>
                <a:gd name="T81" fmla="*/ 822 h 2380"/>
                <a:gd name="T82" fmla="*/ 5469 w 6700"/>
                <a:gd name="T83" fmla="*/ 746 h 2380"/>
                <a:gd name="T84" fmla="*/ 5600 w 6700"/>
                <a:gd name="T85" fmla="*/ 669 h 2380"/>
                <a:gd name="T86" fmla="*/ 5731 w 6700"/>
                <a:gd name="T87" fmla="*/ 592 h 2380"/>
                <a:gd name="T88" fmla="*/ 5862 w 6700"/>
                <a:gd name="T89" fmla="*/ 513 h 2380"/>
                <a:gd name="T90" fmla="*/ 5993 w 6700"/>
                <a:gd name="T91" fmla="*/ 435 h 2380"/>
                <a:gd name="T92" fmla="*/ 6124 w 6700"/>
                <a:gd name="T93" fmla="*/ 355 h 2380"/>
                <a:gd name="T94" fmla="*/ 6255 w 6700"/>
                <a:gd name="T95" fmla="*/ 275 h 2380"/>
                <a:gd name="T96" fmla="*/ 6385 w 6700"/>
                <a:gd name="T97" fmla="*/ 194 h 2380"/>
                <a:gd name="T98" fmla="*/ 6516 w 6700"/>
                <a:gd name="T99" fmla="*/ 114 h 2380"/>
                <a:gd name="T100" fmla="*/ 6647 w 6700"/>
                <a:gd name="T101" fmla="*/ 32 h 2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00" h="2380">
                  <a:moveTo>
                    <a:pt x="0" y="2315"/>
                  </a:moveTo>
                  <a:lnTo>
                    <a:pt x="26" y="2320"/>
                  </a:lnTo>
                  <a:lnTo>
                    <a:pt x="52" y="2324"/>
                  </a:lnTo>
                  <a:lnTo>
                    <a:pt x="78" y="2328"/>
                  </a:lnTo>
                  <a:lnTo>
                    <a:pt x="104" y="2331"/>
                  </a:lnTo>
                  <a:lnTo>
                    <a:pt x="130" y="2335"/>
                  </a:lnTo>
                  <a:lnTo>
                    <a:pt x="157" y="2339"/>
                  </a:lnTo>
                  <a:lnTo>
                    <a:pt x="183" y="2342"/>
                  </a:lnTo>
                  <a:lnTo>
                    <a:pt x="209" y="2345"/>
                  </a:lnTo>
                  <a:lnTo>
                    <a:pt x="235" y="2348"/>
                  </a:lnTo>
                  <a:lnTo>
                    <a:pt x="261" y="2351"/>
                  </a:lnTo>
                  <a:lnTo>
                    <a:pt x="287" y="2354"/>
                  </a:lnTo>
                  <a:lnTo>
                    <a:pt x="314" y="2357"/>
                  </a:lnTo>
                  <a:lnTo>
                    <a:pt x="340" y="2359"/>
                  </a:lnTo>
                  <a:lnTo>
                    <a:pt x="366" y="2361"/>
                  </a:lnTo>
                  <a:lnTo>
                    <a:pt x="392" y="2364"/>
                  </a:lnTo>
                  <a:lnTo>
                    <a:pt x="418" y="2366"/>
                  </a:lnTo>
                  <a:lnTo>
                    <a:pt x="444" y="2368"/>
                  </a:lnTo>
                  <a:lnTo>
                    <a:pt x="471" y="2369"/>
                  </a:lnTo>
                  <a:lnTo>
                    <a:pt x="497" y="2371"/>
                  </a:lnTo>
                  <a:lnTo>
                    <a:pt x="523" y="2372"/>
                  </a:lnTo>
                  <a:lnTo>
                    <a:pt x="549" y="2374"/>
                  </a:lnTo>
                  <a:lnTo>
                    <a:pt x="575" y="2375"/>
                  </a:lnTo>
                  <a:lnTo>
                    <a:pt x="601" y="2376"/>
                  </a:lnTo>
                  <a:lnTo>
                    <a:pt x="628" y="2377"/>
                  </a:lnTo>
                  <a:lnTo>
                    <a:pt x="654" y="2378"/>
                  </a:lnTo>
                  <a:lnTo>
                    <a:pt x="680" y="2378"/>
                  </a:lnTo>
                  <a:lnTo>
                    <a:pt x="706" y="2379"/>
                  </a:lnTo>
                  <a:lnTo>
                    <a:pt x="732" y="2379"/>
                  </a:lnTo>
                  <a:lnTo>
                    <a:pt x="758" y="2379"/>
                  </a:lnTo>
                  <a:lnTo>
                    <a:pt x="785" y="2380"/>
                  </a:lnTo>
                  <a:lnTo>
                    <a:pt x="811" y="2379"/>
                  </a:lnTo>
                  <a:lnTo>
                    <a:pt x="837" y="2379"/>
                  </a:lnTo>
                  <a:lnTo>
                    <a:pt x="863" y="2379"/>
                  </a:lnTo>
                  <a:lnTo>
                    <a:pt x="889" y="2379"/>
                  </a:lnTo>
                  <a:lnTo>
                    <a:pt x="916" y="2378"/>
                  </a:lnTo>
                  <a:lnTo>
                    <a:pt x="942" y="2377"/>
                  </a:lnTo>
                  <a:lnTo>
                    <a:pt x="968" y="2376"/>
                  </a:lnTo>
                  <a:lnTo>
                    <a:pt x="994" y="2375"/>
                  </a:lnTo>
                  <a:lnTo>
                    <a:pt x="1020" y="2374"/>
                  </a:lnTo>
                  <a:lnTo>
                    <a:pt x="1046" y="2373"/>
                  </a:lnTo>
                  <a:lnTo>
                    <a:pt x="1073" y="2372"/>
                  </a:lnTo>
                  <a:lnTo>
                    <a:pt x="1099" y="2370"/>
                  </a:lnTo>
                  <a:lnTo>
                    <a:pt x="1125" y="2368"/>
                  </a:lnTo>
                  <a:lnTo>
                    <a:pt x="1151" y="2367"/>
                  </a:lnTo>
                  <a:lnTo>
                    <a:pt x="1177" y="2365"/>
                  </a:lnTo>
                  <a:lnTo>
                    <a:pt x="1203" y="2363"/>
                  </a:lnTo>
                  <a:lnTo>
                    <a:pt x="1230" y="2361"/>
                  </a:lnTo>
                  <a:lnTo>
                    <a:pt x="1256" y="2358"/>
                  </a:lnTo>
                  <a:lnTo>
                    <a:pt x="1282" y="2356"/>
                  </a:lnTo>
                  <a:lnTo>
                    <a:pt x="1308" y="2353"/>
                  </a:lnTo>
                  <a:lnTo>
                    <a:pt x="1334" y="2351"/>
                  </a:lnTo>
                  <a:lnTo>
                    <a:pt x="1360" y="2348"/>
                  </a:lnTo>
                  <a:lnTo>
                    <a:pt x="1387" y="2345"/>
                  </a:lnTo>
                  <a:lnTo>
                    <a:pt x="1413" y="2342"/>
                  </a:lnTo>
                  <a:lnTo>
                    <a:pt x="1439" y="2339"/>
                  </a:lnTo>
                  <a:lnTo>
                    <a:pt x="1465" y="2336"/>
                  </a:lnTo>
                  <a:lnTo>
                    <a:pt x="1491" y="2332"/>
                  </a:lnTo>
                  <a:lnTo>
                    <a:pt x="1517" y="2329"/>
                  </a:lnTo>
                  <a:lnTo>
                    <a:pt x="1544" y="2325"/>
                  </a:lnTo>
                  <a:lnTo>
                    <a:pt x="1570" y="2322"/>
                  </a:lnTo>
                  <a:lnTo>
                    <a:pt x="1596" y="2318"/>
                  </a:lnTo>
                  <a:lnTo>
                    <a:pt x="1622" y="2314"/>
                  </a:lnTo>
                  <a:lnTo>
                    <a:pt x="1648" y="2310"/>
                  </a:lnTo>
                  <a:lnTo>
                    <a:pt x="1675" y="2305"/>
                  </a:lnTo>
                  <a:lnTo>
                    <a:pt x="1701" y="2301"/>
                  </a:lnTo>
                  <a:lnTo>
                    <a:pt x="1727" y="2297"/>
                  </a:lnTo>
                  <a:lnTo>
                    <a:pt x="1753" y="2292"/>
                  </a:lnTo>
                  <a:lnTo>
                    <a:pt x="1779" y="2287"/>
                  </a:lnTo>
                  <a:lnTo>
                    <a:pt x="1805" y="2283"/>
                  </a:lnTo>
                  <a:lnTo>
                    <a:pt x="1832" y="2278"/>
                  </a:lnTo>
                  <a:lnTo>
                    <a:pt x="1858" y="2273"/>
                  </a:lnTo>
                  <a:lnTo>
                    <a:pt x="1884" y="2268"/>
                  </a:lnTo>
                  <a:lnTo>
                    <a:pt x="1910" y="2262"/>
                  </a:lnTo>
                  <a:lnTo>
                    <a:pt x="1936" y="2257"/>
                  </a:lnTo>
                  <a:lnTo>
                    <a:pt x="1962" y="2251"/>
                  </a:lnTo>
                  <a:lnTo>
                    <a:pt x="1989" y="2246"/>
                  </a:lnTo>
                  <a:lnTo>
                    <a:pt x="2015" y="2240"/>
                  </a:lnTo>
                  <a:lnTo>
                    <a:pt x="2041" y="2234"/>
                  </a:lnTo>
                  <a:lnTo>
                    <a:pt x="2067" y="2228"/>
                  </a:lnTo>
                  <a:lnTo>
                    <a:pt x="2093" y="2222"/>
                  </a:lnTo>
                  <a:lnTo>
                    <a:pt x="2119" y="2216"/>
                  </a:lnTo>
                  <a:lnTo>
                    <a:pt x="2146" y="2210"/>
                  </a:lnTo>
                  <a:lnTo>
                    <a:pt x="2172" y="2204"/>
                  </a:lnTo>
                  <a:lnTo>
                    <a:pt x="2198" y="2197"/>
                  </a:lnTo>
                  <a:lnTo>
                    <a:pt x="2224" y="2191"/>
                  </a:lnTo>
                  <a:lnTo>
                    <a:pt x="2250" y="2184"/>
                  </a:lnTo>
                  <a:lnTo>
                    <a:pt x="2276" y="2177"/>
                  </a:lnTo>
                  <a:lnTo>
                    <a:pt x="2303" y="2171"/>
                  </a:lnTo>
                  <a:lnTo>
                    <a:pt x="2329" y="2164"/>
                  </a:lnTo>
                  <a:lnTo>
                    <a:pt x="2355" y="2157"/>
                  </a:lnTo>
                  <a:lnTo>
                    <a:pt x="2381" y="2149"/>
                  </a:lnTo>
                  <a:lnTo>
                    <a:pt x="2407" y="2142"/>
                  </a:lnTo>
                  <a:lnTo>
                    <a:pt x="2433" y="2135"/>
                  </a:lnTo>
                  <a:lnTo>
                    <a:pt x="2460" y="2127"/>
                  </a:lnTo>
                  <a:lnTo>
                    <a:pt x="2486" y="2120"/>
                  </a:lnTo>
                  <a:lnTo>
                    <a:pt x="2512" y="2112"/>
                  </a:lnTo>
                  <a:lnTo>
                    <a:pt x="2538" y="2104"/>
                  </a:lnTo>
                  <a:lnTo>
                    <a:pt x="2564" y="2096"/>
                  </a:lnTo>
                  <a:lnTo>
                    <a:pt x="2591" y="2088"/>
                  </a:lnTo>
                  <a:lnTo>
                    <a:pt x="2617" y="2080"/>
                  </a:lnTo>
                  <a:lnTo>
                    <a:pt x="2643" y="2072"/>
                  </a:lnTo>
                  <a:lnTo>
                    <a:pt x="2669" y="2064"/>
                  </a:lnTo>
                  <a:lnTo>
                    <a:pt x="2695" y="2056"/>
                  </a:lnTo>
                  <a:lnTo>
                    <a:pt x="2721" y="2047"/>
                  </a:lnTo>
                  <a:lnTo>
                    <a:pt x="2748" y="2039"/>
                  </a:lnTo>
                  <a:lnTo>
                    <a:pt x="2774" y="2030"/>
                  </a:lnTo>
                  <a:lnTo>
                    <a:pt x="2800" y="2021"/>
                  </a:lnTo>
                  <a:lnTo>
                    <a:pt x="2826" y="2013"/>
                  </a:lnTo>
                  <a:lnTo>
                    <a:pt x="2852" y="2004"/>
                  </a:lnTo>
                  <a:lnTo>
                    <a:pt x="2878" y="1995"/>
                  </a:lnTo>
                  <a:lnTo>
                    <a:pt x="2905" y="1986"/>
                  </a:lnTo>
                  <a:lnTo>
                    <a:pt x="2931" y="1976"/>
                  </a:lnTo>
                  <a:lnTo>
                    <a:pt x="2957" y="1967"/>
                  </a:lnTo>
                  <a:lnTo>
                    <a:pt x="2983" y="1958"/>
                  </a:lnTo>
                  <a:lnTo>
                    <a:pt x="3009" y="1948"/>
                  </a:lnTo>
                  <a:lnTo>
                    <a:pt x="3035" y="1939"/>
                  </a:lnTo>
                  <a:lnTo>
                    <a:pt x="3062" y="1929"/>
                  </a:lnTo>
                  <a:lnTo>
                    <a:pt x="3088" y="1919"/>
                  </a:lnTo>
                  <a:lnTo>
                    <a:pt x="3114" y="1910"/>
                  </a:lnTo>
                  <a:lnTo>
                    <a:pt x="3140" y="1900"/>
                  </a:lnTo>
                  <a:lnTo>
                    <a:pt x="3166" y="1890"/>
                  </a:lnTo>
                  <a:lnTo>
                    <a:pt x="3192" y="1880"/>
                  </a:lnTo>
                  <a:lnTo>
                    <a:pt x="3219" y="1870"/>
                  </a:lnTo>
                  <a:lnTo>
                    <a:pt x="3245" y="1859"/>
                  </a:lnTo>
                  <a:lnTo>
                    <a:pt x="3271" y="1849"/>
                  </a:lnTo>
                  <a:lnTo>
                    <a:pt x="3297" y="1839"/>
                  </a:lnTo>
                  <a:lnTo>
                    <a:pt x="3323" y="1828"/>
                  </a:lnTo>
                  <a:lnTo>
                    <a:pt x="3350" y="1818"/>
                  </a:lnTo>
                  <a:lnTo>
                    <a:pt x="3376" y="1807"/>
                  </a:lnTo>
                  <a:lnTo>
                    <a:pt x="3402" y="1796"/>
                  </a:lnTo>
                  <a:lnTo>
                    <a:pt x="3428" y="1786"/>
                  </a:lnTo>
                  <a:lnTo>
                    <a:pt x="3454" y="1775"/>
                  </a:lnTo>
                  <a:lnTo>
                    <a:pt x="3480" y="1764"/>
                  </a:lnTo>
                  <a:lnTo>
                    <a:pt x="3507" y="1753"/>
                  </a:lnTo>
                  <a:lnTo>
                    <a:pt x="3533" y="1742"/>
                  </a:lnTo>
                  <a:lnTo>
                    <a:pt x="3559" y="1731"/>
                  </a:lnTo>
                  <a:lnTo>
                    <a:pt x="3585" y="1719"/>
                  </a:lnTo>
                  <a:lnTo>
                    <a:pt x="3611" y="1708"/>
                  </a:lnTo>
                  <a:lnTo>
                    <a:pt x="3637" y="1697"/>
                  </a:lnTo>
                  <a:lnTo>
                    <a:pt x="3664" y="1685"/>
                  </a:lnTo>
                  <a:lnTo>
                    <a:pt x="3690" y="1674"/>
                  </a:lnTo>
                  <a:lnTo>
                    <a:pt x="3716" y="1662"/>
                  </a:lnTo>
                  <a:lnTo>
                    <a:pt x="3742" y="1650"/>
                  </a:lnTo>
                  <a:lnTo>
                    <a:pt x="3768" y="1638"/>
                  </a:lnTo>
                  <a:lnTo>
                    <a:pt x="3794" y="1627"/>
                  </a:lnTo>
                  <a:lnTo>
                    <a:pt x="3821" y="1615"/>
                  </a:lnTo>
                  <a:lnTo>
                    <a:pt x="3847" y="1603"/>
                  </a:lnTo>
                  <a:lnTo>
                    <a:pt x="3873" y="1591"/>
                  </a:lnTo>
                  <a:lnTo>
                    <a:pt x="3899" y="1579"/>
                  </a:lnTo>
                  <a:lnTo>
                    <a:pt x="3925" y="1566"/>
                  </a:lnTo>
                  <a:lnTo>
                    <a:pt x="3951" y="1554"/>
                  </a:lnTo>
                  <a:lnTo>
                    <a:pt x="3978" y="1542"/>
                  </a:lnTo>
                  <a:lnTo>
                    <a:pt x="4004" y="1529"/>
                  </a:lnTo>
                  <a:lnTo>
                    <a:pt x="4030" y="1517"/>
                  </a:lnTo>
                  <a:lnTo>
                    <a:pt x="4056" y="1504"/>
                  </a:lnTo>
                  <a:lnTo>
                    <a:pt x="4082" y="1492"/>
                  </a:lnTo>
                  <a:lnTo>
                    <a:pt x="4108" y="1479"/>
                  </a:lnTo>
                  <a:lnTo>
                    <a:pt x="4135" y="1466"/>
                  </a:lnTo>
                  <a:lnTo>
                    <a:pt x="4161" y="1454"/>
                  </a:lnTo>
                  <a:lnTo>
                    <a:pt x="4187" y="1441"/>
                  </a:lnTo>
                  <a:lnTo>
                    <a:pt x="4213" y="1428"/>
                  </a:lnTo>
                  <a:lnTo>
                    <a:pt x="4239" y="1415"/>
                  </a:lnTo>
                  <a:lnTo>
                    <a:pt x="4266" y="1402"/>
                  </a:lnTo>
                  <a:lnTo>
                    <a:pt x="4292" y="1389"/>
                  </a:lnTo>
                  <a:lnTo>
                    <a:pt x="4318" y="1376"/>
                  </a:lnTo>
                  <a:lnTo>
                    <a:pt x="4344" y="1363"/>
                  </a:lnTo>
                  <a:lnTo>
                    <a:pt x="4370" y="1349"/>
                  </a:lnTo>
                  <a:lnTo>
                    <a:pt x="4396" y="1336"/>
                  </a:lnTo>
                  <a:lnTo>
                    <a:pt x="4423" y="1323"/>
                  </a:lnTo>
                  <a:lnTo>
                    <a:pt x="4449" y="1309"/>
                  </a:lnTo>
                  <a:lnTo>
                    <a:pt x="4475" y="1296"/>
                  </a:lnTo>
                  <a:lnTo>
                    <a:pt x="4501" y="1282"/>
                  </a:lnTo>
                  <a:lnTo>
                    <a:pt x="4527" y="1268"/>
                  </a:lnTo>
                  <a:lnTo>
                    <a:pt x="4553" y="1255"/>
                  </a:lnTo>
                  <a:lnTo>
                    <a:pt x="4580" y="1241"/>
                  </a:lnTo>
                  <a:lnTo>
                    <a:pt x="4606" y="1227"/>
                  </a:lnTo>
                  <a:lnTo>
                    <a:pt x="4632" y="1213"/>
                  </a:lnTo>
                  <a:lnTo>
                    <a:pt x="4658" y="1200"/>
                  </a:lnTo>
                  <a:lnTo>
                    <a:pt x="4684" y="1186"/>
                  </a:lnTo>
                  <a:lnTo>
                    <a:pt x="4710" y="1172"/>
                  </a:lnTo>
                  <a:lnTo>
                    <a:pt x="4737" y="1158"/>
                  </a:lnTo>
                  <a:lnTo>
                    <a:pt x="4763" y="1144"/>
                  </a:lnTo>
                  <a:lnTo>
                    <a:pt x="4789" y="1129"/>
                  </a:lnTo>
                  <a:lnTo>
                    <a:pt x="4815" y="1115"/>
                  </a:lnTo>
                  <a:lnTo>
                    <a:pt x="4841" y="1101"/>
                  </a:lnTo>
                  <a:lnTo>
                    <a:pt x="4867" y="1087"/>
                  </a:lnTo>
                  <a:lnTo>
                    <a:pt x="4894" y="1072"/>
                  </a:lnTo>
                  <a:lnTo>
                    <a:pt x="4920" y="1058"/>
                  </a:lnTo>
                  <a:lnTo>
                    <a:pt x="4946" y="1044"/>
                  </a:lnTo>
                  <a:lnTo>
                    <a:pt x="4972" y="1029"/>
                  </a:lnTo>
                  <a:lnTo>
                    <a:pt x="4998" y="1015"/>
                  </a:lnTo>
                  <a:lnTo>
                    <a:pt x="5025" y="1000"/>
                  </a:lnTo>
                  <a:lnTo>
                    <a:pt x="5051" y="985"/>
                  </a:lnTo>
                  <a:lnTo>
                    <a:pt x="5077" y="971"/>
                  </a:lnTo>
                  <a:lnTo>
                    <a:pt x="5103" y="956"/>
                  </a:lnTo>
                  <a:lnTo>
                    <a:pt x="5129" y="941"/>
                  </a:lnTo>
                  <a:lnTo>
                    <a:pt x="5155" y="926"/>
                  </a:lnTo>
                  <a:lnTo>
                    <a:pt x="5182" y="912"/>
                  </a:lnTo>
                  <a:lnTo>
                    <a:pt x="5208" y="897"/>
                  </a:lnTo>
                  <a:lnTo>
                    <a:pt x="5234" y="882"/>
                  </a:lnTo>
                  <a:lnTo>
                    <a:pt x="5260" y="867"/>
                  </a:lnTo>
                  <a:lnTo>
                    <a:pt x="5286" y="852"/>
                  </a:lnTo>
                  <a:lnTo>
                    <a:pt x="5312" y="837"/>
                  </a:lnTo>
                  <a:lnTo>
                    <a:pt x="5339" y="822"/>
                  </a:lnTo>
                  <a:lnTo>
                    <a:pt x="5365" y="807"/>
                  </a:lnTo>
                  <a:lnTo>
                    <a:pt x="5391" y="792"/>
                  </a:lnTo>
                  <a:lnTo>
                    <a:pt x="5417" y="776"/>
                  </a:lnTo>
                  <a:lnTo>
                    <a:pt x="5443" y="761"/>
                  </a:lnTo>
                  <a:lnTo>
                    <a:pt x="5469" y="746"/>
                  </a:lnTo>
                  <a:lnTo>
                    <a:pt x="5496" y="731"/>
                  </a:lnTo>
                  <a:lnTo>
                    <a:pt x="5522" y="715"/>
                  </a:lnTo>
                  <a:lnTo>
                    <a:pt x="5548" y="700"/>
                  </a:lnTo>
                  <a:lnTo>
                    <a:pt x="5574" y="685"/>
                  </a:lnTo>
                  <a:lnTo>
                    <a:pt x="5600" y="669"/>
                  </a:lnTo>
                  <a:lnTo>
                    <a:pt x="5626" y="654"/>
                  </a:lnTo>
                  <a:lnTo>
                    <a:pt x="5653" y="638"/>
                  </a:lnTo>
                  <a:lnTo>
                    <a:pt x="5679" y="623"/>
                  </a:lnTo>
                  <a:lnTo>
                    <a:pt x="5705" y="607"/>
                  </a:lnTo>
                  <a:lnTo>
                    <a:pt x="5731" y="592"/>
                  </a:lnTo>
                  <a:lnTo>
                    <a:pt x="5757" y="576"/>
                  </a:lnTo>
                  <a:lnTo>
                    <a:pt x="5783" y="561"/>
                  </a:lnTo>
                  <a:lnTo>
                    <a:pt x="5810" y="545"/>
                  </a:lnTo>
                  <a:lnTo>
                    <a:pt x="5836" y="529"/>
                  </a:lnTo>
                  <a:lnTo>
                    <a:pt x="5862" y="513"/>
                  </a:lnTo>
                  <a:lnTo>
                    <a:pt x="5888" y="498"/>
                  </a:lnTo>
                  <a:lnTo>
                    <a:pt x="5914" y="482"/>
                  </a:lnTo>
                  <a:lnTo>
                    <a:pt x="5941" y="466"/>
                  </a:lnTo>
                  <a:lnTo>
                    <a:pt x="5967" y="450"/>
                  </a:lnTo>
                  <a:lnTo>
                    <a:pt x="5993" y="435"/>
                  </a:lnTo>
                  <a:lnTo>
                    <a:pt x="6019" y="419"/>
                  </a:lnTo>
                  <a:lnTo>
                    <a:pt x="6045" y="403"/>
                  </a:lnTo>
                  <a:lnTo>
                    <a:pt x="6071" y="387"/>
                  </a:lnTo>
                  <a:lnTo>
                    <a:pt x="6098" y="371"/>
                  </a:lnTo>
                  <a:lnTo>
                    <a:pt x="6124" y="355"/>
                  </a:lnTo>
                  <a:lnTo>
                    <a:pt x="6150" y="339"/>
                  </a:lnTo>
                  <a:lnTo>
                    <a:pt x="6176" y="323"/>
                  </a:lnTo>
                  <a:lnTo>
                    <a:pt x="6202" y="307"/>
                  </a:lnTo>
                  <a:lnTo>
                    <a:pt x="6228" y="291"/>
                  </a:lnTo>
                  <a:lnTo>
                    <a:pt x="6255" y="275"/>
                  </a:lnTo>
                  <a:lnTo>
                    <a:pt x="6281" y="259"/>
                  </a:lnTo>
                  <a:lnTo>
                    <a:pt x="6307" y="243"/>
                  </a:lnTo>
                  <a:lnTo>
                    <a:pt x="6333" y="227"/>
                  </a:lnTo>
                  <a:lnTo>
                    <a:pt x="6359" y="211"/>
                  </a:lnTo>
                  <a:lnTo>
                    <a:pt x="6385" y="194"/>
                  </a:lnTo>
                  <a:lnTo>
                    <a:pt x="6412" y="178"/>
                  </a:lnTo>
                  <a:lnTo>
                    <a:pt x="6438" y="162"/>
                  </a:lnTo>
                  <a:lnTo>
                    <a:pt x="6464" y="146"/>
                  </a:lnTo>
                  <a:lnTo>
                    <a:pt x="6490" y="130"/>
                  </a:lnTo>
                  <a:lnTo>
                    <a:pt x="6516" y="114"/>
                  </a:lnTo>
                  <a:lnTo>
                    <a:pt x="6542" y="97"/>
                  </a:lnTo>
                  <a:lnTo>
                    <a:pt x="6569" y="81"/>
                  </a:lnTo>
                  <a:lnTo>
                    <a:pt x="6595" y="65"/>
                  </a:lnTo>
                  <a:lnTo>
                    <a:pt x="6621" y="49"/>
                  </a:lnTo>
                  <a:lnTo>
                    <a:pt x="6647" y="32"/>
                  </a:lnTo>
                  <a:lnTo>
                    <a:pt x="6673" y="16"/>
                  </a:lnTo>
                  <a:lnTo>
                    <a:pt x="6700" y="0"/>
                  </a:lnTo>
                </a:path>
              </a:pathLst>
            </a:custGeom>
            <a:noFill/>
            <a:ln w="25400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  <a:latin typeface="Calibri"/>
              </a:endParaRPr>
            </a:p>
          </p:txBody>
        </p:sp>
        <p:sp>
          <p:nvSpPr>
            <p:cNvPr id="29" name="Freeform 8203"/>
            <p:cNvSpPr>
              <a:spLocks/>
            </p:cNvSpPr>
            <p:nvPr/>
          </p:nvSpPr>
          <p:spPr bwMode="auto">
            <a:xfrm flipV="1">
              <a:off x="2139950" y="2249813"/>
              <a:ext cx="6124575" cy="2239962"/>
            </a:xfrm>
            <a:custGeom>
              <a:avLst/>
              <a:gdLst>
                <a:gd name="T0" fmla="*/ 104 w 6700"/>
                <a:gd name="T1" fmla="*/ 2429 h 2445"/>
                <a:gd name="T2" fmla="*/ 235 w 6700"/>
                <a:gd name="T3" fmla="*/ 2408 h 2445"/>
                <a:gd name="T4" fmla="*/ 366 w 6700"/>
                <a:gd name="T5" fmla="*/ 2388 h 2445"/>
                <a:gd name="T6" fmla="*/ 497 w 6700"/>
                <a:gd name="T7" fmla="*/ 2368 h 2445"/>
                <a:gd name="T8" fmla="*/ 628 w 6700"/>
                <a:gd name="T9" fmla="*/ 2347 h 2445"/>
                <a:gd name="T10" fmla="*/ 758 w 6700"/>
                <a:gd name="T11" fmla="*/ 2327 h 2445"/>
                <a:gd name="T12" fmla="*/ 889 w 6700"/>
                <a:gd name="T13" fmla="*/ 2307 h 2445"/>
                <a:gd name="T14" fmla="*/ 1020 w 6700"/>
                <a:gd name="T15" fmla="*/ 2286 h 2445"/>
                <a:gd name="T16" fmla="*/ 1151 w 6700"/>
                <a:gd name="T17" fmla="*/ 2265 h 2445"/>
                <a:gd name="T18" fmla="*/ 1282 w 6700"/>
                <a:gd name="T19" fmla="*/ 2244 h 2445"/>
                <a:gd name="T20" fmla="*/ 1413 w 6700"/>
                <a:gd name="T21" fmla="*/ 2222 h 2445"/>
                <a:gd name="T22" fmla="*/ 1544 w 6700"/>
                <a:gd name="T23" fmla="*/ 2199 h 2445"/>
                <a:gd name="T24" fmla="*/ 1675 w 6700"/>
                <a:gd name="T25" fmla="*/ 2174 h 2445"/>
                <a:gd name="T26" fmla="*/ 1805 w 6700"/>
                <a:gd name="T27" fmla="*/ 2148 h 2445"/>
                <a:gd name="T28" fmla="*/ 1936 w 6700"/>
                <a:gd name="T29" fmla="*/ 2119 h 2445"/>
                <a:gd name="T30" fmla="*/ 2067 w 6700"/>
                <a:gd name="T31" fmla="*/ 2088 h 2445"/>
                <a:gd name="T32" fmla="*/ 2198 w 6700"/>
                <a:gd name="T33" fmla="*/ 2054 h 2445"/>
                <a:gd name="T34" fmla="*/ 2329 w 6700"/>
                <a:gd name="T35" fmla="*/ 2017 h 2445"/>
                <a:gd name="T36" fmla="*/ 2460 w 6700"/>
                <a:gd name="T37" fmla="*/ 1978 h 2445"/>
                <a:gd name="T38" fmla="*/ 2591 w 6700"/>
                <a:gd name="T39" fmla="*/ 1936 h 2445"/>
                <a:gd name="T40" fmla="*/ 2721 w 6700"/>
                <a:gd name="T41" fmla="*/ 1892 h 2445"/>
                <a:gd name="T42" fmla="*/ 2852 w 6700"/>
                <a:gd name="T43" fmla="*/ 1844 h 2445"/>
                <a:gd name="T44" fmla="*/ 2983 w 6700"/>
                <a:gd name="T45" fmla="*/ 1795 h 2445"/>
                <a:gd name="T46" fmla="*/ 3114 w 6700"/>
                <a:gd name="T47" fmla="*/ 1743 h 2445"/>
                <a:gd name="T48" fmla="*/ 3245 w 6700"/>
                <a:gd name="T49" fmla="*/ 1690 h 2445"/>
                <a:gd name="T50" fmla="*/ 3376 w 6700"/>
                <a:gd name="T51" fmla="*/ 1635 h 2445"/>
                <a:gd name="T52" fmla="*/ 3507 w 6700"/>
                <a:gd name="T53" fmla="*/ 1578 h 2445"/>
                <a:gd name="T54" fmla="*/ 3637 w 6700"/>
                <a:gd name="T55" fmla="*/ 1520 h 2445"/>
                <a:gd name="T56" fmla="*/ 3768 w 6700"/>
                <a:gd name="T57" fmla="*/ 1460 h 2445"/>
                <a:gd name="T58" fmla="*/ 3899 w 6700"/>
                <a:gd name="T59" fmla="*/ 1400 h 2445"/>
                <a:gd name="T60" fmla="*/ 4030 w 6700"/>
                <a:gd name="T61" fmla="*/ 1338 h 2445"/>
                <a:gd name="T62" fmla="*/ 4161 w 6700"/>
                <a:gd name="T63" fmla="*/ 1275 h 2445"/>
                <a:gd name="T64" fmla="*/ 4292 w 6700"/>
                <a:gd name="T65" fmla="*/ 1211 h 2445"/>
                <a:gd name="T66" fmla="*/ 4423 w 6700"/>
                <a:gd name="T67" fmla="*/ 1145 h 2445"/>
                <a:gd name="T68" fmla="*/ 4553 w 6700"/>
                <a:gd name="T69" fmla="*/ 1078 h 2445"/>
                <a:gd name="T70" fmla="*/ 4684 w 6700"/>
                <a:gd name="T71" fmla="*/ 1009 h 2445"/>
                <a:gd name="T72" fmla="*/ 4815 w 6700"/>
                <a:gd name="T73" fmla="*/ 939 h 2445"/>
                <a:gd name="T74" fmla="*/ 4946 w 6700"/>
                <a:gd name="T75" fmla="*/ 868 h 2445"/>
                <a:gd name="T76" fmla="*/ 5077 w 6700"/>
                <a:gd name="T77" fmla="*/ 795 h 2445"/>
                <a:gd name="T78" fmla="*/ 5208 w 6700"/>
                <a:gd name="T79" fmla="*/ 722 h 2445"/>
                <a:gd name="T80" fmla="*/ 5339 w 6700"/>
                <a:gd name="T81" fmla="*/ 648 h 2445"/>
                <a:gd name="T82" fmla="*/ 5469 w 6700"/>
                <a:gd name="T83" fmla="*/ 576 h 2445"/>
                <a:gd name="T84" fmla="*/ 5600 w 6700"/>
                <a:gd name="T85" fmla="*/ 504 h 2445"/>
                <a:gd name="T86" fmla="*/ 5731 w 6700"/>
                <a:gd name="T87" fmla="*/ 435 h 2445"/>
                <a:gd name="T88" fmla="*/ 5862 w 6700"/>
                <a:gd name="T89" fmla="*/ 367 h 2445"/>
                <a:gd name="T90" fmla="*/ 5993 w 6700"/>
                <a:gd name="T91" fmla="*/ 303 h 2445"/>
                <a:gd name="T92" fmla="*/ 6124 w 6700"/>
                <a:gd name="T93" fmla="*/ 241 h 2445"/>
                <a:gd name="T94" fmla="*/ 6255 w 6700"/>
                <a:gd name="T95" fmla="*/ 181 h 2445"/>
                <a:gd name="T96" fmla="*/ 6385 w 6700"/>
                <a:gd name="T97" fmla="*/ 124 h 2445"/>
                <a:gd name="T98" fmla="*/ 6516 w 6700"/>
                <a:gd name="T99" fmla="*/ 70 h 2445"/>
                <a:gd name="T100" fmla="*/ 6647 w 6700"/>
                <a:gd name="T101" fmla="*/ 20 h 2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00" h="2445">
                  <a:moveTo>
                    <a:pt x="0" y="2445"/>
                  </a:moveTo>
                  <a:lnTo>
                    <a:pt x="26" y="2441"/>
                  </a:lnTo>
                  <a:lnTo>
                    <a:pt x="52" y="2437"/>
                  </a:lnTo>
                  <a:lnTo>
                    <a:pt x="78" y="2433"/>
                  </a:lnTo>
                  <a:lnTo>
                    <a:pt x="104" y="2429"/>
                  </a:lnTo>
                  <a:lnTo>
                    <a:pt x="130" y="2425"/>
                  </a:lnTo>
                  <a:lnTo>
                    <a:pt x="157" y="2421"/>
                  </a:lnTo>
                  <a:lnTo>
                    <a:pt x="183" y="2417"/>
                  </a:lnTo>
                  <a:lnTo>
                    <a:pt x="209" y="2413"/>
                  </a:lnTo>
                  <a:lnTo>
                    <a:pt x="235" y="2408"/>
                  </a:lnTo>
                  <a:lnTo>
                    <a:pt x="261" y="2404"/>
                  </a:lnTo>
                  <a:lnTo>
                    <a:pt x="287" y="2400"/>
                  </a:lnTo>
                  <a:lnTo>
                    <a:pt x="314" y="2396"/>
                  </a:lnTo>
                  <a:lnTo>
                    <a:pt x="340" y="2392"/>
                  </a:lnTo>
                  <a:lnTo>
                    <a:pt x="366" y="2388"/>
                  </a:lnTo>
                  <a:lnTo>
                    <a:pt x="392" y="2384"/>
                  </a:lnTo>
                  <a:lnTo>
                    <a:pt x="418" y="2380"/>
                  </a:lnTo>
                  <a:lnTo>
                    <a:pt x="444" y="2376"/>
                  </a:lnTo>
                  <a:lnTo>
                    <a:pt x="471" y="2372"/>
                  </a:lnTo>
                  <a:lnTo>
                    <a:pt x="497" y="2368"/>
                  </a:lnTo>
                  <a:lnTo>
                    <a:pt x="523" y="2364"/>
                  </a:lnTo>
                  <a:lnTo>
                    <a:pt x="549" y="2360"/>
                  </a:lnTo>
                  <a:lnTo>
                    <a:pt x="575" y="2356"/>
                  </a:lnTo>
                  <a:lnTo>
                    <a:pt x="601" y="2351"/>
                  </a:lnTo>
                  <a:lnTo>
                    <a:pt x="628" y="2347"/>
                  </a:lnTo>
                  <a:lnTo>
                    <a:pt x="654" y="2343"/>
                  </a:lnTo>
                  <a:lnTo>
                    <a:pt x="680" y="2339"/>
                  </a:lnTo>
                  <a:lnTo>
                    <a:pt x="706" y="2335"/>
                  </a:lnTo>
                  <a:lnTo>
                    <a:pt x="732" y="2331"/>
                  </a:lnTo>
                  <a:lnTo>
                    <a:pt x="758" y="2327"/>
                  </a:lnTo>
                  <a:lnTo>
                    <a:pt x="785" y="2323"/>
                  </a:lnTo>
                  <a:lnTo>
                    <a:pt x="811" y="2319"/>
                  </a:lnTo>
                  <a:lnTo>
                    <a:pt x="837" y="2315"/>
                  </a:lnTo>
                  <a:lnTo>
                    <a:pt x="863" y="2311"/>
                  </a:lnTo>
                  <a:lnTo>
                    <a:pt x="889" y="2307"/>
                  </a:lnTo>
                  <a:lnTo>
                    <a:pt x="916" y="2303"/>
                  </a:lnTo>
                  <a:lnTo>
                    <a:pt x="942" y="2298"/>
                  </a:lnTo>
                  <a:lnTo>
                    <a:pt x="968" y="2294"/>
                  </a:lnTo>
                  <a:lnTo>
                    <a:pt x="994" y="2290"/>
                  </a:lnTo>
                  <a:lnTo>
                    <a:pt x="1020" y="2286"/>
                  </a:lnTo>
                  <a:lnTo>
                    <a:pt x="1046" y="2282"/>
                  </a:lnTo>
                  <a:lnTo>
                    <a:pt x="1073" y="2278"/>
                  </a:lnTo>
                  <a:lnTo>
                    <a:pt x="1099" y="2274"/>
                  </a:lnTo>
                  <a:lnTo>
                    <a:pt x="1125" y="2270"/>
                  </a:lnTo>
                  <a:lnTo>
                    <a:pt x="1151" y="2265"/>
                  </a:lnTo>
                  <a:lnTo>
                    <a:pt x="1177" y="2261"/>
                  </a:lnTo>
                  <a:lnTo>
                    <a:pt x="1203" y="2257"/>
                  </a:lnTo>
                  <a:lnTo>
                    <a:pt x="1230" y="2253"/>
                  </a:lnTo>
                  <a:lnTo>
                    <a:pt x="1256" y="2248"/>
                  </a:lnTo>
                  <a:lnTo>
                    <a:pt x="1282" y="2244"/>
                  </a:lnTo>
                  <a:lnTo>
                    <a:pt x="1308" y="2240"/>
                  </a:lnTo>
                  <a:lnTo>
                    <a:pt x="1334" y="2235"/>
                  </a:lnTo>
                  <a:lnTo>
                    <a:pt x="1360" y="2231"/>
                  </a:lnTo>
                  <a:lnTo>
                    <a:pt x="1387" y="2227"/>
                  </a:lnTo>
                  <a:lnTo>
                    <a:pt x="1413" y="2222"/>
                  </a:lnTo>
                  <a:lnTo>
                    <a:pt x="1439" y="2218"/>
                  </a:lnTo>
                  <a:lnTo>
                    <a:pt x="1465" y="2213"/>
                  </a:lnTo>
                  <a:lnTo>
                    <a:pt x="1491" y="2208"/>
                  </a:lnTo>
                  <a:lnTo>
                    <a:pt x="1517" y="2204"/>
                  </a:lnTo>
                  <a:lnTo>
                    <a:pt x="1544" y="2199"/>
                  </a:lnTo>
                  <a:lnTo>
                    <a:pt x="1570" y="2194"/>
                  </a:lnTo>
                  <a:lnTo>
                    <a:pt x="1596" y="2189"/>
                  </a:lnTo>
                  <a:lnTo>
                    <a:pt x="1622" y="2184"/>
                  </a:lnTo>
                  <a:lnTo>
                    <a:pt x="1648" y="2179"/>
                  </a:lnTo>
                  <a:lnTo>
                    <a:pt x="1675" y="2174"/>
                  </a:lnTo>
                  <a:lnTo>
                    <a:pt x="1701" y="2169"/>
                  </a:lnTo>
                  <a:lnTo>
                    <a:pt x="1727" y="2164"/>
                  </a:lnTo>
                  <a:lnTo>
                    <a:pt x="1753" y="2159"/>
                  </a:lnTo>
                  <a:lnTo>
                    <a:pt x="1779" y="2153"/>
                  </a:lnTo>
                  <a:lnTo>
                    <a:pt x="1805" y="2148"/>
                  </a:lnTo>
                  <a:lnTo>
                    <a:pt x="1832" y="2142"/>
                  </a:lnTo>
                  <a:lnTo>
                    <a:pt x="1858" y="2137"/>
                  </a:lnTo>
                  <a:lnTo>
                    <a:pt x="1884" y="2131"/>
                  </a:lnTo>
                  <a:lnTo>
                    <a:pt x="1910" y="2125"/>
                  </a:lnTo>
                  <a:lnTo>
                    <a:pt x="1936" y="2119"/>
                  </a:lnTo>
                  <a:lnTo>
                    <a:pt x="1962" y="2113"/>
                  </a:lnTo>
                  <a:lnTo>
                    <a:pt x="1989" y="2107"/>
                  </a:lnTo>
                  <a:lnTo>
                    <a:pt x="2015" y="2101"/>
                  </a:lnTo>
                  <a:lnTo>
                    <a:pt x="2041" y="2094"/>
                  </a:lnTo>
                  <a:lnTo>
                    <a:pt x="2067" y="2088"/>
                  </a:lnTo>
                  <a:lnTo>
                    <a:pt x="2093" y="2081"/>
                  </a:lnTo>
                  <a:lnTo>
                    <a:pt x="2119" y="2075"/>
                  </a:lnTo>
                  <a:lnTo>
                    <a:pt x="2146" y="2068"/>
                  </a:lnTo>
                  <a:lnTo>
                    <a:pt x="2172" y="2061"/>
                  </a:lnTo>
                  <a:lnTo>
                    <a:pt x="2198" y="2054"/>
                  </a:lnTo>
                  <a:lnTo>
                    <a:pt x="2224" y="2047"/>
                  </a:lnTo>
                  <a:lnTo>
                    <a:pt x="2250" y="2040"/>
                  </a:lnTo>
                  <a:lnTo>
                    <a:pt x="2276" y="2032"/>
                  </a:lnTo>
                  <a:lnTo>
                    <a:pt x="2303" y="2025"/>
                  </a:lnTo>
                  <a:lnTo>
                    <a:pt x="2329" y="2017"/>
                  </a:lnTo>
                  <a:lnTo>
                    <a:pt x="2355" y="2010"/>
                  </a:lnTo>
                  <a:lnTo>
                    <a:pt x="2381" y="2002"/>
                  </a:lnTo>
                  <a:lnTo>
                    <a:pt x="2407" y="1994"/>
                  </a:lnTo>
                  <a:lnTo>
                    <a:pt x="2433" y="1986"/>
                  </a:lnTo>
                  <a:lnTo>
                    <a:pt x="2460" y="1978"/>
                  </a:lnTo>
                  <a:lnTo>
                    <a:pt x="2486" y="1970"/>
                  </a:lnTo>
                  <a:lnTo>
                    <a:pt x="2512" y="1962"/>
                  </a:lnTo>
                  <a:lnTo>
                    <a:pt x="2538" y="1953"/>
                  </a:lnTo>
                  <a:lnTo>
                    <a:pt x="2564" y="1945"/>
                  </a:lnTo>
                  <a:lnTo>
                    <a:pt x="2591" y="1936"/>
                  </a:lnTo>
                  <a:lnTo>
                    <a:pt x="2617" y="1927"/>
                  </a:lnTo>
                  <a:lnTo>
                    <a:pt x="2643" y="1919"/>
                  </a:lnTo>
                  <a:lnTo>
                    <a:pt x="2669" y="1910"/>
                  </a:lnTo>
                  <a:lnTo>
                    <a:pt x="2695" y="1901"/>
                  </a:lnTo>
                  <a:lnTo>
                    <a:pt x="2721" y="1892"/>
                  </a:lnTo>
                  <a:lnTo>
                    <a:pt x="2748" y="1882"/>
                  </a:lnTo>
                  <a:lnTo>
                    <a:pt x="2774" y="1873"/>
                  </a:lnTo>
                  <a:lnTo>
                    <a:pt x="2800" y="1864"/>
                  </a:lnTo>
                  <a:lnTo>
                    <a:pt x="2826" y="1854"/>
                  </a:lnTo>
                  <a:lnTo>
                    <a:pt x="2852" y="1844"/>
                  </a:lnTo>
                  <a:lnTo>
                    <a:pt x="2878" y="1835"/>
                  </a:lnTo>
                  <a:lnTo>
                    <a:pt x="2905" y="1825"/>
                  </a:lnTo>
                  <a:lnTo>
                    <a:pt x="2931" y="1815"/>
                  </a:lnTo>
                  <a:lnTo>
                    <a:pt x="2957" y="1805"/>
                  </a:lnTo>
                  <a:lnTo>
                    <a:pt x="2983" y="1795"/>
                  </a:lnTo>
                  <a:lnTo>
                    <a:pt x="3009" y="1785"/>
                  </a:lnTo>
                  <a:lnTo>
                    <a:pt x="3035" y="1775"/>
                  </a:lnTo>
                  <a:lnTo>
                    <a:pt x="3062" y="1764"/>
                  </a:lnTo>
                  <a:lnTo>
                    <a:pt x="3088" y="1754"/>
                  </a:lnTo>
                  <a:lnTo>
                    <a:pt x="3114" y="1743"/>
                  </a:lnTo>
                  <a:lnTo>
                    <a:pt x="3140" y="1733"/>
                  </a:lnTo>
                  <a:lnTo>
                    <a:pt x="3166" y="1722"/>
                  </a:lnTo>
                  <a:lnTo>
                    <a:pt x="3192" y="1712"/>
                  </a:lnTo>
                  <a:lnTo>
                    <a:pt x="3219" y="1701"/>
                  </a:lnTo>
                  <a:lnTo>
                    <a:pt x="3245" y="1690"/>
                  </a:lnTo>
                  <a:lnTo>
                    <a:pt x="3271" y="1679"/>
                  </a:lnTo>
                  <a:lnTo>
                    <a:pt x="3297" y="1668"/>
                  </a:lnTo>
                  <a:lnTo>
                    <a:pt x="3323" y="1657"/>
                  </a:lnTo>
                  <a:lnTo>
                    <a:pt x="3350" y="1646"/>
                  </a:lnTo>
                  <a:lnTo>
                    <a:pt x="3376" y="1635"/>
                  </a:lnTo>
                  <a:lnTo>
                    <a:pt x="3402" y="1624"/>
                  </a:lnTo>
                  <a:lnTo>
                    <a:pt x="3428" y="1612"/>
                  </a:lnTo>
                  <a:lnTo>
                    <a:pt x="3454" y="1601"/>
                  </a:lnTo>
                  <a:lnTo>
                    <a:pt x="3480" y="1589"/>
                  </a:lnTo>
                  <a:lnTo>
                    <a:pt x="3507" y="1578"/>
                  </a:lnTo>
                  <a:lnTo>
                    <a:pt x="3533" y="1566"/>
                  </a:lnTo>
                  <a:lnTo>
                    <a:pt x="3559" y="1555"/>
                  </a:lnTo>
                  <a:lnTo>
                    <a:pt x="3585" y="1543"/>
                  </a:lnTo>
                  <a:lnTo>
                    <a:pt x="3611" y="1532"/>
                  </a:lnTo>
                  <a:lnTo>
                    <a:pt x="3637" y="1520"/>
                  </a:lnTo>
                  <a:lnTo>
                    <a:pt x="3664" y="1508"/>
                  </a:lnTo>
                  <a:lnTo>
                    <a:pt x="3690" y="1496"/>
                  </a:lnTo>
                  <a:lnTo>
                    <a:pt x="3716" y="1484"/>
                  </a:lnTo>
                  <a:lnTo>
                    <a:pt x="3742" y="1472"/>
                  </a:lnTo>
                  <a:lnTo>
                    <a:pt x="3768" y="1460"/>
                  </a:lnTo>
                  <a:lnTo>
                    <a:pt x="3794" y="1448"/>
                  </a:lnTo>
                  <a:lnTo>
                    <a:pt x="3821" y="1436"/>
                  </a:lnTo>
                  <a:lnTo>
                    <a:pt x="3847" y="1424"/>
                  </a:lnTo>
                  <a:lnTo>
                    <a:pt x="3873" y="1412"/>
                  </a:lnTo>
                  <a:lnTo>
                    <a:pt x="3899" y="1400"/>
                  </a:lnTo>
                  <a:lnTo>
                    <a:pt x="3925" y="1388"/>
                  </a:lnTo>
                  <a:lnTo>
                    <a:pt x="3951" y="1375"/>
                  </a:lnTo>
                  <a:lnTo>
                    <a:pt x="3978" y="1363"/>
                  </a:lnTo>
                  <a:lnTo>
                    <a:pt x="4004" y="1351"/>
                  </a:lnTo>
                  <a:lnTo>
                    <a:pt x="4030" y="1338"/>
                  </a:lnTo>
                  <a:lnTo>
                    <a:pt x="4056" y="1326"/>
                  </a:lnTo>
                  <a:lnTo>
                    <a:pt x="4082" y="1313"/>
                  </a:lnTo>
                  <a:lnTo>
                    <a:pt x="4108" y="1300"/>
                  </a:lnTo>
                  <a:lnTo>
                    <a:pt x="4135" y="1288"/>
                  </a:lnTo>
                  <a:lnTo>
                    <a:pt x="4161" y="1275"/>
                  </a:lnTo>
                  <a:lnTo>
                    <a:pt x="4187" y="1262"/>
                  </a:lnTo>
                  <a:lnTo>
                    <a:pt x="4213" y="1250"/>
                  </a:lnTo>
                  <a:lnTo>
                    <a:pt x="4239" y="1237"/>
                  </a:lnTo>
                  <a:lnTo>
                    <a:pt x="4266" y="1224"/>
                  </a:lnTo>
                  <a:lnTo>
                    <a:pt x="4292" y="1211"/>
                  </a:lnTo>
                  <a:lnTo>
                    <a:pt x="4318" y="1198"/>
                  </a:lnTo>
                  <a:lnTo>
                    <a:pt x="4344" y="1185"/>
                  </a:lnTo>
                  <a:lnTo>
                    <a:pt x="4370" y="1172"/>
                  </a:lnTo>
                  <a:lnTo>
                    <a:pt x="4396" y="1158"/>
                  </a:lnTo>
                  <a:lnTo>
                    <a:pt x="4423" y="1145"/>
                  </a:lnTo>
                  <a:lnTo>
                    <a:pt x="4449" y="1132"/>
                  </a:lnTo>
                  <a:lnTo>
                    <a:pt x="4475" y="1118"/>
                  </a:lnTo>
                  <a:lnTo>
                    <a:pt x="4501" y="1105"/>
                  </a:lnTo>
                  <a:lnTo>
                    <a:pt x="4527" y="1091"/>
                  </a:lnTo>
                  <a:lnTo>
                    <a:pt x="4553" y="1078"/>
                  </a:lnTo>
                  <a:lnTo>
                    <a:pt x="4580" y="1064"/>
                  </a:lnTo>
                  <a:lnTo>
                    <a:pt x="4606" y="1051"/>
                  </a:lnTo>
                  <a:lnTo>
                    <a:pt x="4632" y="1037"/>
                  </a:lnTo>
                  <a:lnTo>
                    <a:pt x="4658" y="1023"/>
                  </a:lnTo>
                  <a:lnTo>
                    <a:pt x="4684" y="1009"/>
                  </a:lnTo>
                  <a:lnTo>
                    <a:pt x="4710" y="995"/>
                  </a:lnTo>
                  <a:lnTo>
                    <a:pt x="4737" y="981"/>
                  </a:lnTo>
                  <a:lnTo>
                    <a:pt x="4763" y="967"/>
                  </a:lnTo>
                  <a:lnTo>
                    <a:pt x="4789" y="953"/>
                  </a:lnTo>
                  <a:lnTo>
                    <a:pt x="4815" y="939"/>
                  </a:lnTo>
                  <a:lnTo>
                    <a:pt x="4841" y="925"/>
                  </a:lnTo>
                  <a:lnTo>
                    <a:pt x="4867" y="911"/>
                  </a:lnTo>
                  <a:lnTo>
                    <a:pt x="4894" y="896"/>
                  </a:lnTo>
                  <a:lnTo>
                    <a:pt x="4920" y="882"/>
                  </a:lnTo>
                  <a:lnTo>
                    <a:pt x="4946" y="868"/>
                  </a:lnTo>
                  <a:lnTo>
                    <a:pt x="4972" y="853"/>
                  </a:lnTo>
                  <a:lnTo>
                    <a:pt x="4998" y="839"/>
                  </a:lnTo>
                  <a:lnTo>
                    <a:pt x="5025" y="824"/>
                  </a:lnTo>
                  <a:lnTo>
                    <a:pt x="5051" y="810"/>
                  </a:lnTo>
                  <a:lnTo>
                    <a:pt x="5077" y="795"/>
                  </a:lnTo>
                  <a:lnTo>
                    <a:pt x="5103" y="780"/>
                  </a:lnTo>
                  <a:lnTo>
                    <a:pt x="5129" y="766"/>
                  </a:lnTo>
                  <a:lnTo>
                    <a:pt x="5155" y="751"/>
                  </a:lnTo>
                  <a:lnTo>
                    <a:pt x="5182" y="736"/>
                  </a:lnTo>
                  <a:lnTo>
                    <a:pt x="5208" y="722"/>
                  </a:lnTo>
                  <a:lnTo>
                    <a:pt x="5234" y="707"/>
                  </a:lnTo>
                  <a:lnTo>
                    <a:pt x="5260" y="692"/>
                  </a:lnTo>
                  <a:lnTo>
                    <a:pt x="5286" y="678"/>
                  </a:lnTo>
                  <a:lnTo>
                    <a:pt x="5312" y="663"/>
                  </a:lnTo>
                  <a:lnTo>
                    <a:pt x="5339" y="648"/>
                  </a:lnTo>
                  <a:lnTo>
                    <a:pt x="5365" y="634"/>
                  </a:lnTo>
                  <a:lnTo>
                    <a:pt x="5391" y="619"/>
                  </a:lnTo>
                  <a:lnTo>
                    <a:pt x="5417" y="605"/>
                  </a:lnTo>
                  <a:lnTo>
                    <a:pt x="5443" y="590"/>
                  </a:lnTo>
                  <a:lnTo>
                    <a:pt x="5469" y="576"/>
                  </a:lnTo>
                  <a:lnTo>
                    <a:pt x="5496" y="561"/>
                  </a:lnTo>
                  <a:lnTo>
                    <a:pt x="5522" y="547"/>
                  </a:lnTo>
                  <a:lnTo>
                    <a:pt x="5548" y="533"/>
                  </a:lnTo>
                  <a:lnTo>
                    <a:pt x="5574" y="518"/>
                  </a:lnTo>
                  <a:lnTo>
                    <a:pt x="5600" y="504"/>
                  </a:lnTo>
                  <a:lnTo>
                    <a:pt x="5626" y="490"/>
                  </a:lnTo>
                  <a:lnTo>
                    <a:pt x="5653" y="476"/>
                  </a:lnTo>
                  <a:lnTo>
                    <a:pt x="5679" y="462"/>
                  </a:lnTo>
                  <a:lnTo>
                    <a:pt x="5705" y="448"/>
                  </a:lnTo>
                  <a:lnTo>
                    <a:pt x="5731" y="435"/>
                  </a:lnTo>
                  <a:lnTo>
                    <a:pt x="5757" y="421"/>
                  </a:lnTo>
                  <a:lnTo>
                    <a:pt x="5783" y="407"/>
                  </a:lnTo>
                  <a:lnTo>
                    <a:pt x="5810" y="394"/>
                  </a:lnTo>
                  <a:lnTo>
                    <a:pt x="5836" y="381"/>
                  </a:lnTo>
                  <a:lnTo>
                    <a:pt x="5862" y="367"/>
                  </a:lnTo>
                  <a:lnTo>
                    <a:pt x="5888" y="354"/>
                  </a:lnTo>
                  <a:lnTo>
                    <a:pt x="5914" y="341"/>
                  </a:lnTo>
                  <a:lnTo>
                    <a:pt x="5941" y="328"/>
                  </a:lnTo>
                  <a:lnTo>
                    <a:pt x="5967" y="315"/>
                  </a:lnTo>
                  <a:lnTo>
                    <a:pt x="5993" y="303"/>
                  </a:lnTo>
                  <a:lnTo>
                    <a:pt x="6019" y="290"/>
                  </a:lnTo>
                  <a:lnTo>
                    <a:pt x="6045" y="277"/>
                  </a:lnTo>
                  <a:lnTo>
                    <a:pt x="6071" y="265"/>
                  </a:lnTo>
                  <a:lnTo>
                    <a:pt x="6098" y="253"/>
                  </a:lnTo>
                  <a:lnTo>
                    <a:pt x="6124" y="241"/>
                  </a:lnTo>
                  <a:lnTo>
                    <a:pt x="6150" y="228"/>
                  </a:lnTo>
                  <a:lnTo>
                    <a:pt x="6176" y="216"/>
                  </a:lnTo>
                  <a:lnTo>
                    <a:pt x="6202" y="205"/>
                  </a:lnTo>
                  <a:lnTo>
                    <a:pt x="6228" y="193"/>
                  </a:lnTo>
                  <a:lnTo>
                    <a:pt x="6255" y="181"/>
                  </a:lnTo>
                  <a:lnTo>
                    <a:pt x="6281" y="169"/>
                  </a:lnTo>
                  <a:lnTo>
                    <a:pt x="6307" y="158"/>
                  </a:lnTo>
                  <a:lnTo>
                    <a:pt x="6333" y="147"/>
                  </a:lnTo>
                  <a:lnTo>
                    <a:pt x="6359" y="135"/>
                  </a:lnTo>
                  <a:lnTo>
                    <a:pt x="6385" y="124"/>
                  </a:lnTo>
                  <a:lnTo>
                    <a:pt x="6412" y="113"/>
                  </a:lnTo>
                  <a:lnTo>
                    <a:pt x="6438" y="102"/>
                  </a:lnTo>
                  <a:lnTo>
                    <a:pt x="6464" y="92"/>
                  </a:lnTo>
                  <a:lnTo>
                    <a:pt x="6490" y="81"/>
                  </a:lnTo>
                  <a:lnTo>
                    <a:pt x="6516" y="70"/>
                  </a:lnTo>
                  <a:lnTo>
                    <a:pt x="6542" y="60"/>
                  </a:lnTo>
                  <a:lnTo>
                    <a:pt x="6569" y="50"/>
                  </a:lnTo>
                  <a:lnTo>
                    <a:pt x="6595" y="40"/>
                  </a:lnTo>
                  <a:lnTo>
                    <a:pt x="6621" y="30"/>
                  </a:lnTo>
                  <a:lnTo>
                    <a:pt x="6647" y="20"/>
                  </a:lnTo>
                  <a:lnTo>
                    <a:pt x="6673" y="10"/>
                  </a:lnTo>
                  <a:lnTo>
                    <a:pt x="6700" y="0"/>
                  </a:lnTo>
                </a:path>
              </a:pathLst>
            </a:custGeom>
            <a:noFill/>
            <a:ln w="12700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8204"/>
            <p:cNvSpPr>
              <a:spLocks/>
            </p:cNvSpPr>
            <p:nvPr/>
          </p:nvSpPr>
          <p:spPr bwMode="auto">
            <a:xfrm flipV="1">
              <a:off x="2139950" y="2641926"/>
              <a:ext cx="6124575" cy="2260600"/>
            </a:xfrm>
            <a:custGeom>
              <a:avLst/>
              <a:gdLst>
                <a:gd name="T0" fmla="*/ 104 w 6700"/>
                <a:gd name="T1" fmla="*/ 2234 h 2469"/>
                <a:gd name="T2" fmla="*/ 235 w 6700"/>
                <a:gd name="T3" fmla="*/ 2288 h 2469"/>
                <a:gd name="T4" fmla="*/ 366 w 6700"/>
                <a:gd name="T5" fmla="*/ 2335 h 2469"/>
                <a:gd name="T6" fmla="*/ 497 w 6700"/>
                <a:gd name="T7" fmla="*/ 2374 h 2469"/>
                <a:gd name="T8" fmla="*/ 628 w 6700"/>
                <a:gd name="T9" fmla="*/ 2406 h 2469"/>
                <a:gd name="T10" fmla="*/ 758 w 6700"/>
                <a:gd name="T11" fmla="*/ 2432 h 2469"/>
                <a:gd name="T12" fmla="*/ 889 w 6700"/>
                <a:gd name="T13" fmla="*/ 2450 h 2469"/>
                <a:gd name="T14" fmla="*/ 1020 w 6700"/>
                <a:gd name="T15" fmla="*/ 2462 h 2469"/>
                <a:gd name="T16" fmla="*/ 1151 w 6700"/>
                <a:gd name="T17" fmla="*/ 2468 h 2469"/>
                <a:gd name="T18" fmla="*/ 1282 w 6700"/>
                <a:gd name="T19" fmla="*/ 2468 h 2469"/>
                <a:gd name="T20" fmla="*/ 1413 w 6700"/>
                <a:gd name="T21" fmla="*/ 2462 h 2469"/>
                <a:gd name="T22" fmla="*/ 1544 w 6700"/>
                <a:gd name="T23" fmla="*/ 2452 h 2469"/>
                <a:gd name="T24" fmla="*/ 1675 w 6700"/>
                <a:gd name="T25" fmla="*/ 2436 h 2469"/>
                <a:gd name="T26" fmla="*/ 1805 w 6700"/>
                <a:gd name="T27" fmla="*/ 2417 h 2469"/>
                <a:gd name="T28" fmla="*/ 1936 w 6700"/>
                <a:gd name="T29" fmla="*/ 2395 h 2469"/>
                <a:gd name="T30" fmla="*/ 2067 w 6700"/>
                <a:gd name="T31" fmla="*/ 2369 h 2469"/>
                <a:gd name="T32" fmla="*/ 2198 w 6700"/>
                <a:gd name="T33" fmla="*/ 2341 h 2469"/>
                <a:gd name="T34" fmla="*/ 2329 w 6700"/>
                <a:gd name="T35" fmla="*/ 2310 h 2469"/>
                <a:gd name="T36" fmla="*/ 2460 w 6700"/>
                <a:gd name="T37" fmla="*/ 2276 h 2469"/>
                <a:gd name="T38" fmla="*/ 2591 w 6700"/>
                <a:gd name="T39" fmla="*/ 2241 h 2469"/>
                <a:gd name="T40" fmla="*/ 2721 w 6700"/>
                <a:gd name="T41" fmla="*/ 2203 h 2469"/>
                <a:gd name="T42" fmla="*/ 2852 w 6700"/>
                <a:gd name="T43" fmla="*/ 2163 h 2469"/>
                <a:gd name="T44" fmla="*/ 2983 w 6700"/>
                <a:gd name="T45" fmla="*/ 2120 h 2469"/>
                <a:gd name="T46" fmla="*/ 3114 w 6700"/>
                <a:gd name="T47" fmla="*/ 2076 h 2469"/>
                <a:gd name="T48" fmla="*/ 3245 w 6700"/>
                <a:gd name="T49" fmla="*/ 2029 h 2469"/>
                <a:gd name="T50" fmla="*/ 3376 w 6700"/>
                <a:gd name="T51" fmla="*/ 1979 h 2469"/>
                <a:gd name="T52" fmla="*/ 3507 w 6700"/>
                <a:gd name="T53" fmla="*/ 1928 h 2469"/>
                <a:gd name="T54" fmla="*/ 3637 w 6700"/>
                <a:gd name="T55" fmla="*/ 1873 h 2469"/>
                <a:gd name="T56" fmla="*/ 3768 w 6700"/>
                <a:gd name="T57" fmla="*/ 1816 h 2469"/>
                <a:gd name="T58" fmla="*/ 3899 w 6700"/>
                <a:gd name="T59" fmla="*/ 1757 h 2469"/>
                <a:gd name="T60" fmla="*/ 4030 w 6700"/>
                <a:gd name="T61" fmla="*/ 1696 h 2469"/>
                <a:gd name="T62" fmla="*/ 4161 w 6700"/>
                <a:gd name="T63" fmla="*/ 1632 h 2469"/>
                <a:gd name="T64" fmla="*/ 4292 w 6700"/>
                <a:gd name="T65" fmla="*/ 1567 h 2469"/>
                <a:gd name="T66" fmla="*/ 4423 w 6700"/>
                <a:gd name="T67" fmla="*/ 1500 h 2469"/>
                <a:gd name="T68" fmla="*/ 4553 w 6700"/>
                <a:gd name="T69" fmla="*/ 1432 h 2469"/>
                <a:gd name="T70" fmla="*/ 4684 w 6700"/>
                <a:gd name="T71" fmla="*/ 1362 h 2469"/>
                <a:gd name="T72" fmla="*/ 4815 w 6700"/>
                <a:gd name="T73" fmla="*/ 1291 h 2469"/>
                <a:gd name="T74" fmla="*/ 4946 w 6700"/>
                <a:gd name="T75" fmla="*/ 1220 h 2469"/>
                <a:gd name="T76" fmla="*/ 5077 w 6700"/>
                <a:gd name="T77" fmla="*/ 1146 h 2469"/>
                <a:gd name="T78" fmla="*/ 5208 w 6700"/>
                <a:gd name="T79" fmla="*/ 1072 h 2469"/>
                <a:gd name="T80" fmla="*/ 5339 w 6700"/>
                <a:gd name="T81" fmla="*/ 995 h 2469"/>
                <a:gd name="T82" fmla="*/ 5469 w 6700"/>
                <a:gd name="T83" fmla="*/ 916 h 2469"/>
                <a:gd name="T84" fmla="*/ 5600 w 6700"/>
                <a:gd name="T85" fmla="*/ 834 h 2469"/>
                <a:gd name="T86" fmla="*/ 5731 w 6700"/>
                <a:gd name="T87" fmla="*/ 749 h 2469"/>
                <a:gd name="T88" fmla="*/ 5862 w 6700"/>
                <a:gd name="T89" fmla="*/ 660 h 2469"/>
                <a:gd name="T90" fmla="*/ 5993 w 6700"/>
                <a:gd name="T91" fmla="*/ 566 h 2469"/>
                <a:gd name="T92" fmla="*/ 6124 w 6700"/>
                <a:gd name="T93" fmla="*/ 470 h 2469"/>
                <a:gd name="T94" fmla="*/ 6255 w 6700"/>
                <a:gd name="T95" fmla="*/ 369 h 2469"/>
                <a:gd name="T96" fmla="*/ 6385 w 6700"/>
                <a:gd name="T97" fmla="*/ 265 h 2469"/>
                <a:gd name="T98" fmla="*/ 6516 w 6700"/>
                <a:gd name="T99" fmla="*/ 157 h 2469"/>
                <a:gd name="T100" fmla="*/ 6647 w 6700"/>
                <a:gd name="T101" fmla="*/ 45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00" h="2469">
                  <a:moveTo>
                    <a:pt x="0" y="2185"/>
                  </a:moveTo>
                  <a:lnTo>
                    <a:pt x="26" y="2198"/>
                  </a:lnTo>
                  <a:lnTo>
                    <a:pt x="52" y="2210"/>
                  </a:lnTo>
                  <a:lnTo>
                    <a:pt x="78" y="2222"/>
                  </a:lnTo>
                  <a:lnTo>
                    <a:pt x="104" y="2234"/>
                  </a:lnTo>
                  <a:lnTo>
                    <a:pt x="130" y="2245"/>
                  </a:lnTo>
                  <a:lnTo>
                    <a:pt x="157" y="2257"/>
                  </a:lnTo>
                  <a:lnTo>
                    <a:pt x="183" y="2267"/>
                  </a:lnTo>
                  <a:lnTo>
                    <a:pt x="209" y="2278"/>
                  </a:lnTo>
                  <a:lnTo>
                    <a:pt x="235" y="2288"/>
                  </a:lnTo>
                  <a:lnTo>
                    <a:pt x="261" y="2298"/>
                  </a:lnTo>
                  <a:lnTo>
                    <a:pt x="287" y="2308"/>
                  </a:lnTo>
                  <a:lnTo>
                    <a:pt x="314" y="2317"/>
                  </a:lnTo>
                  <a:lnTo>
                    <a:pt x="340" y="2326"/>
                  </a:lnTo>
                  <a:lnTo>
                    <a:pt x="366" y="2335"/>
                  </a:lnTo>
                  <a:lnTo>
                    <a:pt x="392" y="2343"/>
                  </a:lnTo>
                  <a:lnTo>
                    <a:pt x="418" y="2351"/>
                  </a:lnTo>
                  <a:lnTo>
                    <a:pt x="444" y="2359"/>
                  </a:lnTo>
                  <a:lnTo>
                    <a:pt x="471" y="2367"/>
                  </a:lnTo>
                  <a:lnTo>
                    <a:pt x="497" y="2374"/>
                  </a:lnTo>
                  <a:lnTo>
                    <a:pt x="523" y="2381"/>
                  </a:lnTo>
                  <a:lnTo>
                    <a:pt x="549" y="2388"/>
                  </a:lnTo>
                  <a:lnTo>
                    <a:pt x="575" y="2394"/>
                  </a:lnTo>
                  <a:lnTo>
                    <a:pt x="601" y="2401"/>
                  </a:lnTo>
                  <a:lnTo>
                    <a:pt x="628" y="2406"/>
                  </a:lnTo>
                  <a:lnTo>
                    <a:pt x="654" y="2412"/>
                  </a:lnTo>
                  <a:lnTo>
                    <a:pt x="680" y="2417"/>
                  </a:lnTo>
                  <a:lnTo>
                    <a:pt x="706" y="2422"/>
                  </a:lnTo>
                  <a:lnTo>
                    <a:pt x="732" y="2427"/>
                  </a:lnTo>
                  <a:lnTo>
                    <a:pt x="758" y="2432"/>
                  </a:lnTo>
                  <a:lnTo>
                    <a:pt x="785" y="2436"/>
                  </a:lnTo>
                  <a:lnTo>
                    <a:pt x="811" y="2440"/>
                  </a:lnTo>
                  <a:lnTo>
                    <a:pt x="837" y="2444"/>
                  </a:lnTo>
                  <a:lnTo>
                    <a:pt x="863" y="2447"/>
                  </a:lnTo>
                  <a:lnTo>
                    <a:pt x="889" y="2450"/>
                  </a:lnTo>
                  <a:lnTo>
                    <a:pt x="916" y="2453"/>
                  </a:lnTo>
                  <a:lnTo>
                    <a:pt x="942" y="2456"/>
                  </a:lnTo>
                  <a:lnTo>
                    <a:pt x="968" y="2458"/>
                  </a:lnTo>
                  <a:lnTo>
                    <a:pt x="994" y="2461"/>
                  </a:lnTo>
                  <a:lnTo>
                    <a:pt x="1020" y="2462"/>
                  </a:lnTo>
                  <a:lnTo>
                    <a:pt x="1046" y="2464"/>
                  </a:lnTo>
                  <a:lnTo>
                    <a:pt x="1073" y="2465"/>
                  </a:lnTo>
                  <a:lnTo>
                    <a:pt x="1099" y="2467"/>
                  </a:lnTo>
                  <a:lnTo>
                    <a:pt x="1125" y="2467"/>
                  </a:lnTo>
                  <a:lnTo>
                    <a:pt x="1151" y="2468"/>
                  </a:lnTo>
                  <a:lnTo>
                    <a:pt x="1177" y="2469"/>
                  </a:lnTo>
                  <a:lnTo>
                    <a:pt x="1203" y="2469"/>
                  </a:lnTo>
                  <a:lnTo>
                    <a:pt x="1230" y="2469"/>
                  </a:lnTo>
                  <a:lnTo>
                    <a:pt x="1256" y="2468"/>
                  </a:lnTo>
                  <a:lnTo>
                    <a:pt x="1282" y="2468"/>
                  </a:lnTo>
                  <a:lnTo>
                    <a:pt x="1308" y="2467"/>
                  </a:lnTo>
                  <a:lnTo>
                    <a:pt x="1334" y="2466"/>
                  </a:lnTo>
                  <a:lnTo>
                    <a:pt x="1360" y="2465"/>
                  </a:lnTo>
                  <a:lnTo>
                    <a:pt x="1387" y="2464"/>
                  </a:lnTo>
                  <a:lnTo>
                    <a:pt x="1413" y="2462"/>
                  </a:lnTo>
                  <a:lnTo>
                    <a:pt x="1439" y="2460"/>
                  </a:lnTo>
                  <a:lnTo>
                    <a:pt x="1465" y="2459"/>
                  </a:lnTo>
                  <a:lnTo>
                    <a:pt x="1491" y="2456"/>
                  </a:lnTo>
                  <a:lnTo>
                    <a:pt x="1517" y="2454"/>
                  </a:lnTo>
                  <a:lnTo>
                    <a:pt x="1544" y="2452"/>
                  </a:lnTo>
                  <a:lnTo>
                    <a:pt x="1570" y="2449"/>
                  </a:lnTo>
                  <a:lnTo>
                    <a:pt x="1596" y="2446"/>
                  </a:lnTo>
                  <a:lnTo>
                    <a:pt x="1622" y="2443"/>
                  </a:lnTo>
                  <a:lnTo>
                    <a:pt x="1648" y="2440"/>
                  </a:lnTo>
                  <a:lnTo>
                    <a:pt x="1675" y="2436"/>
                  </a:lnTo>
                  <a:lnTo>
                    <a:pt x="1701" y="2433"/>
                  </a:lnTo>
                  <a:lnTo>
                    <a:pt x="1727" y="2429"/>
                  </a:lnTo>
                  <a:lnTo>
                    <a:pt x="1753" y="2425"/>
                  </a:lnTo>
                  <a:lnTo>
                    <a:pt x="1779" y="2421"/>
                  </a:lnTo>
                  <a:lnTo>
                    <a:pt x="1805" y="2417"/>
                  </a:lnTo>
                  <a:lnTo>
                    <a:pt x="1832" y="2413"/>
                  </a:lnTo>
                  <a:lnTo>
                    <a:pt x="1858" y="2409"/>
                  </a:lnTo>
                  <a:lnTo>
                    <a:pt x="1884" y="2404"/>
                  </a:lnTo>
                  <a:lnTo>
                    <a:pt x="1910" y="2400"/>
                  </a:lnTo>
                  <a:lnTo>
                    <a:pt x="1936" y="2395"/>
                  </a:lnTo>
                  <a:lnTo>
                    <a:pt x="1962" y="2390"/>
                  </a:lnTo>
                  <a:lnTo>
                    <a:pt x="1989" y="2385"/>
                  </a:lnTo>
                  <a:lnTo>
                    <a:pt x="2015" y="2380"/>
                  </a:lnTo>
                  <a:lnTo>
                    <a:pt x="2041" y="2374"/>
                  </a:lnTo>
                  <a:lnTo>
                    <a:pt x="2067" y="2369"/>
                  </a:lnTo>
                  <a:lnTo>
                    <a:pt x="2093" y="2364"/>
                  </a:lnTo>
                  <a:lnTo>
                    <a:pt x="2119" y="2358"/>
                  </a:lnTo>
                  <a:lnTo>
                    <a:pt x="2146" y="2352"/>
                  </a:lnTo>
                  <a:lnTo>
                    <a:pt x="2172" y="2347"/>
                  </a:lnTo>
                  <a:lnTo>
                    <a:pt x="2198" y="2341"/>
                  </a:lnTo>
                  <a:lnTo>
                    <a:pt x="2224" y="2335"/>
                  </a:lnTo>
                  <a:lnTo>
                    <a:pt x="2250" y="2329"/>
                  </a:lnTo>
                  <a:lnTo>
                    <a:pt x="2276" y="2322"/>
                  </a:lnTo>
                  <a:lnTo>
                    <a:pt x="2303" y="2316"/>
                  </a:lnTo>
                  <a:lnTo>
                    <a:pt x="2329" y="2310"/>
                  </a:lnTo>
                  <a:lnTo>
                    <a:pt x="2355" y="2303"/>
                  </a:lnTo>
                  <a:lnTo>
                    <a:pt x="2381" y="2297"/>
                  </a:lnTo>
                  <a:lnTo>
                    <a:pt x="2407" y="2290"/>
                  </a:lnTo>
                  <a:lnTo>
                    <a:pt x="2433" y="2283"/>
                  </a:lnTo>
                  <a:lnTo>
                    <a:pt x="2460" y="2276"/>
                  </a:lnTo>
                  <a:lnTo>
                    <a:pt x="2486" y="2269"/>
                  </a:lnTo>
                  <a:lnTo>
                    <a:pt x="2512" y="2262"/>
                  </a:lnTo>
                  <a:lnTo>
                    <a:pt x="2538" y="2255"/>
                  </a:lnTo>
                  <a:lnTo>
                    <a:pt x="2564" y="2248"/>
                  </a:lnTo>
                  <a:lnTo>
                    <a:pt x="2591" y="2241"/>
                  </a:lnTo>
                  <a:lnTo>
                    <a:pt x="2617" y="2233"/>
                  </a:lnTo>
                  <a:lnTo>
                    <a:pt x="2643" y="2226"/>
                  </a:lnTo>
                  <a:lnTo>
                    <a:pt x="2669" y="2218"/>
                  </a:lnTo>
                  <a:lnTo>
                    <a:pt x="2695" y="2211"/>
                  </a:lnTo>
                  <a:lnTo>
                    <a:pt x="2721" y="2203"/>
                  </a:lnTo>
                  <a:lnTo>
                    <a:pt x="2748" y="2195"/>
                  </a:lnTo>
                  <a:lnTo>
                    <a:pt x="2774" y="2187"/>
                  </a:lnTo>
                  <a:lnTo>
                    <a:pt x="2800" y="2179"/>
                  </a:lnTo>
                  <a:lnTo>
                    <a:pt x="2826" y="2171"/>
                  </a:lnTo>
                  <a:lnTo>
                    <a:pt x="2852" y="2163"/>
                  </a:lnTo>
                  <a:lnTo>
                    <a:pt x="2878" y="2154"/>
                  </a:lnTo>
                  <a:lnTo>
                    <a:pt x="2905" y="2146"/>
                  </a:lnTo>
                  <a:lnTo>
                    <a:pt x="2931" y="2138"/>
                  </a:lnTo>
                  <a:lnTo>
                    <a:pt x="2957" y="2129"/>
                  </a:lnTo>
                  <a:lnTo>
                    <a:pt x="2983" y="2120"/>
                  </a:lnTo>
                  <a:lnTo>
                    <a:pt x="3009" y="2112"/>
                  </a:lnTo>
                  <a:lnTo>
                    <a:pt x="3035" y="2103"/>
                  </a:lnTo>
                  <a:lnTo>
                    <a:pt x="3062" y="2094"/>
                  </a:lnTo>
                  <a:lnTo>
                    <a:pt x="3088" y="2085"/>
                  </a:lnTo>
                  <a:lnTo>
                    <a:pt x="3114" y="2076"/>
                  </a:lnTo>
                  <a:lnTo>
                    <a:pt x="3140" y="2067"/>
                  </a:lnTo>
                  <a:lnTo>
                    <a:pt x="3166" y="2057"/>
                  </a:lnTo>
                  <a:lnTo>
                    <a:pt x="3192" y="2048"/>
                  </a:lnTo>
                  <a:lnTo>
                    <a:pt x="3219" y="2038"/>
                  </a:lnTo>
                  <a:lnTo>
                    <a:pt x="3245" y="2029"/>
                  </a:lnTo>
                  <a:lnTo>
                    <a:pt x="3271" y="2019"/>
                  </a:lnTo>
                  <a:lnTo>
                    <a:pt x="3297" y="2009"/>
                  </a:lnTo>
                  <a:lnTo>
                    <a:pt x="3323" y="1999"/>
                  </a:lnTo>
                  <a:lnTo>
                    <a:pt x="3350" y="1989"/>
                  </a:lnTo>
                  <a:lnTo>
                    <a:pt x="3376" y="1979"/>
                  </a:lnTo>
                  <a:lnTo>
                    <a:pt x="3402" y="1969"/>
                  </a:lnTo>
                  <a:lnTo>
                    <a:pt x="3428" y="1959"/>
                  </a:lnTo>
                  <a:lnTo>
                    <a:pt x="3454" y="1949"/>
                  </a:lnTo>
                  <a:lnTo>
                    <a:pt x="3480" y="1938"/>
                  </a:lnTo>
                  <a:lnTo>
                    <a:pt x="3507" y="1928"/>
                  </a:lnTo>
                  <a:lnTo>
                    <a:pt x="3533" y="1917"/>
                  </a:lnTo>
                  <a:lnTo>
                    <a:pt x="3559" y="1906"/>
                  </a:lnTo>
                  <a:lnTo>
                    <a:pt x="3585" y="1895"/>
                  </a:lnTo>
                  <a:lnTo>
                    <a:pt x="3611" y="1884"/>
                  </a:lnTo>
                  <a:lnTo>
                    <a:pt x="3637" y="1873"/>
                  </a:lnTo>
                  <a:lnTo>
                    <a:pt x="3664" y="1862"/>
                  </a:lnTo>
                  <a:lnTo>
                    <a:pt x="3690" y="1851"/>
                  </a:lnTo>
                  <a:lnTo>
                    <a:pt x="3716" y="1839"/>
                  </a:lnTo>
                  <a:lnTo>
                    <a:pt x="3742" y="1828"/>
                  </a:lnTo>
                  <a:lnTo>
                    <a:pt x="3768" y="1816"/>
                  </a:lnTo>
                  <a:lnTo>
                    <a:pt x="3794" y="1805"/>
                  </a:lnTo>
                  <a:lnTo>
                    <a:pt x="3821" y="1793"/>
                  </a:lnTo>
                  <a:lnTo>
                    <a:pt x="3847" y="1781"/>
                  </a:lnTo>
                  <a:lnTo>
                    <a:pt x="3873" y="1769"/>
                  </a:lnTo>
                  <a:lnTo>
                    <a:pt x="3899" y="1757"/>
                  </a:lnTo>
                  <a:lnTo>
                    <a:pt x="3925" y="1745"/>
                  </a:lnTo>
                  <a:lnTo>
                    <a:pt x="3951" y="1733"/>
                  </a:lnTo>
                  <a:lnTo>
                    <a:pt x="3978" y="1721"/>
                  </a:lnTo>
                  <a:lnTo>
                    <a:pt x="4004" y="1708"/>
                  </a:lnTo>
                  <a:lnTo>
                    <a:pt x="4030" y="1696"/>
                  </a:lnTo>
                  <a:lnTo>
                    <a:pt x="4056" y="1683"/>
                  </a:lnTo>
                  <a:lnTo>
                    <a:pt x="4082" y="1671"/>
                  </a:lnTo>
                  <a:lnTo>
                    <a:pt x="4108" y="1658"/>
                  </a:lnTo>
                  <a:lnTo>
                    <a:pt x="4135" y="1645"/>
                  </a:lnTo>
                  <a:lnTo>
                    <a:pt x="4161" y="1632"/>
                  </a:lnTo>
                  <a:lnTo>
                    <a:pt x="4187" y="1619"/>
                  </a:lnTo>
                  <a:lnTo>
                    <a:pt x="4213" y="1606"/>
                  </a:lnTo>
                  <a:lnTo>
                    <a:pt x="4239" y="1593"/>
                  </a:lnTo>
                  <a:lnTo>
                    <a:pt x="4266" y="1580"/>
                  </a:lnTo>
                  <a:lnTo>
                    <a:pt x="4292" y="1567"/>
                  </a:lnTo>
                  <a:lnTo>
                    <a:pt x="4318" y="1554"/>
                  </a:lnTo>
                  <a:lnTo>
                    <a:pt x="4344" y="1540"/>
                  </a:lnTo>
                  <a:lnTo>
                    <a:pt x="4370" y="1527"/>
                  </a:lnTo>
                  <a:lnTo>
                    <a:pt x="4396" y="1513"/>
                  </a:lnTo>
                  <a:lnTo>
                    <a:pt x="4423" y="1500"/>
                  </a:lnTo>
                  <a:lnTo>
                    <a:pt x="4449" y="1486"/>
                  </a:lnTo>
                  <a:lnTo>
                    <a:pt x="4475" y="1473"/>
                  </a:lnTo>
                  <a:lnTo>
                    <a:pt x="4501" y="1459"/>
                  </a:lnTo>
                  <a:lnTo>
                    <a:pt x="4527" y="1445"/>
                  </a:lnTo>
                  <a:lnTo>
                    <a:pt x="4553" y="1432"/>
                  </a:lnTo>
                  <a:lnTo>
                    <a:pt x="4580" y="1418"/>
                  </a:lnTo>
                  <a:lnTo>
                    <a:pt x="4606" y="1404"/>
                  </a:lnTo>
                  <a:lnTo>
                    <a:pt x="4632" y="1390"/>
                  </a:lnTo>
                  <a:lnTo>
                    <a:pt x="4658" y="1376"/>
                  </a:lnTo>
                  <a:lnTo>
                    <a:pt x="4684" y="1362"/>
                  </a:lnTo>
                  <a:lnTo>
                    <a:pt x="4710" y="1348"/>
                  </a:lnTo>
                  <a:lnTo>
                    <a:pt x="4737" y="1334"/>
                  </a:lnTo>
                  <a:lnTo>
                    <a:pt x="4763" y="1320"/>
                  </a:lnTo>
                  <a:lnTo>
                    <a:pt x="4789" y="1306"/>
                  </a:lnTo>
                  <a:lnTo>
                    <a:pt x="4815" y="1291"/>
                  </a:lnTo>
                  <a:lnTo>
                    <a:pt x="4841" y="1277"/>
                  </a:lnTo>
                  <a:lnTo>
                    <a:pt x="4867" y="1263"/>
                  </a:lnTo>
                  <a:lnTo>
                    <a:pt x="4894" y="1248"/>
                  </a:lnTo>
                  <a:lnTo>
                    <a:pt x="4920" y="1234"/>
                  </a:lnTo>
                  <a:lnTo>
                    <a:pt x="4946" y="1220"/>
                  </a:lnTo>
                  <a:lnTo>
                    <a:pt x="4972" y="1205"/>
                  </a:lnTo>
                  <a:lnTo>
                    <a:pt x="4998" y="1190"/>
                  </a:lnTo>
                  <a:lnTo>
                    <a:pt x="5025" y="1176"/>
                  </a:lnTo>
                  <a:lnTo>
                    <a:pt x="5051" y="1161"/>
                  </a:lnTo>
                  <a:lnTo>
                    <a:pt x="5077" y="1146"/>
                  </a:lnTo>
                  <a:lnTo>
                    <a:pt x="5103" y="1132"/>
                  </a:lnTo>
                  <a:lnTo>
                    <a:pt x="5129" y="1117"/>
                  </a:lnTo>
                  <a:lnTo>
                    <a:pt x="5155" y="1102"/>
                  </a:lnTo>
                  <a:lnTo>
                    <a:pt x="5182" y="1087"/>
                  </a:lnTo>
                  <a:lnTo>
                    <a:pt x="5208" y="1072"/>
                  </a:lnTo>
                  <a:lnTo>
                    <a:pt x="5234" y="1057"/>
                  </a:lnTo>
                  <a:lnTo>
                    <a:pt x="5260" y="1042"/>
                  </a:lnTo>
                  <a:lnTo>
                    <a:pt x="5286" y="1026"/>
                  </a:lnTo>
                  <a:lnTo>
                    <a:pt x="5312" y="1011"/>
                  </a:lnTo>
                  <a:lnTo>
                    <a:pt x="5339" y="995"/>
                  </a:lnTo>
                  <a:lnTo>
                    <a:pt x="5365" y="980"/>
                  </a:lnTo>
                  <a:lnTo>
                    <a:pt x="5391" y="964"/>
                  </a:lnTo>
                  <a:lnTo>
                    <a:pt x="5417" y="948"/>
                  </a:lnTo>
                  <a:lnTo>
                    <a:pt x="5443" y="932"/>
                  </a:lnTo>
                  <a:lnTo>
                    <a:pt x="5469" y="916"/>
                  </a:lnTo>
                  <a:lnTo>
                    <a:pt x="5496" y="900"/>
                  </a:lnTo>
                  <a:lnTo>
                    <a:pt x="5522" y="884"/>
                  </a:lnTo>
                  <a:lnTo>
                    <a:pt x="5548" y="868"/>
                  </a:lnTo>
                  <a:lnTo>
                    <a:pt x="5574" y="851"/>
                  </a:lnTo>
                  <a:lnTo>
                    <a:pt x="5600" y="834"/>
                  </a:lnTo>
                  <a:lnTo>
                    <a:pt x="5626" y="818"/>
                  </a:lnTo>
                  <a:lnTo>
                    <a:pt x="5653" y="801"/>
                  </a:lnTo>
                  <a:lnTo>
                    <a:pt x="5679" y="784"/>
                  </a:lnTo>
                  <a:lnTo>
                    <a:pt x="5705" y="766"/>
                  </a:lnTo>
                  <a:lnTo>
                    <a:pt x="5731" y="749"/>
                  </a:lnTo>
                  <a:lnTo>
                    <a:pt x="5757" y="731"/>
                  </a:lnTo>
                  <a:lnTo>
                    <a:pt x="5783" y="714"/>
                  </a:lnTo>
                  <a:lnTo>
                    <a:pt x="5810" y="696"/>
                  </a:lnTo>
                  <a:lnTo>
                    <a:pt x="5836" y="678"/>
                  </a:lnTo>
                  <a:lnTo>
                    <a:pt x="5862" y="660"/>
                  </a:lnTo>
                  <a:lnTo>
                    <a:pt x="5888" y="641"/>
                  </a:lnTo>
                  <a:lnTo>
                    <a:pt x="5914" y="623"/>
                  </a:lnTo>
                  <a:lnTo>
                    <a:pt x="5941" y="604"/>
                  </a:lnTo>
                  <a:lnTo>
                    <a:pt x="5967" y="585"/>
                  </a:lnTo>
                  <a:lnTo>
                    <a:pt x="5993" y="566"/>
                  </a:lnTo>
                  <a:lnTo>
                    <a:pt x="6019" y="547"/>
                  </a:lnTo>
                  <a:lnTo>
                    <a:pt x="6045" y="528"/>
                  </a:lnTo>
                  <a:lnTo>
                    <a:pt x="6071" y="509"/>
                  </a:lnTo>
                  <a:lnTo>
                    <a:pt x="6098" y="489"/>
                  </a:lnTo>
                  <a:lnTo>
                    <a:pt x="6124" y="470"/>
                  </a:lnTo>
                  <a:lnTo>
                    <a:pt x="6150" y="450"/>
                  </a:lnTo>
                  <a:lnTo>
                    <a:pt x="6176" y="430"/>
                  </a:lnTo>
                  <a:lnTo>
                    <a:pt x="6202" y="410"/>
                  </a:lnTo>
                  <a:lnTo>
                    <a:pt x="6228" y="389"/>
                  </a:lnTo>
                  <a:lnTo>
                    <a:pt x="6255" y="369"/>
                  </a:lnTo>
                  <a:lnTo>
                    <a:pt x="6281" y="348"/>
                  </a:lnTo>
                  <a:lnTo>
                    <a:pt x="6307" y="328"/>
                  </a:lnTo>
                  <a:lnTo>
                    <a:pt x="6333" y="307"/>
                  </a:lnTo>
                  <a:lnTo>
                    <a:pt x="6359" y="286"/>
                  </a:lnTo>
                  <a:lnTo>
                    <a:pt x="6385" y="265"/>
                  </a:lnTo>
                  <a:lnTo>
                    <a:pt x="6412" y="243"/>
                  </a:lnTo>
                  <a:lnTo>
                    <a:pt x="6438" y="222"/>
                  </a:lnTo>
                  <a:lnTo>
                    <a:pt x="6464" y="200"/>
                  </a:lnTo>
                  <a:lnTo>
                    <a:pt x="6490" y="179"/>
                  </a:lnTo>
                  <a:lnTo>
                    <a:pt x="6516" y="157"/>
                  </a:lnTo>
                  <a:lnTo>
                    <a:pt x="6542" y="135"/>
                  </a:lnTo>
                  <a:lnTo>
                    <a:pt x="6569" y="113"/>
                  </a:lnTo>
                  <a:lnTo>
                    <a:pt x="6595" y="90"/>
                  </a:lnTo>
                  <a:lnTo>
                    <a:pt x="6621" y="68"/>
                  </a:lnTo>
                  <a:lnTo>
                    <a:pt x="6647" y="45"/>
                  </a:lnTo>
                  <a:lnTo>
                    <a:pt x="6673" y="23"/>
                  </a:lnTo>
                  <a:lnTo>
                    <a:pt x="6700" y="0"/>
                  </a:lnTo>
                </a:path>
              </a:pathLst>
            </a:custGeom>
            <a:noFill/>
            <a:ln w="12700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9191"/>
            <p:cNvSpPr>
              <a:spLocks/>
            </p:cNvSpPr>
            <p:nvPr/>
          </p:nvSpPr>
          <p:spPr bwMode="auto">
            <a:xfrm flipV="1">
              <a:off x="1774825" y="3735713"/>
              <a:ext cx="6580188" cy="1481137"/>
            </a:xfrm>
            <a:custGeom>
              <a:avLst/>
              <a:gdLst>
                <a:gd name="T0" fmla="*/ 112 w 7200"/>
                <a:gd name="T1" fmla="*/ 1602 h 1617"/>
                <a:gd name="T2" fmla="*/ 253 w 7200"/>
                <a:gd name="T3" fmla="*/ 1610 h 1617"/>
                <a:gd name="T4" fmla="*/ 393 w 7200"/>
                <a:gd name="T5" fmla="*/ 1614 h 1617"/>
                <a:gd name="T6" fmla="*/ 534 w 7200"/>
                <a:gd name="T7" fmla="*/ 1617 h 1617"/>
                <a:gd name="T8" fmla="*/ 675 w 7200"/>
                <a:gd name="T9" fmla="*/ 1617 h 1617"/>
                <a:gd name="T10" fmla="*/ 815 w 7200"/>
                <a:gd name="T11" fmla="*/ 1615 h 1617"/>
                <a:gd name="T12" fmla="*/ 956 w 7200"/>
                <a:gd name="T13" fmla="*/ 1611 h 1617"/>
                <a:gd name="T14" fmla="*/ 1096 w 7200"/>
                <a:gd name="T15" fmla="*/ 1605 h 1617"/>
                <a:gd name="T16" fmla="*/ 1237 w 7200"/>
                <a:gd name="T17" fmla="*/ 1597 h 1617"/>
                <a:gd name="T18" fmla="*/ 1378 w 7200"/>
                <a:gd name="T19" fmla="*/ 1586 h 1617"/>
                <a:gd name="T20" fmla="*/ 1518 w 7200"/>
                <a:gd name="T21" fmla="*/ 1574 h 1617"/>
                <a:gd name="T22" fmla="*/ 1659 w 7200"/>
                <a:gd name="T23" fmla="*/ 1560 h 1617"/>
                <a:gd name="T24" fmla="*/ 1800 w 7200"/>
                <a:gd name="T25" fmla="*/ 1543 h 1617"/>
                <a:gd name="T26" fmla="*/ 1940 w 7200"/>
                <a:gd name="T27" fmla="*/ 1525 h 1617"/>
                <a:gd name="T28" fmla="*/ 2081 w 7200"/>
                <a:gd name="T29" fmla="*/ 1506 h 1617"/>
                <a:gd name="T30" fmla="*/ 2221 w 7200"/>
                <a:gd name="T31" fmla="*/ 1484 h 1617"/>
                <a:gd name="T32" fmla="*/ 2362 w 7200"/>
                <a:gd name="T33" fmla="*/ 1461 h 1617"/>
                <a:gd name="T34" fmla="*/ 2503 w 7200"/>
                <a:gd name="T35" fmla="*/ 1436 h 1617"/>
                <a:gd name="T36" fmla="*/ 2643 w 7200"/>
                <a:gd name="T37" fmla="*/ 1410 h 1617"/>
                <a:gd name="T38" fmla="*/ 2784 w 7200"/>
                <a:gd name="T39" fmla="*/ 1382 h 1617"/>
                <a:gd name="T40" fmla="*/ 2925 w 7200"/>
                <a:gd name="T41" fmla="*/ 1352 h 1617"/>
                <a:gd name="T42" fmla="*/ 3065 w 7200"/>
                <a:gd name="T43" fmla="*/ 1321 h 1617"/>
                <a:gd name="T44" fmla="*/ 3206 w 7200"/>
                <a:gd name="T45" fmla="*/ 1289 h 1617"/>
                <a:gd name="T46" fmla="*/ 3346 w 7200"/>
                <a:gd name="T47" fmla="*/ 1255 h 1617"/>
                <a:gd name="T48" fmla="*/ 3487 w 7200"/>
                <a:gd name="T49" fmla="*/ 1220 h 1617"/>
                <a:gd name="T50" fmla="*/ 3628 w 7200"/>
                <a:gd name="T51" fmla="*/ 1184 h 1617"/>
                <a:gd name="T52" fmla="*/ 3768 w 7200"/>
                <a:gd name="T53" fmla="*/ 1147 h 1617"/>
                <a:gd name="T54" fmla="*/ 3909 w 7200"/>
                <a:gd name="T55" fmla="*/ 1108 h 1617"/>
                <a:gd name="T56" fmla="*/ 4050 w 7200"/>
                <a:gd name="T57" fmla="*/ 1069 h 1617"/>
                <a:gd name="T58" fmla="*/ 4190 w 7200"/>
                <a:gd name="T59" fmla="*/ 1028 h 1617"/>
                <a:gd name="T60" fmla="*/ 4331 w 7200"/>
                <a:gd name="T61" fmla="*/ 987 h 1617"/>
                <a:gd name="T62" fmla="*/ 4471 w 7200"/>
                <a:gd name="T63" fmla="*/ 944 h 1617"/>
                <a:gd name="T64" fmla="*/ 4612 w 7200"/>
                <a:gd name="T65" fmla="*/ 901 h 1617"/>
                <a:gd name="T66" fmla="*/ 4753 w 7200"/>
                <a:gd name="T67" fmla="*/ 856 h 1617"/>
                <a:gd name="T68" fmla="*/ 4893 w 7200"/>
                <a:gd name="T69" fmla="*/ 811 h 1617"/>
                <a:gd name="T70" fmla="*/ 5034 w 7200"/>
                <a:gd name="T71" fmla="*/ 765 h 1617"/>
                <a:gd name="T72" fmla="*/ 5175 w 7200"/>
                <a:gd name="T73" fmla="*/ 719 h 1617"/>
                <a:gd name="T74" fmla="*/ 5315 w 7200"/>
                <a:gd name="T75" fmla="*/ 671 h 1617"/>
                <a:gd name="T76" fmla="*/ 5456 w 7200"/>
                <a:gd name="T77" fmla="*/ 624 h 1617"/>
                <a:gd name="T78" fmla="*/ 5596 w 7200"/>
                <a:gd name="T79" fmla="*/ 575 h 1617"/>
                <a:gd name="T80" fmla="*/ 5737 w 7200"/>
                <a:gd name="T81" fmla="*/ 526 h 1617"/>
                <a:gd name="T82" fmla="*/ 5878 w 7200"/>
                <a:gd name="T83" fmla="*/ 477 h 1617"/>
                <a:gd name="T84" fmla="*/ 6018 w 7200"/>
                <a:gd name="T85" fmla="*/ 427 h 1617"/>
                <a:gd name="T86" fmla="*/ 6159 w 7200"/>
                <a:gd name="T87" fmla="*/ 377 h 1617"/>
                <a:gd name="T88" fmla="*/ 6300 w 7200"/>
                <a:gd name="T89" fmla="*/ 327 h 1617"/>
                <a:gd name="T90" fmla="*/ 6440 w 7200"/>
                <a:gd name="T91" fmla="*/ 276 h 1617"/>
                <a:gd name="T92" fmla="*/ 6581 w 7200"/>
                <a:gd name="T93" fmla="*/ 225 h 1617"/>
                <a:gd name="T94" fmla="*/ 6721 w 7200"/>
                <a:gd name="T95" fmla="*/ 174 h 1617"/>
                <a:gd name="T96" fmla="*/ 6862 w 7200"/>
                <a:gd name="T97" fmla="*/ 123 h 1617"/>
                <a:gd name="T98" fmla="*/ 7003 w 7200"/>
                <a:gd name="T99" fmla="*/ 72 h 1617"/>
                <a:gd name="T100" fmla="*/ 7143 w 7200"/>
                <a:gd name="T101" fmla="*/ 21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00" h="1617">
                  <a:moveTo>
                    <a:pt x="0" y="1595"/>
                  </a:moveTo>
                  <a:lnTo>
                    <a:pt x="28" y="1597"/>
                  </a:lnTo>
                  <a:lnTo>
                    <a:pt x="56" y="1599"/>
                  </a:lnTo>
                  <a:lnTo>
                    <a:pt x="84" y="1601"/>
                  </a:lnTo>
                  <a:lnTo>
                    <a:pt x="112" y="1602"/>
                  </a:lnTo>
                  <a:lnTo>
                    <a:pt x="140" y="1604"/>
                  </a:lnTo>
                  <a:lnTo>
                    <a:pt x="168" y="1605"/>
                  </a:lnTo>
                  <a:lnTo>
                    <a:pt x="196" y="1607"/>
                  </a:lnTo>
                  <a:lnTo>
                    <a:pt x="225" y="1608"/>
                  </a:lnTo>
                  <a:lnTo>
                    <a:pt x="253" y="1610"/>
                  </a:lnTo>
                  <a:lnTo>
                    <a:pt x="281" y="1611"/>
                  </a:lnTo>
                  <a:lnTo>
                    <a:pt x="309" y="1612"/>
                  </a:lnTo>
                  <a:lnTo>
                    <a:pt x="337" y="1613"/>
                  </a:lnTo>
                  <a:lnTo>
                    <a:pt x="365" y="1614"/>
                  </a:lnTo>
                  <a:lnTo>
                    <a:pt x="393" y="1614"/>
                  </a:lnTo>
                  <a:lnTo>
                    <a:pt x="421" y="1615"/>
                  </a:lnTo>
                  <a:lnTo>
                    <a:pt x="450" y="1616"/>
                  </a:lnTo>
                  <a:lnTo>
                    <a:pt x="478" y="1616"/>
                  </a:lnTo>
                  <a:lnTo>
                    <a:pt x="506" y="1617"/>
                  </a:lnTo>
                  <a:lnTo>
                    <a:pt x="534" y="1617"/>
                  </a:lnTo>
                  <a:lnTo>
                    <a:pt x="562" y="1617"/>
                  </a:lnTo>
                  <a:lnTo>
                    <a:pt x="590" y="1617"/>
                  </a:lnTo>
                  <a:lnTo>
                    <a:pt x="618" y="1617"/>
                  </a:lnTo>
                  <a:lnTo>
                    <a:pt x="646" y="1617"/>
                  </a:lnTo>
                  <a:lnTo>
                    <a:pt x="675" y="1617"/>
                  </a:lnTo>
                  <a:lnTo>
                    <a:pt x="703" y="1617"/>
                  </a:lnTo>
                  <a:lnTo>
                    <a:pt x="731" y="1617"/>
                  </a:lnTo>
                  <a:lnTo>
                    <a:pt x="759" y="1616"/>
                  </a:lnTo>
                  <a:lnTo>
                    <a:pt x="787" y="1616"/>
                  </a:lnTo>
                  <a:lnTo>
                    <a:pt x="815" y="1615"/>
                  </a:lnTo>
                  <a:lnTo>
                    <a:pt x="843" y="1615"/>
                  </a:lnTo>
                  <a:lnTo>
                    <a:pt x="871" y="1614"/>
                  </a:lnTo>
                  <a:lnTo>
                    <a:pt x="900" y="1613"/>
                  </a:lnTo>
                  <a:lnTo>
                    <a:pt x="928" y="1612"/>
                  </a:lnTo>
                  <a:lnTo>
                    <a:pt x="956" y="1611"/>
                  </a:lnTo>
                  <a:lnTo>
                    <a:pt x="984" y="1610"/>
                  </a:lnTo>
                  <a:lnTo>
                    <a:pt x="1012" y="1609"/>
                  </a:lnTo>
                  <a:lnTo>
                    <a:pt x="1040" y="1608"/>
                  </a:lnTo>
                  <a:lnTo>
                    <a:pt x="1068" y="1606"/>
                  </a:lnTo>
                  <a:lnTo>
                    <a:pt x="1096" y="1605"/>
                  </a:lnTo>
                  <a:lnTo>
                    <a:pt x="1125" y="1603"/>
                  </a:lnTo>
                  <a:lnTo>
                    <a:pt x="1153" y="1602"/>
                  </a:lnTo>
                  <a:lnTo>
                    <a:pt x="1181" y="1600"/>
                  </a:lnTo>
                  <a:lnTo>
                    <a:pt x="1209" y="1598"/>
                  </a:lnTo>
                  <a:lnTo>
                    <a:pt x="1237" y="1597"/>
                  </a:lnTo>
                  <a:lnTo>
                    <a:pt x="1265" y="1595"/>
                  </a:lnTo>
                  <a:lnTo>
                    <a:pt x="1293" y="1593"/>
                  </a:lnTo>
                  <a:lnTo>
                    <a:pt x="1321" y="1591"/>
                  </a:lnTo>
                  <a:lnTo>
                    <a:pt x="1350" y="1588"/>
                  </a:lnTo>
                  <a:lnTo>
                    <a:pt x="1378" y="1586"/>
                  </a:lnTo>
                  <a:lnTo>
                    <a:pt x="1406" y="1584"/>
                  </a:lnTo>
                  <a:lnTo>
                    <a:pt x="1434" y="1582"/>
                  </a:lnTo>
                  <a:lnTo>
                    <a:pt x="1462" y="1579"/>
                  </a:lnTo>
                  <a:lnTo>
                    <a:pt x="1490" y="1576"/>
                  </a:lnTo>
                  <a:lnTo>
                    <a:pt x="1518" y="1574"/>
                  </a:lnTo>
                  <a:lnTo>
                    <a:pt x="1546" y="1571"/>
                  </a:lnTo>
                  <a:lnTo>
                    <a:pt x="1575" y="1568"/>
                  </a:lnTo>
                  <a:lnTo>
                    <a:pt x="1603" y="1566"/>
                  </a:lnTo>
                  <a:lnTo>
                    <a:pt x="1631" y="1563"/>
                  </a:lnTo>
                  <a:lnTo>
                    <a:pt x="1659" y="1560"/>
                  </a:lnTo>
                  <a:lnTo>
                    <a:pt x="1687" y="1556"/>
                  </a:lnTo>
                  <a:lnTo>
                    <a:pt x="1715" y="1553"/>
                  </a:lnTo>
                  <a:lnTo>
                    <a:pt x="1743" y="1550"/>
                  </a:lnTo>
                  <a:lnTo>
                    <a:pt x="1771" y="1547"/>
                  </a:lnTo>
                  <a:lnTo>
                    <a:pt x="1800" y="1543"/>
                  </a:lnTo>
                  <a:lnTo>
                    <a:pt x="1828" y="1540"/>
                  </a:lnTo>
                  <a:lnTo>
                    <a:pt x="1856" y="1536"/>
                  </a:lnTo>
                  <a:lnTo>
                    <a:pt x="1884" y="1533"/>
                  </a:lnTo>
                  <a:lnTo>
                    <a:pt x="1912" y="1529"/>
                  </a:lnTo>
                  <a:lnTo>
                    <a:pt x="1940" y="1525"/>
                  </a:lnTo>
                  <a:lnTo>
                    <a:pt x="1968" y="1522"/>
                  </a:lnTo>
                  <a:lnTo>
                    <a:pt x="1996" y="1518"/>
                  </a:lnTo>
                  <a:lnTo>
                    <a:pt x="2025" y="1514"/>
                  </a:lnTo>
                  <a:lnTo>
                    <a:pt x="2053" y="1510"/>
                  </a:lnTo>
                  <a:lnTo>
                    <a:pt x="2081" y="1506"/>
                  </a:lnTo>
                  <a:lnTo>
                    <a:pt x="2109" y="1501"/>
                  </a:lnTo>
                  <a:lnTo>
                    <a:pt x="2137" y="1497"/>
                  </a:lnTo>
                  <a:lnTo>
                    <a:pt x="2165" y="1493"/>
                  </a:lnTo>
                  <a:lnTo>
                    <a:pt x="2193" y="1489"/>
                  </a:lnTo>
                  <a:lnTo>
                    <a:pt x="2221" y="1484"/>
                  </a:lnTo>
                  <a:lnTo>
                    <a:pt x="2250" y="1480"/>
                  </a:lnTo>
                  <a:lnTo>
                    <a:pt x="2278" y="1475"/>
                  </a:lnTo>
                  <a:lnTo>
                    <a:pt x="2306" y="1470"/>
                  </a:lnTo>
                  <a:lnTo>
                    <a:pt x="2334" y="1466"/>
                  </a:lnTo>
                  <a:lnTo>
                    <a:pt x="2362" y="1461"/>
                  </a:lnTo>
                  <a:lnTo>
                    <a:pt x="2390" y="1456"/>
                  </a:lnTo>
                  <a:lnTo>
                    <a:pt x="2418" y="1451"/>
                  </a:lnTo>
                  <a:lnTo>
                    <a:pt x="2446" y="1446"/>
                  </a:lnTo>
                  <a:lnTo>
                    <a:pt x="2475" y="1441"/>
                  </a:lnTo>
                  <a:lnTo>
                    <a:pt x="2503" y="1436"/>
                  </a:lnTo>
                  <a:lnTo>
                    <a:pt x="2531" y="1431"/>
                  </a:lnTo>
                  <a:lnTo>
                    <a:pt x="2559" y="1426"/>
                  </a:lnTo>
                  <a:lnTo>
                    <a:pt x="2587" y="1420"/>
                  </a:lnTo>
                  <a:lnTo>
                    <a:pt x="2615" y="1415"/>
                  </a:lnTo>
                  <a:lnTo>
                    <a:pt x="2643" y="1410"/>
                  </a:lnTo>
                  <a:lnTo>
                    <a:pt x="2671" y="1404"/>
                  </a:lnTo>
                  <a:lnTo>
                    <a:pt x="2700" y="1399"/>
                  </a:lnTo>
                  <a:lnTo>
                    <a:pt x="2728" y="1393"/>
                  </a:lnTo>
                  <a:lnTo>
                    <a:pt x="2756" y="1387"/>
                  </a:lnTo>
                  <a:lnTo>
                    <a:pt x="2784" y="1382"/>
                  </a:lnTo>
                  <a:lnTo>
                    <a:pt x="2812" y="1376"/>
                  </a:lnTo>
                  <a:lnTo>
                    <a:pt x="2840" y="1370"/>
                  </a:lnTo>
                  <a:lnTo>
                    <a:pt x="2868" y="1364"/>
                  </a:lnTo>
                  <a:lnTo>
                    <a:pt x="2896" y="1358"/>
                  </a:lnTo>
                  <a:lnTo>
                    <a:pt x="2925" y="1352"/>
                  </a:lnTo>
                  <a:lnTo>
                    <a:pt x="2953" y="1346"/>
                  </a:lnTo>
                  <a:lnTo>
                    <a:pt x="2981" y="1340"/>
                  </a:lnTo>
                  <a:lnTo>
                    <a:pt x="3009" y="1334"/>
                  </a:lnTo>
                  <a:lnTo>
                    <a:pt x="3037" y="1328"/>
                  </a:lnTo>
                  <a:lnTo>
                    <a:pt x="3065" y="1321"/>
                  </a:lnTo>
                  <a:lnTo>
                    <a:pt x="3093" y="1315"/>
                  </a:lnTo>
                  <a:lnTo>
                    <a:pt x="3121" y="1309"/>
                  </a:lnTo>
                  <a:lnTo>
                    <a:pt x="3150" y="1302"/>
                  </a:lnTo>
                  <a:lnTo>
                    <a:pt x="3178" y="1296"/>
                  </a:lnTo>
                  <a:lnTo>
                    <a:pt x="3206" y="1289"/>
                  </a:lnTo>
                  <a:lnTo>
                    <a:pt x="3234" y="1282"/>
                  </a:lnTo>
                  <a:lnTo>
                    <a:pt x="3262" y="1276"/>
                  </a:lnTo>
                  <a:lnTo>
                    <a:pt x="3290" y="1269"/>
                  </a:lnTo>
                  <a:lnTo>
                    <a:pt x="3318" y="1262"/>
                  </a:lnTo>
                  <a:lnTo>
                    <a:pt x="3346" y="1255"/>
                  </a:lnTo>
                  <a:lnTo>
                    <a:pt x="3375" y="1249"/>
                  </a:lnTo>
                  <a:lnTo>
                    <a:pt x="3403" y="1242"/>
                  </a:lnTo>
                  <a:lnTo>
                    <a:pt x="3431" y="1235"/>
                  </a:lnTo>
                  <a:lnTo>
                    <a:pt x="3459" y="1228"/>
                  </a:lnTo>
                  <a:lnTo>
                    <a:pt x="3487" y="1220"/>
                  </a:lnTo>
                  <a:lnTo>
                    <a:pt x="3515" y="1213"/>
                  </a:lnTo>
                  <a:lnTo>
                    <a:pt x="3543" y="1206"/>
                  </a:lnTo>
                  <a:lnTo>
                    <a:pt x="3571" y="1199"/>
                  </a:lnTo>
                  <a:lnTo>
                    <a:pt x="3600" y="1192"/>
                  </a:lnTo>
                  <a:lnTo>
                    <a:pt x="3628" y="1184"/>
                  </a:lnTo>
                  <a:lnTo>
                    <a:pt x="3656" y="1177"/>
                  </a:lnTo>
                  <a:lnTo>
                    <a:pt x="3684" y="1170"/>
                  </a:lnTo>
                  <a:lnTo>
                    <a:pt x="3712" y="1162"/>
                  </a:lnTo>
                  <a:lnTo>
                    <a:pt x="3740" y="1155"/>
                  </a:lnTo>
                  <a:lnTo>
                    <a:pt x="3768" y="1147"/>
                  </a:lnTo>
                  <a:lnTo>
                    <a:pt x="3796" y="1139"/>
                  </a:lnTo>
                  <a:lnTo>
                    <a:pt x="3825" y="1132"/>
                  </a:lnTo>
                  <a:lnTo>
                    <a:pt x="3853" y="1124"/>
                  </a:lnTo>
                  <a:lnTo>
                    <a:pt x="3881" y="1116"/>
                  </a:lnTo>
                  <a:lnTo>
                    <a:pt x="3909" y="1108"/>
                  </a:lnTo>
                  <a:lnTo>
                    <a:pt x="3937" y="1101"/>
                  </a:lnTo>
                  <a:lnTo>
                    <a:pt x="3965" y="1093"/>
                  </a:lnTo>
                  <a:lnTo>
                    <a:pt x="3993" y="1085"/>
                  </a:lnTo>
                  <a:lnTo>
                    <a:pt x="4021" y="1077"/>
                  </a:lnTo>
                  <a:lnTo>
                    <a:pt x="4050" y="1069"/>
                  </a:lnTo>
                  <a:lnTo>
                    <a:pt x="4078" y="1061"/>
                  </a:lnTo>
                  <a:lnTo>
                    <a:pt x="4106" y="1053"/>
                  </a:lnTo>
                  <a:lnTo>
                    <a:pt x="4134" y="1045"/>
                  </a:lnTo>
                  <a:lnTo>
                    <a:pt x="4162" y="1036"/>
                  </a:lnTo>
                  <a:lnTo>
                    <a:pt x="4190" y="1028"/>
                  </a:lnTo>
                  <a:lnTo>
                    <a:pt x="4218" y="1020"/>
                  </a:lnTo>
                  <a:lnTo>
                    <a:pt x="4246" y="1012"/>
                  </a:lnTo>
                  <a:lnTo>
                    <a:pt x="4275" y="1003"/>
                  </a:lnTo>
                  <a:lnTo>
                    <a:pt x="4303" y="995"/>
                  </a:lnTo>
                  <a:lnTo>
                    <a:pt x="4331" y="987"/>
                  </a:lnTo>
                  <a:lnTo>
                    <a:pt x="4359" y="978"/>
                  </a:lnTo>
                  <a:lnTo>
                    <a:pt x="4387" y="970"/>
                  </a:lnTo>
                  <a:lnTo>
                    <a:pt x="4415" y="961"/>
                  </a:lnTo>
                  <a:lnTo>
                    <a:pt x="4443" y="953"/>
                  </a:lnTo>
                  <a:lnTo>
                    <a:pt x="4471" y="944"/>
                  </a:lnTo>
                  <a:lnTo>
                    <a:pt x="4500" y="935"/>
                  </a:lnTo>
                  <a:lnTo>
                    <a:pt x="4528" y="927"/>
                  </a:lnTo>
                  <a:lnTo>
                    <a:pt x="4556" y="918"/>
                  </a:lnTo>
                  <a:lnTo>
                    <a:pt x="4584" y="909"/>
                  </a:lnTo>
                  <a:lnTo>
                    <a:pt x="4612" y="901"/>
                  </a:lnTo>
                  <a:lnTo>
                    <a:pt x="4640" y="892"/>
                  </a:lnTo>
                  <a:lnTo>
                    <a:pt x="4668" y="883"/>
                  </a:lnTo>
                  <a:lnTo>
                    <a:pt x="4696" y="874"/>
                  </a:lnTo>
                  <a:lnTo>
                    <a:pt x="4725" y="865"/>
                  </a:lnTo>
                  <a:lnTo>
                    <a:pt x="4753" y="856"/>
                  </a:lnTo>
                  <a:lnTo>
                    <a:pt x="4781" y="847"/>
                  </a:lnTo>
                  <a:lnTo>
                    <a:pt x="4809" y="838"/>
                  </a:lnTo>
                  <a:lnTo>
                    <a:pt x="4837" y="829"/>
                  </a:lnTo>
                  <a:lnTo>
                    <a:pt x="4865" y="820"/>
                  </a:lnTo>
                  <a:lnTo>
                    <a:pt x="4893" y="811"/>
                  </a:lnTo>
                  <a:lnTo>
                    <a:pt x="4921" y="802"/>
                  </a:lnTo>
                  <a:lnTo>
                    <a:pt x="4950" y="793"/>
                  </a:lnTo>
                  <a:lnTo>
                    <a:pt x="4978" y="784"/>
                  </a:lnTo>
                  <a:lnTo>
                    <a:pt x="5006" y="774"/>
                  </a:lnTo>
                  <a:lnTo>
                    <a:pt x="5034" y="765"/>
                  </a:lnTo>
                  <a:lnTo>
                    <a:pt x="5062" y="756"/>
                  </a:lnTo>
                  <a:lnTo>
                    <a:pt x="5090" y="747"/>
                  </a:lnTo>
                  <a:lnTo>
                    <a:pt x="5118" y="737"/>
                  </a:lnTo>
                  <a:lnTo>
                    <a:pt x="5146" y="728"/>
                  </a:lnTo>
                  <a:lnTo>
                    <a:pt x="5175" y="719"/>
                  </a:lnTo>
                  <a:lnTo>
                    <a:pt x="5203" y="709"/>
                  </a:lnTo>
                  <a:lnTo>
                    <a:pt x="5231" y="700"/>
                  </a:lnTo>
                  <a:lnTo>
                    <a:pt x="5259" y="690"/>
                  </a:lnTo>
                  <a:lnTo>
                    <a:pt x="5287" y="681"/>
                  </a:lnTo>
                  <a:lnTo>
                    <a:pt x="5315" y="671"/>
                  </a:lnTo>
                  <a:lnTo>
                    <a:pt x="5343" y="662"/>
                  </a:lnTo>
                  <a:lnTo>
                    <a:pt x="5371" y="652"/>
                  </a:lnTo>
                  <a:lnTo>
                    <a:pt x="5400" y="643"/>
                  </a:lnTo>
                  <a:lnTo>
                    <a:pt x="5428" y="633"/>
                  </a:lnTo>
                  <a:lnTo>
                    <a:pt x="5456" y="624"/>
                  </a:lnTo>
                  <a:lnTo>
                    <a:pt x="5484" y="614"/>
                  </a:lnTo>
                  <a:lnTo>
                    <a:pt x="5512" y="604"/>
                  </a:lnTo>
                  <a:lnTo>
                    <a:pt x="5540" y="595"/>
                  </a:lnTo>
                  <a:lnTo>
                    <a:pt x="5568" y="585"/>
                  </a:lnTo>
                  <a:lnTo>
                    <a:pt x="5596" y="575"/>
                  </a:lnTo>
                  <a:lnTo>
                    <a:pt x="5625" y="566"/>
                  </a:lnTo>
                  <a:lnTo>
                    <a:pt x="5653" y="556"/>
                  </a:lnTo>
                  <a:lnTo>
                    <a:pt x="5681" y="546"/>
                  </a:lnTo>
                  <a:lnTo>
                    <a:pt x="5709" y="536"/>
                  </a:lnTo>
                  <a:lnTo>
                    <a:pt x="5737" y="526"/>
                  </a:lnTo>
                  <a:lnTo>
                    <a:pt x="5765" y="517"/>
                  </a:lnTo>
                  <a:lnTo>
                    <a:pt x="5793" y="507"/>
                  </a:lnTo>
                  <a:lnTo>
                    <a:pt x="5821" y="497"/>
                  </a:lnTo>
                  <a:lnTo>
                    <a:pt x="5850" y="487"/>
                  </a:lnTo>
                  <a:lnTo>
                    <a:pt x="5878" y="477"/>
                  </a:lnTo>
                  <a:lnTo>
                    <a:pt x="5906" y="467"/>
                  </a:lnTo>
                  <a:lnTo>
                    <a:pt x="5934" y="457"/>
                  </a:lnTo>
                  <a:lnTo>
                    <a:pt x="5962" y="447"/>
                  </a:lnTo>
                  <a:lnTo>
                    <a:pt x="5990" y="437"/>
                  </a:lnTo>
                  <a:lnTo>
                    <a:pt x="6018" y="427"/>
                  </a:lnTo>
                  <a:lnTo>
                    <a:pt x="6046" y="417"/>
                  </a:lnTo>
                  <a:lnTo>
                    <a:pt x="6075" y="407"/>
                  </a:lnTo>
                  <a:lnTo>
                    <a:pt x="6103" y="397"/>
                  </a:lnTo>
                  <a:lnTo>
                    <a:pt x="6131" y="387"/>
                  </a:lnTo>
                  <a:lnTo>
                    <a:pt x="6159" y="377"/>
                  </a:lnTo>
                  <a:lnTo>
                    <a:pt x="6187" y="367"/>
                  </a:lnTo>
                  <a:lnTo>
                    <a:pt x="6215" y="357"/>
                  </a:lnTo>
                  <a:lnTo>
                    <a:pt x="6243" y="347"/>
                  </a:lnTo>
                  <a:lnTo>
                    <a:pt x="6271" y="337"/>
                  </a:lnTo>
                  <a:lnTo>
                    <a:pt x="6300" y="327"/>
                  </a:lnTo>
                  <a:lnTo>
                    <a:pt x="6328" y="317"/>
                  </a:lnTo>
                  <a:lnTo>
                    <a:pt x="6356" y="307"/>
                  </a:lnTo>
                  <a:lnTo>
                    <a:pt x="6384" y="297"/>
                  </a:lnTo>
                  <a:lnTo>
                    <a:pt x="6412" y="286"/>
                  </a:lnTo>
                  <a:lnTo>
                    <a:pt x="6440" y="276"/>
                  </a:lnTo>
                  <a:lnTo>
                    <a:pt x="6468" y="266"/>
                  </a:lnTo>
                  <a:lnTo>
                    <a:pt x="6496" y="256"/>
                  </a:lnTo>
                  <a:lnTo>
                    <a:pt x="6525" y="246"/>
                  </a:lnTo>
                  <a:lnTo>
                    <a:pt x="6553" y="236"/>
                  </a:lnTo>
                  <a:lnTo>
                    <a:pt x="6581" y="225"/>
                  </a:lnTo>
                  <a:lnTo>
                    <a:pt x="6609" y="215"/>
                  </a:lnTo>
                  <a:lnTo>
                    <a:pt x="6637" y="205"/>
                  </a:lnTo>
                  <a:lnTo>
                    <a:pt x="6665" y="195"/>
                  </a:lnTo>
                  <a:lnTo>
                    <a:pt x="6693" y="185"/>
                  </a:lnTo>
                  <a:lnTo>
                    <a:pt x="6721" y="174"/>
                  </a:lnTo>
                  <a:lnTo>
                    <a:pt x="6750" y="164"/>
                  </a:lnTo>
                  <a:lnTo>
                    <a:pt x="6778" y="154"/>
                  </a:lnTo>
                  <a:lnTo>
                    <a:pt x="6806" y="144"/>
                  </a:lnTo>
                  <a:lnTo>
                    <a:pt x="6834" y="133"/>
                  </a:lnTo>
                  <a:lnTo>
                    <a:pt x="6862" y="123"/>
                  </a:lnTo>
                  <a:lnTo>
                    <a:pt x="6890" y="113"/>
                  </a:lnTo>
                  <a:lnTo>
                    <a:pt x="6918" y="103"/>
                  </a:lnTo>
                  <a:lnTo>
                    <a:pt x="6946" y="93"/>
                  </a:lnTo>
                  <a:lnTo>
                    <a:pt x="6975" y="82"/>
                  </a:lnTo>
                  <a:lnTo>
                    <a:pt x="7003" y="72"/>
                  </a:lnTo>
                  <a:lnTo>
                    <a:pt x="7031" y="62"/>
                  </a:lnTo>
                  <a:lnTo>
                    <a:pt x="7059" y="52"/>
                  </a:lnTo>
                  <a:lnTo>
                    <a:pt x="7087" y="41"/>
                  </a:lnTo>
                  <a:lnTo>
                    <a:pt x="7115" y="31"/>
                  </a:lnTo>
                  <a:lnTo>
                    <a:pt x="7143" y="21"/>
                  </a:lnTo>
                  <a:lnTo>
                    <a:pt x="7171" y="11"/>
                  </a:lnTo>
                  <a:lnTo>
                    <a:pt x="7200" y="0"/>
                  </a:lnTo>
                </a:path>
              </a:pathLst>
            </a:custGeom>
            <a:noFill/>
            <a:ln w="25400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9192"/>
            <p:cNvSpPr>
              <a:spLocks/>
            </p:cNvSpPr>
            <p:nvPr/>
          </p:nvSpPr>
          <p:spPr bwMode="auto">
            <a:xfrm flipV="1">
              <a:off x="1774825" y="3478538"/>
              <a:ext cx="6580188" cy="1573212"/>
            </a:xfrm>
            <a:custGeom>
              <a:avLst/>
              <a:gdLst>
                <a:gd name="T0" fmla="*/ 112 w 7200"/>
                <a:gd name="T1" fmla="*/ 1698 h 1718"/>
                <a:gd name="T2" fmla="*/ 253 w 7200"/>
                <a:gd name="T3" fmla="*/ 1674 h 1718"/>
                <a:gd name="T4" fmla="*/ 393 w 7200"/>
                <a:gd name="T5" fmla="*/ 1650 h 1718"/>
                <a:gd name="T6" fmla="*/ 534 w 7200"/>
                <a:gd name="T7" fmla="*/ 1627 h 1718"/>
                <a:gd name="T8" fmla="*/ 675 w 7200"/>
                <a:gd name="T9" fmla="*/ 1604 h 1718"/>
                <a:gd name="T10" fmla="*/ 815 w 7200"/>
                <a:gd name="T11" fmla="*/ 1582 h 1718"/>
                <a:gd name="T12" fmla="*/ 956 w 7200"/>
                <a:gd name="T13" fmla="*/ 1560 h 1718"/>
                <a:gd name="T14" fmla="*/ 1096 w 7200"/>
                <a:gd name="T15" fmla="*/ 1539 h 1718"/>
                <a:gd name="T16" fmla="*/ 1237 w 7200"/>
                <a:gd name="T17" fmla="*/ 1518 h 1718"/>
                <a:gd name="T18" fmla="*/ 1378 w 7200"/>
                <a:gd name="T19" fmla="*/ 1497 h 1718"/>
                <a:gd name="T20" fmla="*/ 1518 w 7200"/>
                <a:gd name="T21" fmla="*/ 1476 h 1718"/>
                <a:gd name="T22" fmla="*/ 1659 w 7200"/>
                <a:gd name="T23" fmla="*/ 1455 h 1718"/>
                <a:gd name="T24" fmla="*/ 1800 w 7200"/>
                <a:gd name="T25" fmla="*/ 1434 h 1718"/>
                <a:gd name="T26" fmla="*/ 1940 w 7200"/>
                <a:gd name="T27" fmla="*/ 1412 h 1718"/>
                <a:gd name="T28" fmla="*/ 2081 w 7200"/>
                <a:gd name="T29" fmla="*/ 1389 h 1718"/>
                <a:gd name="T30" fmla="*/ 2221 w 7200"/>
                <a:gd name="T31" fmla="*/ 1364 h 1718"/>
                <a:gd name="T32" fmla="*/ 2362 w 7200"/>
                <a:gd name="T33" fmla="*/ 1339 h 1718"/>
                <a:gd name="T34" fmla="*/ 2503 w 7200"/>
                <a:gd name="T35" fmla="*/ 1311 h 1718"/>
                <a:gd name="T36" fmla="*/ 2643 w 7200"/>
                <a:gd name="T37" fmla="*/ 1282 h 1718"/>
                <a:gd name="T38" fmla="*/ 2784 w 7200"/>
                <a:gd name="T39" fmla="*/ 1252 h 1718"/>
                <a:gd name="T40" fmla="*/ 2925 w 7200"/>
                <a:gd name="T41" fmla="*/ 1219 h 1718"/>
                <a:gd name="T42" fmla="*/ 3065 w 7200"/>
                <a:gd name="T43" fmla="*/ 1186 h 1718"/>
                <a:gd name="T44" fmla="*/ 3206 w 7200"/>
                <a:gd name="T45" fmla="*/ 1151 h 1718"/>
                <a:gd name="T46" fmla="*/ 3346 w 7200"/>
                <a:gd name="T47" fmla="*/ 1115 h 1718"/>
                <a:gd name="T48" fmla="*/ 3487 w 7200"/>
                <a:gd name="T49" fmla="*/ 1077 h 1718"/>
                <a:gd name="T50" fmla="*/ 3628 w 7200"/>
                <a:gd name="T51" fmla="*/ 1039 h 1718"/>
                <a:gd name="T52" fmla="*/ 3768 w 7200"/>
                <a:gd name="T53" fmla="*/ 1000 h 1718"/>
                <a:gd name="T54" fmla="*/ 3909 w 7200"/>
                <a:gd name="T55" fmla="*/ 961 h 1718"/>
                <a:gd name="T56" fmla="*/ 4050 w 7200"/>
                <a:gd name="T57" fmla="*/ 921 h 1718"/>
                <a:gd name="T58" fmla="*/ 4190 w 7200"/>
                <a:gd name="T59" fmla="*/ 881 h 1718"/>
                <a:gd name="T60" fmla="*/ 4331 w 7200"/>
                <a:gd name="T61" fmla="*/ 840 h 1718"/>
                <a:gd name="T62" fmla="*/ 4471 w 7200"/>
                <a:gd name="T63" fmla="*/ 798 h 1718"/>
                <a:gd name="T64" fmla="*/ 4612 w 7200"/>
                <a:gd name="T65" fmla="*/ 756 h 1718"/>
                <a:gd name="T66" fmla="*/ 4753 w 7200"/>
                <a:gd name="T67" fmla="*/ 713 h 1718"/>
                <a:gd name="T68" fmla="*/ 4893 w 7200"/>
                <a:gd name="T69" fmla="*/ 669 h 1718"/>
                <a:gd name="T70" fmla="*/ 5034 w 7200"/>
                <a:gd name="T71" fmla="*/ 624 h 1718"/>
                <a:gd name="T72" fmla="*/ 5175 w 7200"/>
                <a:gd name="T73" fmla="*/ 578 h 1718"/>
                <a:gd name="T74" fmla="*/ 5315 w 7200"/>
                <a:gd name="T75" fmla="*/ 532 h 1718"/>
                <a:gd name="T76" fmla="*/ 5456 w 7200"/>
                <a:gd name="T77" fmla="*/ 485 h 1718"/>
                <a:gd name="T78" fmla="*/ 5596 w 7200"/>
                <a:gd name="T79" fmla="*/ 438 h 1718"/>
                <a:gd name="T80" fmla="*/ 5737 w 7200"/>
                <a:gd name="T81" fmla="*/ 390 h 1718"/>
                <a:gd name="T82" fmla="*/ 5878 w 7200"/>
                <a:gd name="T83" fmla="*/ 344 h 1718"/>
                <a:gd name="T84" fmla="*/ 6018 w 7200"/>
                <a:gd name="T85" fmla="*/ 298 h 1718"/>
                <a:gd name="T86" fmla="*/ 6159 w 7200"/>
                <a:gd name="T87" fmla="*/ 255 h 1718"/>
                <a:gd name="T88" fmla="*/ 6300 w 7200"/>
                <a:gd name="T89" fmla="*/ 213 h 1718"/>
                <a:gd name="T90" fmla="*/ 6440 w 7200"/>
                <a:gd name="T91" fmla="*/ 173 h 1718"/>
                <a:gd name="T92" fmla="*/ 6581 w 7200"/>
                <a:gd name="T93" fmla="*/ 135 h 1718"/>
                <a:gd name="T94" fmla="*/ 6721 w 7200"/>
                <a:gd name="T95" fmla="*/ 100 h 1718"/>
                <a:gd name="T96" fmla="*/ 6862 w 7200"/>
                <a:gd name="T97" fmla="*/ 68 h 1718"/>
                <a:gd name="T98" fmla="*/ 7003 w 7200"/>
                <a:gd name="T99" fmla="*/ 38 h 1718"/>
                <a:gd name="T100" fmla="*/ 7143 w 7200"/>
                <a:gd name="T101" fmla="*/ 10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00" h="1718">
                  <a:moveTo>
                    <a:pt x="0" y="1718"/>
                  </a:moveTo>
                  <a:lnTo>
                    <a:pt x="28" y="1713"/>
                  </a:lnTo>
                  <a:lnTo>
                    <a:pt x="56" y="1708"/>
                  </a:lnTo>
                  <a:lnTo>
                    <a:pt x="84" y="1703"/>
                  </a:lnTo>
                  <a:lnTo>
                    <a:pt x="112" y="1698"/>
                  </a:lnTo>
                  <a:lnTo>
                    <a:pt x="140" y="1693"/>
                  </a:lnTo>
                  <a:lnTo>
                    <a:pt x="168" y="1688"/>
                  </a:lnTo>
                  <a:lnTo>
                    <a:pt x="196" y="1683"/>
                  </a:lnTo>
                  <a:lnTo>
                    <a:pt x="225" y="1679"/>
                  </a:lnTo>
                  <a:lnTo>
                    <a:pt x="253" y="1674"/>
                  </a:lnTo>
                  <a:lnTo>
                    <a:pt x="281" y="1669"/>
                  </a:lnTo>
                  <a:lnTo>
                    <a:pt x="309" y="1664"/>
                  </a:lnTo>
                  <a:lnTo>
                    <a:pt x="337" y="1660"/>
                  </a:lnTo>
                  <a:lnTo>
                    <a:pt x="365" y="1655"/>
                  </a:lnTo>
                  <a:lnTo>
                    <a:pt x="393" y="1650"/>
                  </a:lnTo>
                  <a:lnTo>
                    <a:pt x="421" y="1645"/>
                  </a:lnTo>
                  <a:lnTo>
                    <a:pt x="450" y="1641"/>
                  </a:lnTo>
                  <a:lnTo>
                    <a:pt x="478" y="1636"/>
                  </a:lnTo>
                  <a:lnTo>
                    <a:pt x="506" y="1632"/>
                  </a:lnTo>
                  <a:lnTo>
                    <a:pt x="534" y="1627"/>
                  </a:lnTo>
                  <a:lnTo>
                    <a:pt x="562" y="1622"/>
                  </a:lnTo>
                  <a:lnTo>
                    <a:pt x="590" y="1618"/>
                  </a:lnTo>
                  <a:lnTo>
                    <a:pt x="618" y="1613"/>
                  </a:lnTo>
                  <a:lnTo>
                    <a:pt x="646" y="1609"/>
                  </a:lnTo>
                  <a:lnTo>
                    <a:pt x="675" y="1604"/>
                  </a:lnTo>
                  <a:lnTo>
                    <a:pt x="703" y="1600"/>
                  </a:lnTo>
                  <a:lnTo>
                    <a:pt x="731" y="1595"/>
                  </a:lnTo>
                  <a:lnTo>
                    <a:pt x="759" y="1591"/>
                  </a:lnTo>
                  <a:lnTo>
                    <a:pt x="787" y="1587"/>
                  </a:lnTo>
                  <a:lnTo>
                    <a:pt x="815" y="1582"/>
                  </a:lnTo>
                  <a:lnTo>
                    <a:pt x="843" y="1578"/>
                  </a:lnTo>
                  <a:lnTo>
                    <a:pt x="871" y="1573"/>
                  </a:lnTo>
                  <a:lnTo>
                    <a:pt x="900" y="1569"/>
                  </a:lnTo>
                  <a:lnTo>
                    <a:pt x="928" y="1565"/>
                  </a:lnTo>
                  <a:lnTo>
                    <a:pt x="956" y="1560"/>
                  </a:lnTo>
                  <a:lnTo>
                    <a:pt x="984" y="1556"/>
                  </a:lnTo>
                  <a:lnTo>
                    <a:pt x="1012" y="1552"/>
                  </a:lnTo>
                  <a:lnTo>
                    <a:pt x="1040" y="1548"/>
                  </a:lnTo>
                  <a:lnTo>
                    <a:pt x="1068" y="1543"/>
                  </a:lnTo>
                  <a:lnTo>
                    <a:pt x="1096" y="1539"/>
                  </a:lnTo>
                  <a:lnTo>
                    <a:pt x="1125" y="1535"/>
                  </a:lnTo>
                  <a:lnTo>
                    <a:pt x="1153" y="1531"/>
                  </a:lnTo>
                  <a:lnTo>
                    <a:pt x="1181" y="1526"/>
                  </a:lnTo>
                  <a:lnTo>
                    <a:pt x="1209" y="1522"/>
                  </a:lnTo>
                  <a:lnTo>
                    <a:pt x="1237" y="1518"/>
                  </a:lnTo>
                  <a:lnTo>
                    <a:pt x="1265" y="1514"/>
                  </a:lnTo>
                  <a:lnTo>
                    <a:pt x="1293" y="1510"/>
                  </a:lnTo>
                  <a:lnTo>
                    <a:pt x="1321" y="1506"/>
                  </a:lnTo>
                  <a:lnTo>
                    <a:pt x="1350" y="1501"/>
                  </a:lnTo>
                  <a:lnTo>
                    <a:pt x="1378" y="1497"/>
                  </a:lnTo>
                  <a:lnTo>
                    <a:pt x="1406" y="1493"/>
                  </a:lnTo>
                  <a:lnTo>
                    <a:pt x="1434" y="1489"/>
                  </a:lnTo>
                  <a:lnTo>
                    <a:pt x="1462" y="1485"/>
                  </a:lnTo>
                  <a:lnTo>
                    <a:pt x="1490" y="1481"/>
                  </a:lnTo>
                  <a:lnTo>
                    <a:pt x="1518" y="1476"/>
                  </a:lnTo>
                  <a:lnTo>
                    <a:pt x="1546" y="1472"/>
                  </a:lnTo>
                  <a:lnTo>
                    <a:pt x="1575" y="1468"/>
                  </a:lnTo>
                  <a:lnTo>
                    <a:pt x="1603" y="1464"/>
                  </a:lnTo>
                  <a:lnTo>
                    <a:pt x="1631" y="1460"/>
                  </a:lnTo>
                  <a:lnTo>
                    <a:pt x="1659" y="1455"/>
                  </a:lnTo>
                  <a:lnTo>
                    <a:pt x="1687" y="1451"/>
                  </a:lnTo>
                  <a:lnTo>
                    <a:pt x="1715" y="1447"/>
                  </a:lnTo>
                  <a:lnTo>
                    <a:pt x="1743" y="1443"/>
                  </a:lnTo>
                  <a:lnTo>
                    <a:pt x="1771" y="1438"/>
                  </a:lnTo>
                  <a:lnTo>
                    <a:pt x="1800" y="1434"/>
                  </a:lnTo>
                  <a:lnTo>
                    <a:pt x="1828" y="1430"/>
                  </a:lnTo>
                  <a:lnTo>
                    <a:pt x="1856" y="1425"/>
                  </a:lnTo>
                  <a:lnTo>
                    <a:pt x="1884" y="1421"/>
                  </a:lnTo>
                  <a:lnTo>
                    <a:pt x="1912" y="1416"/>
                  </a:lnTo>
                  <a:lnTo>
                    <a:pt x="1940" y="1412"/>
                  </a:lnTo>
                  <a:lnTo>
                    <a:pt x="1968" y="1407"/>
                  </a:lnTo>
                  <a:lnTo>
                    <a:pt x="1996" y="1403"/>
                  </a:lnTo>
                  <a:lnTo>
                    <a:pt x="2025" y="1398"/>
                  </a:lnTo>
                  <a:lnTo>
                    <a:pt x="2053" y="1393"/>
                  </a:lnTo>
                  <a:lnTo>
                    <a:pt x="2081" y="1389"/>
                  </a:lnTo>
                  <a:lnTo>
                    <a:pt x="2109" y="1384"/>
                  </a:lnTo>
                  <a:lnTo>
                    <a:pt x="2137" y="1379"/>
                  </a:lnTo>
                  <a:lnTo>
                    <a:pt x="2165" y="1374"/>
                  </a:lnTo>
                  <a:lnTo>
                    <a:pt x="2193" y="1369"/>
                  </a:lnTo>
                  <a:lnTo>
                    <a:pt x="2221" y="1364"/>
                  </a:lnTo>
                  <a:lnTo>
                    <a:pt x="2250" y="1359"/>
                  </a:lnTo>
                  <a:lnTo>
                    <a:pt x="2278" y="1354"/>
                  </a:lnTo>
                  <a:lnTo>
                    <a:pt x="2306" y="1349"/>
                  </a:lnTo>
                  <a:lnTo>
                    <a:pt x="2334" y="1344"/>
                  </a:lnTo>
                  <a:lnTo>
                    <a:pt x="2362" y="1339"/>
                  </a:lnTo>
                  <a:lnTo>
                    <a:pt x="2390" y="1333"/>
                  </a:lnTo>
                  <a:lnTo>
                    <a:pt x="2418" y="1328"/>
                  </a:lnTo>
                  <a:lnTo>
                    <a:pt x="2446" y="1322"/>
                  </a:lnTo>
                  <a:lnTo>
                    <a:pt x="2475" y="1317"/>
                  </a:lnTo>
                  <a:lnTo>
                    <a:pt x="2503" y="1311"/>
                  </a:lnTo>
                  <a:lnTo>
                    <a:pt x="2531" y="1305"/>
                  </a:lnTo>
                  <a:lnTo>
                    <a:pt x="2559" y="1300"/>
                  </a:lnTo>
                  <a:lnTo>
                    <a:pt x="2587" y="1294"/>
                  </a:lnTo>
                  <a:lnTo>
                    <a:pt x="2615" y="1288"/>
                  </a:lnTo>
                  <a:lnTo>
                    <a:pt x="2643" y="1282"/>
                  </a:lnTo>
                  <a:lnTo>
                    <a:pt x="2671" y="1276"/>
                  </a:lnTo>
                  <a:lnTo>
                    <a:pt x="2700" y="1270"/>
                  </a:lnTo>
                  <a:lnTo>
                    <a:pt x="2728" y="1264"/>
                  </a:lnTo>
                  <a:lnTo>
                    <a:pt x="2756" y="1258"/>
                  </a:lnTo>
                  <a:lnTo>
                    <a:pt x="2784" y="1252"/>
                  </a:lnTo>
                  <a:lnTo>
                    <a:pt x="2812" y="1245"/>
                  </a:lnTo>
                  <a:lnTo>
                    <a:pt x="2840" y="1239"/>
                  </a:lnTo>
                  <a:lnTo>
                    <a:pt x="2868" y="1233"/>
                  </a:lnTo>
                  <a:lnTo>
                    <a:pt x="2896" y="1226"/>
                  </a:lnTo>
                  <a:lnTo>
                    <a:pt x="2925" y="1219"/>
                  </a:lnTo>
                  <a:lnTo>
                    <a:pt x="2953" y="1213"/>
                  </a:lnTo>
                  <a:lnTo>
                    <a:pt x="2981" y="1206"/>
                  </a:lnTo>
                  <a:lnTo>
                    <a:pt x="3009" y="1199"/>
                  </a:lnTo>
                  <a:lnTo>
                    <a:pt x="3037" y="1193"/>
                  </a:lnTo>
                  <a:lnTo>
                    <a:pt x="3065" y="1186"/>
                  </a:lnTo>
                  <a:lnTo>
                    <a:pt x="3093" y="1179"/>
                  </a:lnTo>
                  <a:lnTo>
                    <a:pt x="3121" y="1172"/>
                  </a:lnTo>
                  <a:lnTo>
                    <a:pt x="3150" y="1165"/>
                  </a:lnTo>
                  <a:lnTo>
                    <a:pt x="3178" y="1158"/>
                  </a:lnTo>
                  <a:lnTo>
                    <a:pt x="3206" y="1151"/>
                  </a:lnTo>
                  <a:lnTo>
                    <a:pt x="3234" y="1144"/>
                  </a:lnTo>
                  <a:lnTo>
                    <a:pt x="3262" y="1137"/>
                  </a:lnTo>
                  <a:lnTo>
                    <a:pt x="3290" y="1129"/>
                  </a:lnTo>
                  <a:lnTo>
                    <a:pt x="3318" y="1122"/>
                  </a:lnTo>
                  <a:lnTo>
                    <a:pt x="3346" y="1115"/>
                  </a:lnTo>
                  <a:lnTo>
                    <a:pt x="3375" y="1107"/>
                  </a:lnTo>
                  <a:lnTo>
                    <a:pt x="3403" y="1100"/>
                  </a:lnTo>
                  <a:lnTo>
                    <a:pt x="3431" y="1092"/>
                  </a:lnTo>
                  <a:lnTo>
                    <a:pt x="3459" y="1085"/>
                  </a:lnTo>
                  <a:lnTo>
                    <a:pt x="3487" y="1077"/>
                  </a:lnTo>
                  <a:lnTo>
                    <a:pt x="3515" y="1070"/>
                  </a:lnTo>
                  <a:lnTo>
                    <a:pt x="3543" y="1062"/>
                  </a:lnTo>
                  <a:lnTo>
                    <a:pt x="3571" y="1055"/>
                  </a:lnTo>
                  <a:lnTo>
                    <a:pt x="3600" y="1047"/>
                  </a:lnTo>
                  <a:lnTo>
                    <a:pt x="3628" y="1039"/>
                  </a:lnTo>
                  <a:lnTo>
                    <a:pt x="3656" y="1031"/>
                  </a:lnTo>
                  <a:lnTo>
                    <a:pt x="3684" y="1024"/>
                  </a:lnTo>
                  <a:lnTo>
                    <a:pt x="3712" y="1016"/>
                  </a:lnTo>
                  <a:lnTo>
                    <a:pt x="3740" y="1008"/>
                  </a:lnTo>
                  <a:lnTo>
                    <a:pt x="3768" y="1000"/>
                  </a:lnTo>
                  <a:lnTo>
                    <a:pt x="3796" y="992"/>
                  </a:lnTo>
                  <a:lnTo>
                    <a:pt x="3825" y="985"/>
                  </a:lnTo>
                  <a:lnTo>
                    <a:pt x="3853" y="977"/>
                  </a:lnTo>
                  <a:lnTo>
                    <a:pt x="3881" y="969"/>
                  </a:lnTo>
                  <a:lnTo>
                    <a:pt x="3909" y="961"/>
                  </a:lnTo>
                  <a:lnTo>
                    <a:pt x="3937" y="953"/>
                  </a:lnTo>
                  <a:lnTo>
                    <a:pt x="3965" y="945"/>
                  </a:lnTo>
                  <a:lnTo>
                    <a:pt x="3993" y="937"/>
                  </a:lnTo>
                  <a:lnTo>
                    <a:pt x="4021" y="929"/>
                  </a:lnTo>
                  <a:lnTo>
                    <a:pt x="4050" y="921"/>
                  </a:lnTo>
                  <a:lnTo>
                    <a:pt x="4078" y="913"/>
                  </a:lnTo>
                  <a:lnTo>
                    <a:pt x="4106" y="905"/>
                  </a:lnTo>
                  <a:lnTo>
                    <a:pt x="4134" y="897"/>
                  </a:lnTo>
                  <a:lnTo>
                    <a:pt x="4162" y="889"/>
                  </a:lnTo>
                  <a:lnTo>
                    <a:pt x="4190" y="881"/>
                  </a:lnTo>
                  <a:lnTo>
                    <a:pt x="4218" y="872"/>
                  </a:lnTo>
                  <a:lnTo>
                    <a:pt x="4246" y="864"/>
                  </a:lnTo>
                  <a:lnTo>
                    <a:pt x="4275" y="856"/>
                  </a:lnTo>
                  <a:lnTo>
                    <a:pt x="4303" y="848"/>
                  </a:lnTo>
                  <a:lnTo>
                    <a:pt x="4331" y="840"/>
                  </a:lnTo>
                  <a:lnTo>
                    <a:pt x="4359" y="831"/>
                  </a:lnTo>
                  <a:lnTo>
                    <a:pt x="4387" y="823"/>
                  </a:lnTo>
                  <a:lnTo>
                    <a:pt x="4415" y="815"/>
                  </a:lnTo>
                  <a:lnTo>
                    <a:pt x="4443" y="806"/>
                  </a:lnTo>
                  <a:lnTo>
                    <a:pt x="4471" y="798"/>
                  </a:lnTo>
                  <a:lnTo>
                    <a:pt x="4500" y="790"/>
                  </a:lnTo>
                  <a:lnTo>
                    <a:pt x="4528" y="781"/>
                  </a:lnTo>
                  <a:lnTo>
                    <a:pt x="4556" y="773"/>
                  </a:lnTo>
                  <a:lnTo>
                    <a:pt x="4584" y="764"/>
                  </a:lnTo>
                  <a:lnTo>
                    <a:pt x="4612" y="756"/>
                  </a:lnTo>
                  <a:lnTo>
                    <a:pt x="4640" y="747"/>
                  </a:lnTo>
                  <a:lnTo>
                    <a:pt x="4668" y="739"/>
                  </a:lnTo>
                  <a:lnTo>
                    <a:pt x="4696" y="730"/>
                  </a:lnTo>
                  <a:lnTo>
                    <a:pt x="4725" y="721"/>
                  </a:lnTo>
                  <a:lnTo>
                    <a:pt x="4753" y="713"/>
                  </a:lnTo>
                  <a:lnTo>
                    <a:pt x="4781" y="704"/>
                  </a:lnTo>
                  <a:lnTo>
                    <a:pt x="4809" y="695"/>
                  </a:lnTo>
                  <a:lnTo>
                    <a:pt x="4837" y="686"/>
                  </a:lnTo>
                  <a:lnTo>
                    <a:pt x="4865" y="678"/>
                  </a:lnTo>
                  <a:lnTo>
                    <a:pt x="4893" y="669"/>
                  </a:lnTo>
                  <a:lnTo>
                    <a:pt x="4921" y="660"/>
                  </a:lnTo>
                  <a:lnTo>
                    <a:pt x="4950" y="651"/>
                  </a:lnTo>
                  <a:lnTo>
                    <a:pt x="4978" y="642"/>
                  </a:lnTo>
                  <a:lnTo>
                    <a:pt x="5006" y="633"/>
                  </a:lnTo>
                  <a:lnTo>
                    <a:pt x="5034" y="624"/>
                  </a:lnTo>
                  <a:lnTo>
                    <a:pt x="5062" y="615"/>
                  </a:lnTo>
                  <a:lnTo>
                    <a:pt x="5090" y="606"/>
                  </a:lnTo>
                  <a:lnTo>
                    <a:pt x="5118" y="597"/>
                  </a:lnTo>
                  <a:lnTo>
                    <a:pt x="5146" y="587"/>
                  </a:lnTo>
                  <a:lnTo>
                    <a:pt x="5175" y="578"/>
                  </a:lnTo>
                  <a:lnTo>
                    <a:pt x="5203" y="569"/>
                  </a:lnTo>
                  <a:lnTo>
                    <a:pt x="5231" y="560"/>
                  </a:lnTo>
                  <a:lnTo>
                    <a:pt x="5259" y="551"/>
                  </a:lnTo>
                  <a:lnTo>
                    <a:pt x="5287" y="541"/>
                  </a:lnTo>
                  <a:lnTo>
                    <a:pt x="5315" y="532"/>
                  </a:lnTo>
                  <a:lnTo>
                    <a:pt x="5343" y="522"/>
                  </a:lnTo>
                  <a:lnTo>
                    <a:pt x="5371" y="513"/>
                  </a:lnTo>
                  <a:lnTo>
                    <a:pt x="5400" y="504"/>
                  </a:lnTo>
                  <a:lnTo>
                    <a:pt x="5428" y="494"/>
                  </a:lnTo>
                  <a:lnTo>
                    <a:pt x="5456" y="485"/>
                  </a:lnTo>
                  <a:lnTo>
                    <a:pt x="5484" y="475"/>
                  </a:lnTo>
                  <a:lnTo>
                    <a:pt x="5512" y="466"/>
                  </a:lnTo>
                  <a:lnTo>
                    <a:pt x="5540" y="456"/>
                  </a:lnTo>
                  <a:lnTo>
                    <a:pt x="5568" y="447"/>
                  </a:lnTo>
                  <a:lnTo>
                    <a:pt x="5596" y="438"/>
                  </a:lnTo>
                  <a:lnTo>
                    <a:pt x="5625" y="428"/>
                  </a:lnTo>
                  <a:lnTo>
                    <a:pt x="5653" y="419"/>
                  </a:lnTo>
                  <a:lnTo>
                    <a:pt x="5681" y="409"/>
                  </a:lnTo>
                  <a:lnTo>
                    <a:pt x="5709" y="400"/>
                  </a:lnTo>
                  <a:lnTo>
                    <a:pt x="5737" y="390"/>
                  </a:lnTo>
                  <a:lnTo>
                    <a:pt x="5765" y="381"/>
                  </a:lnTo>
                  <a:lnTo>
                    <a:pt x="5793" y="372"/>
                  </a:lnTo>
                  <a:lnTo>
                    <a:pt x="5821" y="362"/>
                  </a:lnTo>
                  <a:lnTo>
                    <a:pt x="5850" y="353"/>
                  </a:lnTo>
                  <a:lnTo>
                    <a:pt x="5878" y="344"/>
                  </a:lnTo>
                  <a:lnTo>
                    <a:pt x="5906" y="335"/>
                  </a:lnTo>
                  <a:lnTo>
                    <a:pt x="5934" y="325"/>
                  </a:lnTo>
                  <a:lnTo>
                    <a:pt x="5962" y="316"/>
                  </a:lnTo>
                  <a:lnTo>
                    <a:pt x="5990" y="307"/>
                  </a:lnTo>
                  <a:lnTo>
                    <a:pt x="6018" y="298"/>
                  </a:lnTo>
                  <a:lnTo>
                    <a:pt x="6046" y="289"/>
                  </a:lnTo>
                  <a:lnTo>
                    <a:pt x="6075" y="281"/>
                  </a:lnTo>
                  <a:lnTo>
                    <a:pt x="6103" y="272"/>
                  </a:lnTo>
                  <a:lnTo>
                    <a:pt x="6131" y="263"/>
                  </a:lnTo>
                  <a:lnTo>
                    <a:pt x="6159" y="255"/>
                  </a:lnTo>
                  <a:lnTo>
                    <a:pt x="6187" y="246"/>
                  </a:lnTo>
                  <a:lnTo>
                    <a:pt x="6215" y="238"/>
                  </a:lnTo>
                  <a:lnTo>
                    <a:pt x="6243" y="229"/>
                  </a:lnTo>
                  <a:lnTo>
                    <a:pt x="6271" y="221"/>
                  </a:lnTo>
                  <a:lnTo>
                    <a:pt x="6300" y="213"/>
                  </a:lnTo>
                  <a:lnTo>
                    <a:pt x="6328" y="205"/>
                  </a:lnTo>
                  <a:lnTo>
                    <a:pt x="6356" y="196"/>
                  </a:lnTo>
                  <a:lnTo>
                    <a:pt x="6384" y="189"/>
                  </a:lnTo>
                  <a:lnTo>
                    <a:pt x="6412" y="181"/>
                  </a:lnTo>
                  <a:lnTo>
                    <a:pt x="6440" y="173"/>
                  </a:lnTo>
                  <a:lnTo>
                    <a:pt x="6468" y="165"/>
                  </a:lnTo>
                  <a:lnTo>
                    <a:pt x="6496" y="158"/>
                  </a:lnTo>
                  <a:lnTo>
                    <a:pt x="6525" y="150"/>
                  </a:lnTo>
                  <a:lnTo>
                    <a:pt x="6553" y="143"/>
                  </a:lnTo>
                  <a:lnTo>
                    <a:pt x="6581" y="135"/>
                  </a:lnTo>
                  <a:lnTo>
                    <a:pt x="6609" y="128"/>
                  </a:lnTo>
                  <a:lnTo>
                    <a:pt x="6637" y="121"/>
                  </a:lnTo>
                  <a:lnTo>
                    <a:pt x="6665" y="114"/>
                  </a:lnTo>
                  <a:lnTo>
                    <a:pt x="6693" y="107"/>
                  </a:lnTo>
                  <a:lnTo>
                    <a:pt x="6721" y="100"/>
                  </a:lnTo>
                  <a:lnTo>
                    <a:pt x="6750" y="94"/>
                  </a:lnTo>
                  <a:lnTo>
                    <a:pt x="6778" y="87"/>
                  </a:lnTo>
                  <a:lnTo>
                    <a:pt x="6806" y="81"/>
                  </a:lnTo>
                  <a:lnTo>
                    <a:pt x="6834" y="74"/>
                  </a:lnTo>
                  <a:lnTo>
                    <a:pt x="6862" y="68"/>
                  </a:lnTo>
                  <a:lnTo>
                    <a:pt x="6890" y="62"/>
                  </a:lnTo>
                  <a:lnTo>
                    <a:pt x="6918" y="55"/>
                  </a:lnTo>
                  <a:lnTo>
                    <a:pt x="6946" y="49"/>
                  </a:lnTo>
                  <a:lnTo>
                    <a:pt x="6975" y="44"/>
                  </a:lnTo>
                  <a:lnTo>
                    <a:pt x="7003" y="38"/>
                  </a:lnTo>
                  <a:lnTo>
                    <a:pt x="7031" y="32"/>
                  </a:lnTo>
                  <a:lnTo>
                    <a:pt x="7059" y="26"/>
                  </a:lnTo>
                  <a:lnTo>
                    <a:pt x="7087" y="21"/>
                  </a:lnTo>
                  <a:lnTo>
                    <a:pt x="7115" y="16"/>
                  </a:lnTo>
                  <a:lnTo>
                    <a:pt x="7143" y="10"/>
                  </a:lnTo>
                  <a:lnTo>
                    <a:pt x="7171" y="5"/>
                  </a:lnTo>
                  <a:lnTo>
                    <a:pt x="7200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9193"/>
            <p:cNvSpPr>
              <a:spLocks/>
            </p:cNvSpPr>
            <p:nvPr/>
          </p:nvSpPr>
          <p:spPr bwMode="auto">
            <a:xfrm flipV="1">
              <a:off x="1774825" y="3848426"/>
              <a:ext cx="6580188" cy="1533525"/>
            </a:xfrm>
            <a:custGeom>
              <a:avLst/>
              <a:gdLst>
                <a:gd name="T0" fmla="*/ 112 w 7200"/>
                <a:gd name="T1" fmla="*/ 1506 h 1675"/>
                <a:gd name="T2" fmla="*/ 253 w 7200"/>
                <a:gd name="T3" fmla="*/ 1544 h 1675"/>
                <a:gd name="T4" fmla="*/ 393 w 7200"/>
                <a:gd name="T5" fmla="*/ 1578 h 1675"/>
                <a:gd name="T6" fmla="*/ 534 w 7200"/>
                <a:gd name="T7" fmla="*/ 1606 h 1675"/>
                <a:gd name="T8" fmla="*/ 675 w 7200"/>
                <a:gd name="T9" fmla="*/ 1629 h 1675"/>
                <a:gd name="T10" fmla="*/ 815 w 7200"/>
                <a:gd name="T11" fmla="*/ 1647 h 1675"/>
                <a:gd name="T12" fmla="*/ 956 w 7200"/>
                <a:gd name="T13" fmla="*/ 1661 h 1675"/>
                <a:gd name="T14" fmla="*/ 1096 w 7200"/>
                <a:gd name="T15" fmla="*/ 1670 h 1675"/>
                <a:gd name="T16" fmla="*/ 1237 w 7200"/>
                <a:gd name="T17" fmla="*/ 1674 h 1675"/>
                <a:gd name="T18" fmla="*/ 1378 w 7200"/>
                <a:gd name="T19" fmla="*/ 1674 h 1675"/>
                <a:gd name="T20" fmla="*/ 1518 w 7200"/>
                <a:gd name="T21" fmla="*/ 1670 h 1675"/>
                <a:gd name="T22" fmla="*/ 1659 w 7200"/>
                <a:gd name="T23" fmla="*/ 1663 h 1675"/>
                <a:gd name="T24" fmla="*/ 1800 w 7200"/>
                <a:gd name="T25" fmla="*/ 1652 h 1675"/>
                <a:gd name="T26" fmla="*/ 1940 w 7200"/>
                <a:gd name="T27" fmla="*/ 1638 h 1675"/>
                <a:gd name="T28" fmla="*/ 2081 w 7200"/>
                <a:gd name="T29" fmla="*/ 1622 h 1675"/>
                <a:gd name="T30" fmla="*/ 2221 w 7200"/>
                <a:gd name="T31" fmla="*/ 1603 h 1675"/>
                <a:gd name="T32" fmla="*/ 2362 w 7200"/>
                <a:gd name="T33" fmla="*/ 1582 h 1675"/>
                <a:gd name="T34" fmla="*/ 2503 w 7200"/>
                <a:gd name="T35" fmla="*/ 1560 h 1675"/>
                <a:gd name="T36" fmla="*/ 2643 w 7200"/>
                <a:gd name="T37" fmla="*/ 1536 h 1675"/>
                <a:gd name="T38" fmla="*/ 2784 w 7200"/>
                <a:gd name="T39" fmla="*/ 1511 h 1675"/>
                <a:gd name="T40" fmla="*/ 2925 w 7200"/>
                <a:gd name="T41" fmla="*/ 1484 h 1675"/>
                <a:gd name="T42" fmla="*/ 3065 w 7200"/>
                <a:gd name="T43" fmla="*/ 1456 h 1675"/>
                <a:gd name="T44" fmla="*/ 3206 w 7200"/>
                <a:gd name="T45" fmla="*/ 1426 h 1675"/>
                <a:gd name="T46" fmla="*/ 3346 w 7200"/>
                <a:gd name="T47" fmla="*/ 1395 h 1675"/>
                <a:gd name="T48" fmla="*/ 3487 w 7200"/>
                <a:gd name="T49" fmla="*/ 1363 h 1675"/>
                <a:gd name="T50" fmla="*/ 3628 w 7200"/>
                <a:gd name="T51" fmla="*/ 1328 h 1675"/>
                <a:gd name="T52" fmla="*/ 3768 w 7200"/>
                <a:gd name="T53" fmla="*/ 1293 h 1675"/>
                <a:gd name="T54" fmla="*/ 3909 w 7200"/>
                <a:gd name="T55" fmla="*/ 1255 h 1675"/>
                <a:gd name="T56" fmla="*/ 4050 w 7200"/>
                <a:gd name="T57" fmla="*/ 1216 h 1675"/>
                <a:gd name="T58" fmla="*/ 4190 w 7200"/>
                <a:gd name="T59" fmla="*/ 1175 h 1675"/>
                <a:gd name="T60" fmla="*/ 4331 w 7200"/>
                <a:gd name="T61" fmla="*/ 1133 h 1675"/>
                <a:gd name="T62" fmla="*/ 4471 w 7200"/>
                <a:gd name="T63" fmla="*/ 1089 h 1675"/>
                <a:gd name="T64" fmla="*/ 4612 w 7200"/>
                <a:gd name="T65" fmla="*/ 1044 h 1675"/>
                <a:gd name="T66" fmla="*/ 4753 w 7200"/>
                <a:gd name="T67" fmla="*/ 999 h 1675"/>
                <a:gd name="T68" fmla="*/ 4893 w 7200"/>
                <a:gd name="T69" fmla="*/ 952 h 1675"/>
                <a:gd name="T70" fmla="*/ 5034 w 7200"/>
                <a:gd name="T71" fmla="*/ 906 h 1675"/>
                <a:gd name="T72" fmla="*/ 5175 w 7200"/>
                <a:gd name="T73" fmla="*/ 858 h 1675"/>
                <a:gd name="T74" fmla="*/ 5315 w 7200"/>
                <a:gd name="T75" fmla="*/ 810 h 1675"/>
                <a:gd name="T76" fmla="*/ 5456 w 7200"/>
                <a:gd name="T77" fmla="*/ 761 h 1675"/>
                <a:gd name="T78" fmla="*/ 5596 w 7200"/>
                <a:gd name="T79" fmla="*/ 712 h 1675"/>
                <a:gd name="T80" fmla="*/ 5737 w 7200"/>
                <a:gd name="T81" fmla="*/ 661 h 1675"/>
                <a:gd name="T82" fmla="*/ 5878 w 7200"/>
                <a:gd name="T83" fmla="*/ 609 h 1675"/>
                <a:gd name="T84" fmla="*/ 6018 w 7200"/>
                <a:gd name="T85" fmla="*/ 555 h 1675"/>
                <a:gd name="T86" fmla="*/ 6159 w 7200"/>
                <a:gd name="T87" fmla="*/ 499 h 1675"/>
                <a:gd name="T88" fmla="*/ 6300 w 7200"/>
                <a:gd name="T89" fmla="*/ 440 h 1675"/>
                <a:gd name="T90" fmla="*/ 6440 w 7200"/>
                <a:gd name="T91" fmla="*/ 379 h 1675"/>
                <a:gd name="T92" fmla="*/ 6581 w 7200"/>
                <a:gd name="T93" fmla="*/ 314 h 1675"/>
                <a:gd name="T94" fmla="*/ 6721 w 7200"/>
                <a:gd name="T95" fmla="*/ 247 h 1675"/>
                <a:gd name="T96" fmla="*/ 6862 w 7200"/>
                <a:gd name="T97" fmla="*/ 178 h 1675"/>
                <a:gd name="T98" fmla="*/ 7003 w 7200"/>
                <a:gd name="T99" fmla="*/ 105 h 1675"/>
                <a:gd name="T100" fmla="*/ 7143 w 7200"/>
                <a:gd name="T101" fmla="*/ 30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00" h="1675">
                  <a:moveTo>
                    <a:pt x="0" y="1471"/>
                  </a:moveTo>
                  <a:lnTo>
                    <a:pt x="28" y="1480"/>
                  </a:lnTo>
                  <a:lnTo>
                    <a:pt x="56" y="1489"/>
                  </a:lnTo>
                  <a:lnTo>
                    <a:pt x="84" y="1497"/>
                  </a:lnTo>
                  <a:lnTo>
                    <a:pt x="112" y="1506"/>
                  </a:lnTo>
                  <a:lnTo>
                    <a:pt x="140" y="1514"/>
                  </a:lnTo>
                  <a:lnTo>
                    <a:pt x="168" y="1522"/>
                  </a:lnTo>
                  <a:lnTo>
                    <a:pt x="196" y="1530"/>
                  </a:lnTo>
                  <a:lnTo>
                    <a:pt x="225" y="1537"/>
                  </a:lnTo>
                  <a:lnTo>
                    <a:pt x="253" y="1544"/>
                  </a:lnTo>
                  <a:lnTo>
                    <a:pt x="281" y="1551"/>
                  </a:lnTo>
                  <a:lnTo>
                    <a:pt x="309" y="1558"/>
                  </a:lnTo>
                  <a:lnTo>
                    <a:pt x="337" y="1565"/>
                  </a:lnTo>
                  <a:lnTo>
                    <a:pt x="365" y="1572"/>
                  </a:lnTo>
                  <a:lnTo>
                    <a:pt x="393" y="1578"/>
                  </a:lnTo>
                  <a:lnTo>
                    <a:pt x="421" y="1584"/>
                  </a:lnTo>
                  <a:lnTo>
                    <a:pt x="450" y="1590"/>
                  </a:lnTo>
                  <a:lnTo>
                    <a:pt x="478" y="1595"/>
                  </a:lnTo>
                  <a:lnTo>
                    <a:pt x="506" y="1601"/>
                  </a:lnTo>
                  <a:lnTo>
                    <a:pt x="534" y="1606"/>
                  </a:lnTo>
                  <a:lnTo>
                    <a:pt x="562" y="1611"/>
                  </a:lnTo>
                  <a:lnTo>
                    <a:pt x="590" y="1616"/>
                  </a:lnTo>
                  <a:lnTo>
                    <a:pt x="618" y="1621"/>
                  </a:lnTo>
                  <a:lnTo>
                    <a:pt x="646" y="1625"/>
                  </a:lnTo>
                  <a:lnTo>
                    <a:pt x="675" y="1629"/>
                  </a:lnTo>
                  <a:lnTo>
                    <a:pt x="703" y="1633"/>
                  </a:lnTo>
                  <a:lnTo>
                    <a:pt x="731" y="1637"/>
                  </a:lnTo>
                  <a:lnTo>
                    <a:pt x="759" y="1641"/>
                  </a:lnTo>
                  <a:lnTo>
                    <a:pt x="787" y="1644"/>
                  </a:lnTo>
                  <a:lnTo>
                    <a:pt x="815" y="1647"/>
                  </a:lnTo>
                  <a:lnTo>
                    <a:pt x="843" y="1651"/>
                  </a:lnTo>
                  <a:lnTo>
                    <a:pt x="871" y="1653"/>
                  </a:lnTo>
                  <a:lnTo>
                    <a:pt x="900" y="1656"/>
                  </a:lnTo>
                  <a:lnTo>
                    <a:pt x="928" y="1659"/>
                  </a:lnTo>
                  <a:lnTo>
                    <a:pt x="956" y="1661"/>
                  </a:lnTo>
                  <a:lnTo>
                    <a:pt x="984" y="1663"/>
                  </a:lnTo>
                  <a:lnTo>
                    <a:pt x="1012" y="1665"/>
                  </a:lnTo>
                  <a:lnTo>
                    <a:pt x="1040" y="1667"/>
                  </a:lnTo>
                  <a:lnTo>
                    <a:pt x="1068" y="1668"/>
                  </a:lnTo>
                  <a:lnTo>
                    <a:pt x="1096" y="1670"/>
                  </a:lnTo>
                  <a:lnTo>
                    <a:pt x="1125" y="1671"/>
                  </a:lnTo>
                  <a:lnTo>
                    <a:pt x="1153" y="1672"/>
                  </a:lnTo>
                  <a:lnTo>
                    <a:pt x="1181" y="1673"/>
                  </a:lnTo>
                  <a:lnTo>
                    <a:pt x="1209" y="1674"/>
                  </a:lnTo>
                  <a:lnTo>
                    <a:pt x="1237" y="1674"/>
                  </a:lnTo>
                  <a:lnTo>
                    <a:pt x="1265" y="1674"/>
                  </a:lnTo>
                  <a:lnTo>
                    <a:pt x="1293" y="1675"/>
                  </a:lnTo>
                  <a:lnTo>
                    <a:pt x="1321" y="1675"/>
                  </a:lnTo>
                  <a:lnTo>
                    <a:pt x="1350" y="1675"/>
                  </a:lnTo>
                  <a:lnTo>
                    <a:pt x="1378" y="1674"/>
                  </a:lnTo>
                  <a:lnTo>
                    <a:pt x="1406" y="1674"/>
                  </a:lnTo>
                  <a:lnTo>
                    <a:pt x="1434" y="1673"/>
                  </a:lnTo>
                  <a:lnTo>
                    <a:pt x="1462" y="1672"/>
                  </a:lnTo>
                  <a:lnTo>
                    <a:pt x="1490" y="1671"/>
                  </a:lnTo>
                  <a:lnTo>
                    <a:pt x="1518" y="1670"/>
                  </a:lnTo>
                  <a:lnTo>
                    <a:pt x="1546" y="1669"/>
                  </a:lnTo>
                  <a:lnTo>
                    <a:pt x="1575" y="1668"/>
                  </a:lnTo>
                  <a:lnTo>
                    <a:pt x="1603" y="1666"/>
                  </a:lnTo>
                  <a:lnTo>
                    <a:pt x="1631" y="1664"/>
                  </a:lnTo>
                  <a:lnTo>
                    <a:pt x="1659" y="1663"/>
                  </a:lnTo>
                  <a:lnTo>
                    <a:pt x="1687" y="1661"/>
                  </a:lnTo>
                  <a:lnTo>
                    <a:pt x="1715" y="1659"/>
                  </a:lnTo>
                  <a:lnTo>
                    <a:pt x="1743" y="1657"/>
                  </a:lnTo>
                  <a:lnTo>
                    <a:pt x="1771" y="1654"/>
                  </a:lnTo>
                  <a:lnTo>
                    <a:pt x="1800" y="1652"/>
                  </a:lnTo>
                  <a:lnTo>
                    <a:pt x="1828" y="1649"/>
                  </a:lnTo>
                  <a:lnTo>
                    <a:pt x="1856" y="1647"/>
                  </a:lnTo>
                  <a:lnTo>
                    <a:pt x="1884" y="1644"/>
                  </a:lnTo>
                  <a:lnTo>
                    <a:pt x="1912" y="1641"/>
                  </a:lnTo>
                  <a:lnTo>
                    <a:pt x="1940" y="1638"/>
                  </a:lnTo>
                  <a:lnTo>
                    <a:pt x="1968" y="1635"/>
                  </a:lnTo>
                  <a:lnTo>
                    <a:pt x="1996" y="1632"/>
                  </a:lnTo>
                  <a:lnTo>
                    <a:pt x="2025" y="1628"/>
                  </a:lnTo>
                  <a:lnTo>
                    <a:pt x="2053" y="1625"/>
                  </a:lnTo>
                  <a:lnTo>
                    <a:pt x="2081" y="1622"/>
                  </a:lnTo>
                  <a:lnTo>
                    <a:pt x="2109" y="1618"/>
                  </a:lnTo>
                  <a:lnTo>
                    <a:pt x="2137" y="1614"/>
                  </a:lnTo>
                  <a:lnTo>
                    <a:pt x="2165" y="1611"/>
                  </a:lnTo>
                  <a:lnTo>
                    <a:pt x="2193" y="1607"/>
                  </a:lnTo>
                  <a:lnTo>
                    <a:pt x="2221" y="1603"/>
                  </a:lnTo>
                  <a:lnTo>
                    <a:pt x="2250" y="1599"/>
                  </a:lnTo>
                  <a:lnTo>
                    <a:pt x="2278" y="1595"/>
                  </a:lnTo>
                  <a:lnTo>
                    <a:pt x="2306" y="1591"/>
                  </a:lnTo>
                  <a:lnTo>
                    <a:pt x="2334" y="1587"/>
                  </a:lnTo>
                  <a:lnTo>
                    <a:pt x="2362" y="1582"/>
                  </a:lnTo>
                  <a:lnTo>
                    <a:pt x="2390" y="1578"/>
                  </a:lnTo>
                  <a:lnTo>
                    <a:pt x="2418" y="1574"/>
                  </a:lnTo>
                  <a:lnTo>
                    <a:pt x="2446" y="1569"/>
                  </a:lnTo>
                  <a:lnTo>
                    <a:pt x="2475" y="1565"/>
                  </a:lnTo>
                  <a:lnTo>
                    <a:pt x="2503" y="1560"/>
                  </a:lnTo>
                  <a:lnTo>
                    <a:pt x="2531" y="1555"/>
                  </a:lnTo>
                  <a:lnTo>
                    <a:pt x="2559" y="1551"/>
                  </a:lnTo>
                  <a:lnTo>
                    <a:pt x="2587" y="1546"/>
                  </a:lnTo>
                  <a:lnTo>
                    <a:pt x="2615" y="1541"/>
                  </a:lnTo>
                  <a:lnTo>
                    <a:pt x="2643" y="1536"/>
                  </a:lnTo>
                  <a:lnTo>
                    <a:pt x="2671" y="1531"/>
                  </a:lnTo>
                  <a:lnTo>
                    <a:pt x="2700" y="1526"/>
                  </a:lnTo>
                  <a:lnTo>
                    <a:pt x="2728" y="1521"/>
                  </a:lnTo>
                  <a:lnTo>
                    <a:pt x="2756" y="1516"/>
                  </a:lnTo>
                  <a:lnTo>
                    <a:pt x="2784" y="1511"/>
                  </a:lnTo>
                  <a:lnTo>
                    <a:pt x="2812" y="1505"/>
                  </a:lnTo>
                  <a:lnTo>
                    <a:pt x="2840" y="1500"/>
                  </a:lnTo>
                  <a:lnTo>
                    <a:pt x="2868" y="1495"/>
                  </a:lnTo>
                  <a:lnTo>
                    <a:pt x="2896" y="1489"/>
                  </a:lnTo>
                  <a:lnTo>
                    <a:pt x="2925" y="1484"/>
                  </a:lnTo>
                  <a:lnTo>
                    <a:pt x="2953" y="1478"/>
                  </a:lnTo>
                  <a:lnTo>
                    <a:pt x="2981" y="1473"/>
                  </a:lnTo>
                  <a:lnTo>
                    <a:pt x="3009" y="1467"/>
                  </a:lnTo>
                  <a:lnTo>
                    <a:pt x="3037" y="1461"/>
                  </a:lnTo>
                  <a:lnTo>
                    <a:pt x="3065" y="1456"/>
                  </a:lnTo>
                  <a:lnTo>
                    <a:pt x="3093" y="1450"/>
                  </a:lnTo>
                  <a:lnTo>
                    <a:pt x="3121" y="1444"/>
                  </a:lnTo>
                  <a:lnTo>
                    <a:pt x="3150" y="1438"/>
                  </a:lnTo>
                  <a:lnTo>
                    <a:pt x="3178" y="1432"/>
                  </a:lnTo>
                  <a:lnTo>
                    <a:pt x="3206" y="1426"/>
                  </a:lnTo>
                  <a:lnTo>
                    <a:pt x="3234" y="1420"/>
                  </a:lnTo>
                  <a:lnTo>
                    <a:pt x="3262" y="1414"/>
                  </a:lnTo>
                  <a:lnTo>
                    <a:pt x="3290" y="1408"/>
                  </a:lnTo>
                  <a:lnTo>
                    <a:pt x="3318" y="1401"/>
                  </a:lnTo>
                  <a:lnTo>
                    <a:pt x="3346" y="1395"/>
                  </a:lnTo>
                  <a:lnTo>
                    <a:pt x="3375" y="1389"/>
                  </a:lnTo>
                  <a:lnTo>
                    <a:pt x="3403" y="1382"/>
                  </a:lnTo>
                  <a:lnTo>
                    <a:pt x="3431" y="1376"/>
                  </a:lnTo>
                  <a:lnTo>
                    <a:pt x="3459" y="1369"/>
                  </a:lnTo>
                  <a:lnTo>
                    <a:pt x="3487" y="1363"/>
                  </a:lnTo>
                  <a:lnTo>
                    <a:pt x="3515" y="1356"/>
                  </a:lnTo>
                  <a:lnTo>
                    <a:pt x="3543" y="1349"/>
                  </a:lnTo>
                  <a:lnTo>
                    <a:pt x="3571" y="1342"/>
                  </a:lnTo>
                  <a:lnTo>
                    <a:pt x="3600" y="1335"/>
                  </a:lnTo>
                  <a:lnTo>
                    <a:pt x="3628" y="1328"/>
                  </a:lnTo>
                  <a:lnTo>
                    <a:pt x="3656" y="1321"/>
                  </a:lnTo>
                  <a:lnTo>
                    <a:pt x="3684" y="1314"/>
                  </a:lnTo>
                  <a:lnTo>
                    <a:pt x="3712" y="1307"/>
                  </a:lnTo>
                  <a:lnTo>
                    <a:pt x="3740" y="1300"/>
                  </a:lnTo>
                  <a:lnTo>
                    <a:pt x="3768" y="1293"/>
                  </a:lnTo>
                  <a:lnTo>
                    <a:pt x="3796" y="1285"/>
                  </a:lnTo>
                  <a:lnTo>
                    <a:pt x="3825" y="1278"/>
                  </a:lnTo>
                  <a:lnTo>
                    <a:pt x="3853" y="1270"/>
                  </a:lnTo>
                  <a:lnTo>
                    <a:pt x="3881" y="1263"/>
                  </a:lnTo>
                  <a:lnTo>
                    <a:pt x="3909" y="1255"/>
                  </a:lnTo>
                  <a:lnTo>
                    <a:pt x="3937" y="1247"/>
                  </a:lnTo>
                  <a:lnTo>
                    <a:pt x="3965" y="1240"/>
                  </a:lnTo>
                  <a:lnTo>
                    <a:pt x="3993" y="1232"/>
                  </a:lnTo>
                  <a:lnTo>
                    <a:pt x="4021" y="1224"/>
                  </a:lnTo>
                  <a:lnTo>
                    <a:pt x="4050" y="1216"/>
                  </a:lnTo>
                  <a:lnTo>
                    <a:pt x="4078" y="1208"/>
                  </a:lnTo>
                  <a:lnTo>
                    <a:pt x="4106" y="1200"/>
                  </a:lnTo>
                  <a:lnTo>
                    <a:pt x="4134" y="1191"/>
                  </a:lnTo>
                  <a:lnTo>
                    <a:pt x="4162" y="1183"/>
                  </a:lnTo>
                  <a:lnTo>
                    <a:pt x="4190" y="1175"/>
                  </a:lnTo>
                  <a:lnTo>
                    <a:pt x="4218" y="1167"/>
                  </a:lnTo>
                  <a:lnTo>
                    <a:pt x="4246" y="1158"/>
                  </a:lnTo>
                  <a:lnTo>
                    <a:pt x="4275" y="1150"/>
                  </a:lnTo>
                  <a:lnTo>
                    <a:pt x="4303" y="1141"/>
                  </a:lnTo>
                  <a:lnTo>
                    <a:pt x="4331" y="1133"/>
                  </a:lnTo>
                  <a:lnTo>
                    <a:pt x="4359" y="1124"/>
                  </a:lnTo>
                  <a:lnTo>
                    <a:pt x="4387" y="1115"/>
                  </a:lnTo>
                  <a:lnTo>
                    <a:pt x="4415" y="1107"/>
                  </a:lnTo>
                  <a:lnTo>
                    <a:pt x="4443" y="1098"/>
                  </a:lnTo>
                  <a:lnTo>
                    <a:pt x="4471" y="1089"/>
                  </a:lnTo>
                  <a:lnTo>
                    <a:pt x="4500" y="1080"/>
                  </a:lnTo>
                  <a:lnTo>
                    <a:pt x="4528" y="1071"/>
                  </a:lnTo>
                  <a:lnTo>
                    <a:pt x="4556" y="1062"/>
                  </a:lnTo>
                  <a:lnTo>
                    <a:pt x="4584" y="1053"/>
                  </a:lnTo>
                  <a:lnTo>
                    <a:pt x="4612" y="1044"/>
                  </a:lnTo>
                  <a:lnTo>
                    <a:pt x="4640" y="1035"/>
                  </a:lnTo>
                  <a:lnTo>
                    <a:pt x="4668" y="1026"/>
                  </a:lnTo>
                  <a:lnTo>
                    <a:pt x="4696" y="1017"/>
                  </a:lnTo>
                  <a:lnTo>
                    <a:pt x="4725" y="1008"/>
                  </a:lnTo>
                  <a:lnTo>
                    <a:pt x="4753" y="999"/>
                  </a:lnTo>
                  <a:lnTo>
                    <a:pt x="4781" y="990"/>
                  </a:lnTo>
                  <a:lnTo>
                    <a:pt x="4809" y="980"/>
                  </a:lnTo>
                  <a:lnTo>
                    <a:pt x="4837" y="971"/>
                  </a:lnTo>
                  <a:lnTo>
                    <a:pt x="4865" y="962"/>
                  </a:lnTo>
                  <a:lnTo>
                    <a:pt x="4893" y="952"/>
                  </a:lnTo>
                  <a:lnTo>
                    <a:pt x="4921" y="943"/>
                  </a:lnTo>
                  <a:lnTo>
                    <a:pt x="4950" y="934"/>
                  </a:lnTo>
                  <a:lnTo>
                    <a:pt x="4978" y="924"/>
                  </a:lnTo>
                  <a:lnTo>
                    <a:pt x="5006" y="915"/>
                  </a:lnTo>
                  <a:lnTo>
                    <a:pt x="5034" y="906"/>
                  </a:lnTo>
                  <a:lnTo>
                    <a:pt x="5062" y="896"/>
                  </a:lnTo>
                  <a:lnTo>
                    <a:pt x="5090" y="887"/>
                  </a:lnTo>
                  <a:lnTo>
                    <a:pt x="5118" y="877"/>
                  </a:lnTo>
                  <a:lnTo>
                    <a:pt x="5146" y="868"/>
                  </a:lnTo>
                  <a:lnTo>
                    <a:pt x="5175" y="858"/>
                  </a:lnTo>
                  <a:lnTo>
                    <a:pt x="5203" y="849"/>
                  </a:lnTo>
                  <a:lnTo>
                    <a:pt x="5231" y="839"/>
                  </a:lnTo>
                  <a:lnTo>
                    <a:pt x="5259" y="829"/>
                  </a:lnTo>
                  <a:lnTo>
                    <a:pt x="5287" y="820"/>
                  </a:lnTo>
                  <a:lnTo>
                    <a:pt x="5315" y="810"/>
                  </a:lnTo>
                  <a:lnTo>
                    <a:pt x="5343" y="800"/>
                  </a:lnTo>
                  <a:lnTo>
                    <a:pt x="5371" y="791"/>
                  </a:lnTo>
                  <a:lnTo>
                    <a:pt x="5400" y="781"/>
                  </a:lnTo>
                  <a:lnTo>
                    <a:pt x="5428" y="771"/>
                  </a:lnTo>
                  <a:lnTo>
                    <a:pt x="5456" y="761"/>
                  </a:lnTo>
                  <a:lnTo>
                    <a:pt x="5484" y="752"/>
                  </a:lnTo>
                  <a:lnTo>
                    <a:pt x="5512" y="742"/>
                  </a:lnTo>
                  <a:lnTo>
                    <a:pt x="5540" y="732"/>
                  </a:lnTo>
                  <a:lnTo>
                    <a:pt x="5568" y="722"/>
                  </a:lnTo>
                  <a:lnTo>
                    <a:pt x="5596" y="712"/>
                  </a:lnTo>
                  <a:lnTo>
                    <a:pt x="5625" y="702"/>
                  </a:lnTo>
                  <a:lnTo>
                    <a:pt x="5653" y="692"/>
                  </a:lnTo>
                  <a:lnTo>
                    <a:pt x="5681" y="682"/>
                  </a:lnTo>
                  <a:lnTo>
                    <a:pt x="5709" y="672"/>
                  </a:lnTo>
                  <a:lnTo>
                    <a:pt x="5737" y="661"/>
                  </a:lnTo>
                  <a:lnTo>
                    <a:pt x="5765" y="651"/>
                  </a:lnTo>
                  <a:lnTo>
                    <a:pt x="5793" y="641"/>
                  </a:lnTo>
                  <a:lnTo>
                    <a:pt x="5821" y="630"/>
                  </a:lnTo>
                  <a:lnTo>
                    <a:pt x="5850" y="620"/>
                  </a:lnTo>
                  <a:lnTo>
                    <a:pt x="5878" y="609"/>
                  </a:lnTo>
                  <a:lnTo>
                    <a:pt x="5906" y="599"/>
                  </a:lnTo>
                  <a:lnTo>
                    <a:pt x="5934" y="588"/>
                  </a:lnTo>
                  <a:lnTo>
                    <a:pt x="5962" y="577"/>
                  </a:lnTo>
                  <a:lnTo>
                    <a:pt x="5990" y="566"/>
                  </a:lnTo>
                  <a:lnTo>
                    <a:pt x="6018" y="555"/>
                  </a:lnTo>
                  <a:lnTo>
                    <a:pt x="6046" y="544"/>
                  </a:lnTo>
                  <a:lnTo>
                    <a:pt x="6075" y="533"/>
                  </a:lnTo>
                  <a:lnTo>
                    <a:pt x="6103" y="522"/>
                  </a:lnTo>
                  <a:lnTo>
                    <a:pt x="6131" y="510"/>
                  </a:lnTo>
                  <a:lnTo>
                    <a:pt x="6159" y="499"/>
                  </a:lnTo>
                  <a:lnTo>
                    <a:pt x="6187" y="487"/>
                  </a:lnTo>
                  <a:lnTo>
                    <a:pt x="6215" y="476"/>
                  </a:lnTo>
                  <a:lnTo>
                    <a:pt x="6243" y="464"/>
                  </a:lnTo>
                  <a:lnTo>
                    <a:pt x="6271" y="452"/>
                  </a:lnTo>
                  <a:lnTo>
                    <a:pt x="6300" y="440"/>
                  </a:lnTo>
                  <a:lnTo>
                    <a:pt x="6328" y="428"/>
                  </a:lnTo>
                  <a:lnTo>
                    <a:pt x="6356" y="416"/>
                  </a:lnTo>
                  <a:lnTo>
                    <a:pt x="6384" y="403"/>
                  </a:lnTo>
                  <a:lnTo>
                    <a:pt x="6412" y="391"/>
                  </a:lnTo>
                  <a:lnTo>
                    <a:pt x="6440" y="379"/>
                  </a:lnTo>
                  <a:lnTo>
                    <a:pt x="6468" y="366"/>
                  </a:lnTo>
                  <a:lnTo>
                    <a:pt x="6496" y="353"/>
                  </a:lnTo>
                  <a:lnTo>
                    <a:pt x="6525" y="340"/>
                  </a:lnTo>
                  <a:lnTo>
                    <a:pt x="6553" y="327"/>
                  </a:lnTo>
                  <a:lnTo>
                    <a:pt x="6581" y="314"/>
                  </a:lnTo>
                  <a:lnTo>
                    <a:pt x="6609" y="301"/>
                  </a:lnTo>
                  <a:lnTo>
                    <a:pt x="6637" y="288"/>
                  </a:lnTo>
                  <a:lnTo>
                    <a:pt x="6665" y="274"/>
                  </a:lnTo>
                  <a:lnTo>
                    <a:pt x="6693" y="261"/>
                  </a:lnTo>
                  <a:lnTo>
                    <a:pt x="6721" y="247"/>
                  </a:lnTo>
                  <a:lnTo>
                    <a:pt x="6750" y="234"/>
                  </a:lnTo>
                  <a:lnTo>
                    <a:pt x="6778" y="220"/>
                  </a:lnTo>
                  <a:lnTo>
                    <a:pt x="6806" y="206"/>
                  </a:lnTo>
                  <a:lnTo>
                    <a:pt x="6834" y="192"/>
                  </a:lnTo>
                  <a:lnTo>
                    <a:pt x="6862" y="178"/>
                  </a:lnTo>
                  <a:lnTo>
                    <a:pt x="6890" y="163"/>
                  </a:lnTo>
                  <a:lnTo>
                    <a:pt x="6918" y="149"/>
                  </a:lnTo>
                  <a:lnTo>
                    <a:pt x="6946" y="135"/>
                  </a:lnTo>
                  <a:lnTo>
                    <a:pt x="6975" y="120"/>
                  </a:lnTo>
                  <a:lnTo>
                    <a:pt x="7003" y="105"/>
                  </a:lnTo>
                  <a:lnTo>
                    <a:pt x="7031" y="91"/>
                  </a:lnTo>
                  <a:lnTo>
                    <a:pt x="7059" y="76"/>
                  </a:lnTo>
                  <a:lnTo>
                    <a:pt x="7087" y="61"/>
                  </a:lnTo>
                  <a:lnTo>
                    <a:pt x="7115" y="46"/>
                  </a:lnTo>
                  <a:lnTo>
                    <a:pt x="7143" y="30"/>
                  </a:lnTo>
                  <a:lnTo>
                    <a:pt x="7171" y="15"/>
                  </a:lnTo>
                  <a:lnTo>
                    <a:pt x="7200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8185"/>
            <p:cNvSpPr>
              <a:spLocks noChangeArrowheads="1"/>
            </p:cNvSpPr>
            <p:nvPr/>
          </p:nvSpPr>
          <p:spPr bwMode="auto">
            <a:xfrm>
              <a:off x="7675041" y="1338784"/>
              <a:ext cx="557298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Men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8185"/>
            <p:cNvSpPr>
              <a:spLocks noChangeArrowheads="1"/>
            </p:cNvSpPr>
            <p:nvPr/>
          </p:nvSpPr>
          <p:spPr bwMode="auto">
            <a:xfrm>
              <a:off x="7675041" y="1754910"/>
              <a:ext cx="1086465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Women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in Muscle Mass by Age</a:t>
            </a:r>
            <a:br>
              <a:rPr lang="en-US" dirty="0" smtClean="0"/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214534" y="1777995"/>
            <a:ext cx="523528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14534" y="2116661"/>
            <a:ext cx="523528" cy="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8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Decrease in Muscle Strength by Age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75957" y="1464245"/>
            <a:ext cx="6649797" cy="4398130"/>
            <a:chOff x="-371051" y="822037"/>
            <a:chExt cx="9210251" cy="6091592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176288" y="6572603"/>
              <a:ext cx="1765744" cy="34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Age (years)</a:t>
              </a:r>
              <a:endPara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311275" y="5976649"/>
              <a:ext cx="7312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 flipV="1">
              <a:off x="1311275" y="5976649"/>
              <a:ext cx="0" cy="730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3138488" y="5976649"/>
              <a:ext cx="0" cy="730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4967288" y="5976649"/>
              <a:ext cx="0" cy="730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6794500" y="5976649"/>
              <a:ext cx="0" cy="730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8623300" y="5976649"/>
              <a:ext cx="0" cy="73025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198563" y="6148099"/>
              <a:ext cx="2841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3027363" y="6148099"/>
              <a:ext cx="2841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4854575" y="6148099"/>
              <a:ext cx="2841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6683375" y="6148099"/>
              <a:ext cx="2841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8455025" y="6148099"/>
              <a:ext cx="3841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 rot="16200000">
              <a:off x="-2181341" y="3011910"/>
              <a:ext cx="4302633" cy="68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Quadriceps Isokinetic Peak Torque (180'/sec) (</a:t>
              </a:r>
              <a:r>
                <a:rPr lang="en-US" sz="16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N.m</a:t>
              </a: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1311275" y="939512"/>
              <a:ext cx="0" cy="5037138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1238250" y="5976649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1238250" y="4717762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1238250" y="3457287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1238250" y="2198399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238250" y="939512"/>
              <a:ext cx="73025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1025525" y="5860762"/>
              <a:ext cx="1825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912813" y="4601874"/>
              <a:ext cx="2841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800100" y="3341399"/>
              <a:ext cx="3841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800100" y="2082512"/>
              <a:ext cx="3841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150</a:t>
              </a:r>
              <a:endPara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800100" y="822037"/>
              <a:ext cx="38417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500"/>
            <p:cNvSpPr>
              <a:spLocks noChangeArrowheads="1"/>
            </p:cNvSpPr>
            <p:nvPr/>
          </p:nvSpPr>
          <p:spPr bwMode="auto">
            <a:xfrm>
              <a:off x="7510463" y="5960774"/>
              <a:ext cx="30163" cy="30163"/>
            </a:xfrm>
            <a:prstGeom prst="ellipse">
              <a:avLst/>
            </a:prstGeom>
            <a:solidFill>
              <a:srgbClr val="FFFFFF"/>
            </a:solidFill>
            <a:ln w="1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 flipV="1">
              <a:off x="1858963" y="3947824"/>
              <a:ext cx="6489700" cy="1298575"/>
            </a:xfrm>
            <a:custGeom>
              <a:avLst/>
              <a:gdLst>
                <a:gd name="T0" fmla="*/ 110 w 7100"/>
                <a:gd name="T1" fmla="*/ 1342 h 1419"/>
                <a:gd name="T2" fmla="*/ 249 w 7100"/>
                <a:gd name="T3" fmla="*/ 1362 h 1419"/>
                <a:gd name="T4" fmla="*/ 388 w 7100"/>
                <a:gd name="T5" fmla="*/ 1378 h 1419"/>
                <a:gd name="T6" fmla="*/ 526 w 7100"/>
                <a:gd name="T7" fmla="*/ 1392 h 1419"/>
                <a:gd name="T8" fmla="*/ 665 w 7100"/>
                <a:gd name="T9" fmla="*/ 1403 h 1419"/>
                <a:gd name="T10" fmla="*/ 804 w 7100"/>
                <a:gd name="T11" fmla="*/ 1411 h 1419"/>
                <a:gd name="T12" fmla="*/ 942 w 7100"/>
                <a:gd name="T13" fmla="*/ 1416 h 1419"/>
                <a:gd name="T14" fmla="*/ 1081 w 7100"/>
                <a:gd name="T15" fmla="*/ 1419 h 1419"/>
                <a:gd name="T16" fmla="*/ 1220 w 7100"/>
                <a:gd name="T17" fmla="*/ 1418 h 1419"/>
                <a:gd name="T18" fmla="*/ 1358 w 7100"/>
                <a:gd name="T19" fmla="*/ 1415 h 1419"/>
                <a:gd name="T20" fmla="*/ 1497 w 7100"/>
                <a:gd name="T21" fmla="*/ 1410 h 1419"/>
                <a:gd name="T22" fmla="*/ 1636 w 7100"/>
                <a:gd name="T23" fmla="*/ 1402 h 1419"/>
                <a:gd name="T24" fmla="*/ 1775 w 7100"/>
                <a:gd name="T25" fmla="*/ 1392 h 1419"/>
                <a:gd name="T26" fmla="*/ 1913 w 7100"/>
                <a:gd name="T27" fmla="*/ 1380 h 1419"/>
                <a:gd name="T28" fmla="*/ 2052 w 7100"/>
                <a:gd name="T29" fmla="*/ 1365 h 1419"/>
                <a:gd name="T30" fmla="*/ 2191 w 7100"/>
                <a:gd name="T31" fmla="*/ 1349 h 1419"/>
                <a:gd name="T32" fmla="*/ 2329 w 7100"/>
                <a:gd name="T33" fmla="*/ 1330 h 1419"/>
                <a:gd name="T34" fmla="*/ 2468 w 7100"/>
                <a:gd name="T35" fmla="*/ 1309 h 1419"/>
                <a:gd name="T36" fmla="*/ 2607 w 7100"/>
                <a:gd name="T37" fmla="*/ 1287 h 1419"/>
                <a:gd name="T38" fmla="*/ 2745 w 7100"/>
                <a:gd name="T39" fmla="*/ 1262 h 1419"/>
                <a:gd name="T40" fmla="*/ 2884 w 7100"/>
                <a:gd name="T41" fmla="*/ 1236 h 1419"/>
                <a:gd name="T42" fmla="*/ 3023 w 7100"/>
                <a:gd name="T43" fmla="*/ 1208 h 1419"/>
                <a:gd name="T44" fmla="*/ 3161 w 7100"/>
                <a:gd name="T45" fmla="*/ 1179 h 1419"/>
                <a:gd name="T46" fmla="*/ 3300 w 7100"/>
                <a:gd name="T47" fmla="*/ 1148 h 1419"/>
                <a:gd name="T48" fmla="*/ 3439 w 7100"/>
                <a:gd name="T49" fmla="*/ 1116 h 1419"/>
                <a:gd name="T50" fmla="*/ 3577 w 7100"/>
                <a:gd name="T51" fmla="*/ 1082 h 1419"/>
                <a:gd name="T52" fmla="*/ 3716 w 7100"/>
                <a:gd name="T53" fmla="*/ 1047 h 1419"/>
                <a:gd name="T54" fmla="*/ 3855 w 7100"/>
                <a:gd name="T55" fmla="*/ 1011 h 1419"/>
                <a:gd name="T56" fmla="*/ 3993 w 7100"/>
                <a:gd name="T57" fmla="*/ 973 h 1419"/>
                <a:gd name="T58" fmla="*/ 4132 w 7100"/>
                <a:gd name="T59" fmla="*/ 935 h 1419"/>
                <a:gd name="T60" fmla="*/ 4271 w 7100"/>
                <a:gd name="T61" fmla="*/ 896 h 1419"/>
                <a:gd name="T62" fmla="*/ 4409 w 7100"/>
                <a:gd name="T63" fmla="*/ 855 h 1419"/>
                <a:gd name="T64" fmla="*/ 4548 w 7100"/>
                <a:gd name="T65" fmla="*/ 814 h 1419"/>
                <a:gd name="T66" fmla="*/ 4687 w 7100"/>
                <a:gd name="T67" fmla="*/ 772 h 1419"/>
                <a:gd name="T68" fmla="*/ 4825 w 7100"/>
                <a:gd name="T69" fmla="*/ 730 h 1419"/>
                <a:gd name="T70" fmla="*/ 4964 w 7100"/>
                <a:gd name="T71" fmla="*/ 686 h 1419"/>
                <a:gd name="T72" fmla="*/ 5103 w 7100"/>
                <a:gd name="T73" fmla="*/ 643 h 1419"/>
                <a:gd name="T74" fmla="*/ 5241 w 7100"/>
                <a:gd name="T75" fmla="*/ 598 h 1419"/>
                <a:gd name="T76" fmla="*/ 5380 w 7100"/>
                <a:gd name="T77" fmla="*/ 554 h 1419"/>
                <a:gd name="T78" fmla="*/ 5519 w 7100"/>
                <a:gd name="T79" fmla="*/ 509 h 1419"/>
                <a:gd name="T80" fmla="*/ 5657 w 7100"/>
                <a:gd name="T81" fmla="*/ 464 h 1419"/>
                <a:gd name="T82" fmla="*/ 5796 w 7100"/>
                <a:gd name="T83" fmla="*/ 419 h 1419"/>
                <a:gd name="T84" fmla="*/ 5935 w 7100"/>
                <a:gd name="T85" fmla="*/ 373 h 1419"/>
                <a:gd name="T86" fmla="*/ 6073 w 7100"/>
                <a:gd name="T87" fmla="*/ 328 h 1419"/>
                <a:gd name="T88" fmla="*/ 6212 w 7100"/>
                <a:gd name="T89" fmla="*/ 283 h 1419"/>
                <a:gd name="T90" fmla="*/ 6351 w 7100"/>
                <a:gd name="T91" fmla="*/ 238 h 1419"/>
                <a:gd name="T92" fmla="*/ 6489 w 7100"/>
                <a:gd name="T93" fmla="*/ 193 h 1419"/>
                <a:gd name="T94" fmla="*/ 6628 w 7100"/>
                <a:gd name="T95" fmla="*/ 148 h 1419"/>
                <a:gd name="T96" fmla="*/ 6767 w 7100"/>
                <a:gd name="T97" fmla="*/ 104 h 1419"/>
                <a:gd name="T98" fmla="*/ 6905 w 7100"/>
                <a:gd name="T99" fmla="*/ 60 h 1419"/>
                <a:gd name="T100" fmla="*/ 7044 w 7100"/>
                <a:gd name="T101" fmla="*/ 17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0" h="1419">
                  <a:moveTo>
                    <a:pt x="0" y="1323"/>
                  </a:moveTo>
                  <a:lnTo>
                    <a:pt x="27" y="1328"/>
                  </a:lnTo>
                  <a:lnTo>
                    <a:pt x="55" y="1333"/>
                  </a:lnTo>
                  <a:lnTo>
                    <a:pt x="83" y="1337"/>
                  </a:lnTo>
                  <a:lnTo>
                    <a:pt x="110" y="1342"/>
                  </a:lnTo>
                  <a:lnTo>
                    <a:pt x="138" y="1346"/>
                  </a:lnTo>
                  <a:lnTo>
                    <a:pt x="166" y="1350"/>
                  </a:lnTo>
                  <a:lnTo>
                    <a:pt x="194" y="1354"/>
                  </a:lnTo>
                  <a:lnTo>
                    <a:pt x="221" y="1358"/>
                  </a:lnTo>
                  <a:lnTo>
                    <a:pt x="249" y="1362"/>
                  </a:lnTo>
                  <a:lnTo>
                    <a:pt x="277" y="1365"/>
                  </a:lnTo>
                  <a:lnTo>
                    <a:pt x="305" y="1369"/>
                  </a:lnTo>
                  <a:lnTo>
                    <a:pt x="332" y="1372"/>
                  </a:lnTo>
                  <a:lnTo>
                    <a:pt x="360" y="1375"/>
                  </a:lnTo>
                  <a:lnTo>
                    <a:pt x="388" y="1378"/>
                  </a:lnTo>
                  <a:lnTo>
                    <a:pt x="416" y="1381"/>
                  </a:lnTo>
                  <a:lnTo>
                    <a:pt x="443" y="1384"/>
                  </a:lnTo>
                  <a:lnTo>
                    <a:pt x="471" y="1387"/>
                  </a:lnTo>
                  <a:lnTo>
                    <a:pt x="499" y="1390"/>
                  </a:lnTo>
                  <a:lnTo>
                    <a:pt x="526" y="1392"/>
                  </a:lnTo>
                  <a:lnTo>
                    <a:pt x="554" y="1395"/>
                  </a:lnTo>
                  <a:lnTo>
                    <a:pt x="582" y="1397"/>
                  </a:lnTo>
                  <a:lnTo>
                    <a:pt x="610" y="1399"/>
                  </a:lnTo>
                  <a:lnTo>
                    <a:pt x="637" y="1401"/>
                  </a:lnTo>
                  <a:lnTo>
                    <a:pt x="665" y="1403"/>
                  </a:lnTo>
                  <a:lnTo>
                    <a:pt x="693" y="1405"/>
                  </a:lnTo>
                  <a:lnTo>
                    <a:pt x="721" y="1407"/>
                  </a:lnTo>
                  <a:lnTo>
                    <a:pt x="748" y="1408"/>
                  </a:lnTo>
                  <a:lnTo>
                    <a:pt x="776" y="1410"/>
                  </a:lnTo>
                  <a:lnTo>
                    <a:pt x="804" y="1411"/>
                  </a:lnTo>
                  <a:lnTo>
                    <a:pt x="832" y="1412"/>
                  </a:lnTo>
                  <a:lnTo>
                    <a:pt x="859" y="1413"/>
                  </a:lnTo>
                  <a:lnTo>
                    <a:pt x="887" y="1414"/>
                  </a:lnTo>
                  <a:lnTo>
                    <a:pt x="915" y="1415"/>
                  </a:lnTo>
                  <a:lnTo>
                    <a:pt x="942" y="1416"/>
                  </a:lnTo>
                  <a:lnTo>
                    <a:pt x="970" y="1417"/>
                  </a:lnTo>
                  <a:lnTo>
                    <a:pt x="998" y="1417"/>
                  </a:lnTo>
                  <a:lnTo>
                    <a:pt x="1026" y="1418"/>
                  </a:lnTo>
                  <a:lnTo>
                    <a:pt x="1053" y="1418"/>
                  </a:lnTo>
                  <a:lnTo>
                    <a:pt x="1081" y="1419"/>
                  </a:lnTo>
                  <a:lnTo>
                    <a:pt x="1109" y="1419"/>
                  </a:lnTo>
                  <a:lnTo>
                    <a:pt x="1137" y="1419"/>
                  </a:lnTo>
                  <a:lnTo>
                    <a:pt x="1164" y="1419"/>
                  </a:lnTo>
                  <a:lnTo>
                    <a:pt x="1192" y="1419"/>
                  </a:lnTo>
                  <a:lnTo>
                    <a:pt x="1220" y="1418"/>
                  </a:lnTo>
                  <a:lnTo>
                    <a:pt x="1248" y="1418"/>
                  </a:lnTo>
                  <a:lnTo>
                    <a:pt x="1275" y="1417"/>
                  </a:lnTo>
                  <a:lnTo>
                    <a:pt x="1303" y="1417"/>
                  </a:lnTo>
                  <a:lnTo>
                    <a:pt x="1331" y="1416"/>
                  </a:lnTo>
                  <a:lnTo>
                    <a:pt x="1358" y="1415"/>
                  </a:lnTo>
                  <a:lnTo>
                    <a:pt x="1386" y="1415"/>
                  </a:lnTo>
                  <a:lnTo>
                    <a:pt x="1414" y="1414"/>
                  </a:lnTo>
                  <a:lnTo>
                    <a:pt x="1442" y="1413"/>
                  </a:lnTo>
                  <a:lnTo>
                    <a:pt x="1469" y="1411"/>
                  </a:lnTo>
                  <a:lnTo>
                    <a:pt x="1497" y="1410"/>
                  </a:lnTo>
                  <a:lnTo>
                    <a:pt x="1525" y="1409"/>
                  </a:lnTo>
                  <a:lnTo>
                    <a:pt x="1553" y="1407"/>
                  </a:lnTo>
                  <a:lnTo>
                    <a:pt x="1580" y="1406"/>
                  </a:lnTo>
                  <a:lnTo>
                    <a:pt x="1608" y="1404"/>
                  </a:lnTo>
                  <a:lnTo>
                    <a:pt x="1636" y="1402"/>
                  </a:lnTo>
                  <a:lnTo>
                    <a:pt x="1664" y="1401"/>
                  </a:lnTo>
                  <a:lnTo>
                    <a:pt x="1691" y="1399"/>
                  </a:lnTo>
                  <a:lnTo>
                    <a:pt x="1719" y="1397"/>
                  </a:lnTo>
                  <a:lnTo>
                    <a:pt x="1747" y="1395"/>
                  </a:lnTo>
                  <a:lnTo>
                    <a:pt x="1775" y="1392"/>
                  </a:lnTo>
                  <a:lnTo>
                    <a:pt x="1802" y="1390"/>
                  </a:lnTo>
                  <a:lnTo>
                    <a:pt x="1830" y="1388"/>
                  </a:lnTo>
                  <a:lnTo>
                    <a:pt x="1858" y="1385"/>
                  </a:lnTo>
                  <a:lnTo>
                    <a:pt x="1885" y="1383"/>
                  </a:lnTo>
                  <a:lnTo>
                    <a:pt x="1913" y="1380"/>
                  </a:lnTo>
                  <a:lnTo>
                    <a:pt x="1941" y="1377"/>
                  </a:lnTo>
                  <a:lnTo>
                    <a:pt x="1969" y="1374"/>
                  </a:lnTo>
                  <a:lnTo>
                    <a:pt x="1996" y="1372"/>
                  </a:lnTo>
                  <a:lnTo>
                    <a:pt x="2024" y="1369"/>
                  </a:lnTo>
                  <a:lnTo>
                    <a:pt x="2052" y="1365"/>
                  </a:lnTo>
                  <a:lnTo>
                    <a:pt x="2080" y="1362"/>
                  </a:lnTo>
                  <a:lnTo>
                    <a:pt x="2107" y="1359"/>
                  </a:lnTo>
                  <a:lnTo>
                    <a:pt x="2135" y="1356"/>
                  </a:lnTo>
                  <a:lnTo>
                    <a:pt x="2163" y="1352"/>
                  </a:lnTo>
                  <a:lnTo>
                    <a:pt x="2191" y="1349"/>
                  </a:lnTo>
                  <a:lnTo>
                    <a:pt x="2218" y="1345"/>
                  </a:lnTo>
                  <a:lnTo>
                    <a:pt x="2246" y="1342"/>
                  </a:lnTo>
                  <a:lnTo>
                    <a:pt x="2274" y="1338"/>
                  </a:lnTo>
                  <a:lnTo>
                    <a:pt x="2301" y="1334"/>
                  </a:lnTo>
                  <a:lnTo>
                    <a:pt x="2329" y="1330"/>
                  </a:lnTo>
                  <a:lnTo>
                    <a:pt x="2357" y="1326"/>
                  </a:lnTo>
                  <a:lnTo>
                    <a:pt x="2385" y="1322"/>
                  </a:lnTo>
                  <a:lnTo>
                    <a:pt x="2412" y="1318"/>
                  </a:lnTo>
                  <a:lnTo>
                    <a:pt x="2440" y="1314"/>
                  </a:lnTo>
                  <a:lnTo>
                    <a:pt x="2468" y="1309"/>
                  </a:lnTo>
                  <a:lnTo>
                    <a:pt x="2496" y="1305"/>
                  </a:lnTo>
                  <a:lnTo>
                    <a:pt x="2523" y="1301"/>
                  </a:lnTo>
                  <a:lnTo>
                    <a:pt x="2551" y="1296"/>
                  </a:lnTo>
                  <a:lnTo>
                    <a:pt x="2579" y="1291"/>
                  </a:lnTo>
                  <a:lnTo>
                    <a:pt x="2607" y="1287"/>
                  </a:lnTo>
                  <a:lnTo>
                    <a:pt x="2634" y="1282"/>
                  </a:lnTo>
                  <a:lnTo>
                    <a:pt x="2662" y="1277"/>
                  </a:lnTo>
                  <a:lnTo>
                    <a:pt x="2690" y="1272"/>
                  </a:lnTo>
                  <a:lnTo>
                    <a:pt x="2717" y="1267"/>
                  </a:lnTo>
                  <a:lnTo>
                    <a:pt x="2745" y="1262"/>
                  </a:lnTo>
                  <a:lnTo>
                    <a:pt x="2773" y="1257"/>
                  </a:lnTo>
                  <a:lnTo>
                    <a:pt x="2801" y="1252"/>
                  </a:lnTo>
                  <a:lnTo>
                    <a:pt x="2828" y="1247"/>
                  </a:lnTo>
                  <a:lnTo>
                    <a:pt x="2856" y="1242"/>
                  </a:lnTo>
                  <a:lnTo>
                    <a:pt x="2884" y="1236"/>
                  </a:lnTo>
                  <a:lnTo>
                    <a:pt x="2912" y="1231"/>
                  </a:lnTo>
                  <a:lnTo>
                    <a:pt x="2939" y="1225"/>
                  </a:lnTo>
                  <a:lnTo>
                    <a:pt x="2967" y="1220"/>
                  </a:lnTo>
                  <a:lnTo>
                    <a:pt x="2995" y="1214"/>
                  </a:lnTo>
                  <a:lnTo>
                    <a:pt x="3023" y="1208"/>
                  </a:lnTo>
                  <a:lnTo>
                    <a:pt x="3050" y="1203"/>
                  </a:lnTo>
                  <a:lnTo>
                    <a:pt x="3078" y="1197"/>
                  </a:lnTo>
                  <a:lnTo>
                    <a:pt x="3106" y="1191"/>
                  </a:lnTo>
                  <a:lnTo>
                    <a:pt x="3133" y="1185"/>
                  </a:lnTo>
                  <a:lnTo>
                    <a:pt x="3161" y="1179"/>
                  </a:lnTo>
                  <a:lnTo>
                    <a:pt x="3189" y="1173"/>
                  </a:lnTo>
                  <a:lnTo>
                    <a:pt x="3217" y="1167"/>
                  </a:lnTo>
                  <a:lnTo>
                    <a:pt x="3244" y="1161"/>
                  </a:lnTo>
                  <a:lnTo>
                    <a:pt x="3272" y="1154"/>
                  </a:lnTo>
                  <a:lnTo>
                    <a:pt x="3300" y="1148"/>
                  </a:lnTo>
                  <a:lnTo>
                    <a:pt x="3328" y="1142"/>
                  </a:lnTo>
                  <a:lnTo>
                    <a:pt x="3355" y="1135"/>
                  </a:lnTo>
                  <a:lnTo>
                    <a:pt x="3383" y="1129"/>
                  </a:lnTo>
                  <a:lnTo>
                    <a:pt x="3411" y="1122"/>
                  </a:lnTo>
                  <a:lnTo>
                    <a:pt x="3439" y="1116"/>
                  </a:lnTo>
                  <a:lnTo>
                    <a:pt x="3466" y="1109"/>
                  </a:lnTo>
                  <a:lnTo>
                    <a:pt x="3494" y="1102"/>
                  </a:lnTo>
                  <a:lnTo>
                    <a:pt x="3522" y="1096"/>
                  </a:lnTo>
                  <a:lnTo>
                    <a:pt x="3550" y="1089"/>
                  </a:lnTo>
                  <a:lnTo>
                    <a:pt x="3577" y="1082"/>
                  </a:lnTo>
                  <a:lnTo>
                    <a:pt x="3605" y="1075"/>
                  </a:lnTo>
                  <a:lnTo>
                    <a:pt x="3633" y="1068"/>
                  </a:lnTo>
                  <a:lnTo>
                    <a:pt x="3660" y="1061"/>
                  </a:lnTo>
                  <a:lnTo>
                    <a:pt x="3688" y="1054"/>
                  </a:lnTo>
                  <a:lnTo>
                    <a:pt x="3716" y="1047"/>
                  </a:lnTo>
                  <a:lnTo>
                    <a:pt x="3744" y="1040"/>
                  </a:lnTo>
                  <a:lnTo>
                    <a:pt x="3771" y="1033"/>
                  </a:lnTo>
                  <a:lnTo>
                    <a:pt x="3799" y="1025"/>
                  </a:lnTo>
                  <a:lnTo>
                    <a:pt x="3827" y="1018"/>
                  </a:lnTo>
                  <a:lnTo>
                    <a:pt x="3855" y="1011"/>
                  </a:lnTo>
                  <a:lnTo>
                    <a:pt x="3882" y="1003"/>
                  </a:lnTo>
                  <a:lnTo>
                    <a:pt x="3910" y="996"/>
                  </a:lnTo>
                  <a:lnTo>
                    <a:pt x="3938" y="988"/>
                  </a:lnTo>
                  <a:lnTo>
                    <a:pt x="3966" y="981"/>
                  </a:lnTo>
                  <a:lnTo>
                    <a:pt x="3993" y="973"/>
                  </a:lnTo>
                  <a:lnTo>
                    <a:pt x="4021" y="966"/>
                  </a:lnTo>
                  <a:lnTo>
                    <a:pt x="4049" y="958"/>
                  </a:lnTo>
                  <a:lnTo>
                    <a:pt x="4076" y="950"/>
                  </a:lnTo>
                  <a:lnTo>
                    <a:pt x="4104" y="943"/>
                  </a:lnTo>
                  <a:lnTo>
                    <a:pt x="4132" y="935"/>
                  </a:lnTo>
                  <a:lnTo>
                    <a:pt x="4160" y="927"/>
                  </a:lnTo>
                  <a:lnTo>
                    <a:pt x="4187" y="919"/>
                  </a:lnTo>
                  <a:lnTo>
                    <a:pt x="4215" y="911"/>
                  </a:lnTo>
                  <a:lnTo>
                    <a:pt x="4243" y="903"/>
                  </a:lnTo>
                  <a:lnTo>
                    <a:pt x="4271" y="896"/>
                  </a:lnTo>
                  <a:lnTo>
                    <a:pt x="4298" y="888"/>
                  </a:lnTo>
                  <a:lnTo>
                    <a:pt x="4326" y="880"/>
                  </a:lnTo>
                  <a:lnTo>
                    <a:pt x="4354" y="871"/>
                  </a:lnTo>
                  <a:lnTo>
                    <a:pt x="4382" y="863"/>
                  </a:lnTo>
                  <a:lnTo>
                    <a:pt x="4409" y="855"/>
                  </a:lnTo>
                  <a:lnTo>
                    <a:pt x="4437" y="847"/>
                  </a:lnTo>
                  <a:lnTo>
                    <a:pt x="4465" y="839"/>
                  </a:lnTo>
                  <a:lnTo>
                    <a:pt x="4492" y="831"/>
                  </a:lnTo>
                  <a:lnTo>
                    <a:pt x="4520" y="822"/>
                  </a:lnTo>
                  <a:lnTo>
                    <a:pt x="4548" y="814"/>
                  </a:lnTo>
                  <a:lnTo>
                    <a:pt x="4576" y="806"/>
                  </a:lnTo>
                  <a:lnTo>
                    <a:pt x="4603" y="797"/>
                  </a:lnTo>
                  <a:lnTo>
                    <a:pt x="4631" y="789"/>
                  </a:lnTo>
                  <a:lnTo>
                    <a:pt x="4659" y="781"/>
                  </a:lnTo>
                  <a:lnTo>
                    <a:pt x="4687" y="772"/>
                  </a:lnTo>
                  <a:lnTo>
                    <a:pt x="4714" y="764"/>
                  </a:lnTo>
                  <a:lnTo>
                    <a:pt x="4742" y="755"/>
                  </a:lnTo>
                  <a:lnTo>
                    <a:pt x="4770" y="747"/>
                  </a:lnTo>
                  <a:lnTo>
                    <a:pt x="4798" y="738"/>
                  </a:lnTo>
                  <a:lnTo>
                    <a:pt x="4825" y="730"/>
                  </a:lnTo>
                  <a:lnTo>
                    <a:pt x="4853" y="721"/>
                  </a:lnTo>
                  <a:lnTo>
                    <a:pt x="4881" y="712"/>
                  </a:lnTo>
                  <a:lnTo>
                    <a:pt x="4908" y="704"/>
                  </a:lnTo>
                  <a:lnTo>
                    <a:pt x="4936" y="695"/>
                  </a:lnTo>
                  <a:lnTo>
                    <a:pt x="4964" y="686"/>
                  </a:lnTo>
                  <a:lnTo>
                    <a:pt x="4992" y="678"/>
                  </a:lnTo>
                  <a:lnTo>
                    <a:pt x="5019" y="669"/>
                  </a:lnTo>
                  <a:lnTo>
                    <a:pt x="5047" y="660"/>
                  </a:lnTo>
                  <a:lnTo>
                    <a:pt x="5075" y="651"/>
                  </a:lnTo>
                  <a:lnTo>
                    <a:pt x="5103" y="643"/>
                  </a:lnTo>
                  <a:lnTo>
                    <a:pt x="5130" y="634"/>
                  </a:lnTo>
                  <a:lnTo>
                    <a:pt x="5158" y="625"/>
                  </a:lnTo>
                  <a:lnTo>
                    <a:pt x="5186" y="616"/>
                  </a:lnTo>
                  <a:lnTo>
                    <a:pt x="5214" y="607"/>
                  </a:lnTo>
                  <a:lnTo>
                    <a:pt x="5241" y="598"/>
                  </a:lnTo>
                  <a:lnTo>
                    <a:pt x="5269" y="590"/>
                  </a:lnTo>
                  <a:lnTo>
                    <a:pt x="5297" y="581"/>
                  </a:lnTo>
                  <a:lnTo>
                    <a:pt x="5325" y="572"/>
                  </a:lnTo>
                  <a:lnTo>
                    <a:pt x="5352" y="563"/>
                  </a:lnTo>
                  <a:lnTo>
                    <a:pt x="5380" y="554"/>
                  </a:lnTo>
                  <a:lnTo>
                    <a:pt x="5408" y="545"/>
                  </a:lnTo>
                  <a:lnTo>
                    <a:pt x="5435" y="536"/>
                  </a:lnTo>
                  <a:lnTo>
                    <a:pt x="5463" y="527"/>
                  </a:lnTo>
                  <a:lnTo>
                    <a:pt x="5491" y="518"/>
                  </a:lnTo>
                  <a:lnTo>
                    <a:pt x="5519" y="509"/>
                  </a:lnTo>
                  <a:lnTo>
                    <a:pt x="5546" y="500"/>
                  </a:lnTo>
                  <a:lnTo>
                    <a:pt x="5574" y="491"/>
                  </a:lnTo>
                  <a:lnTo>
                    <a:pt x="5602" y="482"/>
                  </a:lnTo>
                  <a:lnTo>
                    <a:pt x="5630" y="473"/>
                  </a:lnTo>
                  <a:lnTo>
                    <a:pt x="5657" y="464"/>
                  </a:lnTo>
                  <a:lnTo>
                    <a:pt x="5685" y="455"/>
                  </a:lnTo>
                  <a:lnTo>
                    <a:pt x="5713" y="446"/>
                  </a:lnTo>
                  <a:lnTo>
                    <a:pt x="5741" y="437"/>
                  </a:lnTo>
                  <a:lnTo>
                    <a:pt x="5768" y="428"/>
                  </a:lnTo>
                  <a:lnTo>
                    <a:pt x="5796" y="419"/>
                  </a:lnTo>
                  <a:lnTo>
                    <a:pt x="5824" y="410"/>
                  </a:lnTo>
                  <a:lnTo>
                    <a:pt x="5851" y="400"/>
                  </a:lnTo>
                  <a:lnTo>
                    <a:pt x="5879" y="391"/>
                  </a:lnTo>
                  <a:lnTo>
                    <a:pt x="5907" y="382"/>
                  </a:lnTo>
                  <a:lnTo>
                    <a:pt x="5935" y="373"/>
                  </a:lnTo>
                  <a:lnTo>
                    <a:pt x="5962" y="364"/>
                  </a:lnTo>
                  <a:lnTo>
                    <a:pt x="5990" y="355"/>
                  </a:lnTo>
                  <a:lnTo>
                    <a:pt x="6018" y="346"/>
                  </a:lnTo>
                  <a:lnTo>
                    <a:pt x="6046" y="337"/>
                  </a:lnTo>
                  <a:lnTo>
                    <a:pt x="6073" y="328"/>
                  </a:lnTo>
                  <a:lnTo>
                    <a:pt x="6101" y="319"/>
                  </a:lnTo>
                  <a:lnTo>
                    <a:pt x="6129" y="310"/>
                  </a:lnTo>
                  <a:lnTo>
                    <a:pt x="6157" y="301"/>
                  </a:lnTo>
                  <a:lnTo>
                    <a:pt x="6184" y="292"/>
                  </a:lnTo>
                  <a:lnTo>
                    <a:pt x="6212" y="283"/>
                  </a:lnTo>
                  <a:lnTo>
                    <a:pt x="6240" y="274"/>
                  </a:lnTo>
                  <a:lnTo>
                    <a:pt x="6267" y="265"/>
                  </a:lnTo>
                  <a:lnTo>
                    <a:pt x="6295" y="256"/>
                  </a:lnTo>
                  <a:lnTo>
                    <a:pt x="6323" y="247"/>
                  </a:lnTo>
                  <a:lnTo>
                    <a:pt x="6351" y="238"/>
                  </a:lnTo>
                  <a:lnTo>
                    <a:pt x="6378" y="229"/>
                  </a:lnTo>
                  <a:lnTo>
                    <a:pt x="6406" y="220"/>
                  </a:lnTo>
                  <a:lnTo>
                    <a:pt x="6434" y="211"/>
                  </a:lnTo>
                  <a:lnTo>
                    <a:pt x="6462" y="202"/>
                  </a:lnTo>
                  <a:lnTo>
                    <a:pt x="6489" y="193"/>
                  </a:lnTo>
                  <a:lnTo>
                    <a:pt x="6517" y="184"/>
                  </a:lnTo>
                  <a:lnTo>
                    <a:pt x="6545" y="175"/>
                  </a:lnTo>
                  <a:lnTo>
                    <a:pt x="6573" y="166"/>
                  </a:lnTo>
                  <a:lnTo>
                    <a:pt x="6600" y="157"/>
                  </a:lnTo>
                  <a:lnTo>
                    <a:pt x="6628" y="148"/>
                  </a:lnTo>
                  <a:lnTo>
                    <a:pt x="6656" y="139"/>
                  </a:lnTo>
                  <a:lnTo>
                    <a:pt x="6683" y="130"/>
                  </a:lnTo>
                  <a:lnTo>
                    <a:pt x="6711" y="122"/>
                  </a:lnTo>
                  <a:lnTo>
                    <a:pt x="6739" y="113"/>
                  </a:lnTo>
                  <a:lnTo>
                    <a:pt x="6767" y="104"/>
                  </a:lnTo>
                  <a:lnTo>
                    <a:pt x="6794" y="95"/>
                  </a:lnTo>
                  <a:lnTo>
                    <a:pt x="6822" y="86"/>
                  </a:lnTo>
                  <a:lnTo>
                    <a:pt x="6850" y="78"/>
                  </a:lnTo>
                  <a:lnTo>
                    <a:pt x="6878" y="69"/>
                  </a:lnTo>
                  <a:lnTo>
                    <a:pt x="6905" y="60"/>
                  </a:lnTo>
                  <a:lnTo>
                    <a:pt x="6933" y="51"/>
                  </a:lnTo>
                  <a:lnTo>
                    <a:pt x="6961" y="43"/>
                  </a:lnTo>
                  <a:lnTo>
                    <a:pt x="6989" y="34"/>
                  </a:lnTo>
                  <a:lnTo>
                    <a:pt x="7016" y="26"/>
                  </a:lnTo>
                  <a:lnTo>
                    <a:pt x="7044" y="17"/>
                  </a:lnTo>
                  <a:lnTo>
                    <a:pt x="7072" y="8"/>
                  </a:lnTo>
                  <a:lnTo>
                    <a:pt x="7100" y="0"/>
                  </a:lnTo>
                </a:path>
              </a:pathLst>
            </a:custGeom>
            <a:noFill/>
            <a:ln w="25400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 flipV="1">
              <a:off x="1858963" y="3758912"/>
              <a:ext cx="6489700" cy="1271588"/>
            </a:xfrm>
            <a:custGeom>
              <a:avLst/>
              <a:gdLst>
                <a:gd name="T0" fmla="*/ 110 w 7100"/>
                <a:gd name="T1" fmla="*/ 1379 h 1389"/>
                <a:gd name="T2" fmla="*/ 249 w 7100"/>
                <a:gd name="T3" fmla="*/ 1367 h 1389"/>
                <a:gd name="T4" fmla="*/ 388 w 7100"/>
                <a:gd name="T5" fmla="*/ 1356 h 1389"/>
                <a:gd name="T6" fmla="*/ 526 w 7100"/>
                <a:gd name="T7" fmla="*/ 1344 h 1389"/>
                <a:gd name="T8" fmla="*/ 665 w 7100"/>
                <a:gd name="T9" fmla="*/ 1333 h 1389"/>
                <a:gd name="T10" fmla="*/ 804 w 7100"/>
                <a:gd name="T11" fmla="*/ 1323 h 1389"/>
                <a:gd name="T12" fmla="*/ 942 w 7100"/>
                <a:gd name="T13" fmla="*/ 1312 h 1389"/>
                <a:gd name="T14" fmla="*/ 1081 w 7100"/>
                <a:gd name="T15" fmla="*/ 1301 h 1389"/>
                <a:gd name="T16" fmla="*/ 1220 w 7100"/>
                <a:gd name="T17" fmla="*/ 1290 h 1389"/>
                <a:gd name="T18" fmla="*/ 1358 w 7100"/>
                <a:gd name="T19" fmla="*/ 1279 h 1389"/>
                <a:gd name="T20" fmla="*/ 1497 w 7100"/>
                <a:gd name="T21" fmla="*/ 1267 h 1389"/>
                <a:gd name="T22" fmla="*/ 1636 w 7100"/>
                <a:gd name="T23" fmla="*/ 1254 h 1389"/>
                <a:gd name="T24" fmla="*/ 1775 w 7100"/>
                <a:gd name="T25" fmla="*/ 1240 h 1389"/>
                <a:gd name="T26" fmla="*/ 1913 w 7100"/>
                <a:gd name="T27" fmla="*/ 1224 h 1389"/>
                <a:gd name="T28" fmla="*/ 2052 w 7100"/>
                <a:gd name="T29" fmla="*/ 1207 h 1389"/>
                <a:gd name="T30" fmla="*/ 2191 w 7100"/>
                <a:gd name="T31" fmla="*/ 1187 h 1389"/>
                <a:gd name="T32" fmla="*/ 2329 w 7100"/>
                <a:gd name="T33" fmla="*/ 1165 h 1389"/>
                <a:gd name="T34" fmla="*/ 2468 w 7100"/>
                <a:gd name="T35" fmla="*/ 1142 h 1389"/>
                <a:gd name="T36" fmla="*/ 2607 w 7100"/>
                <a:gd name="T37" fmla="*/ 1116 h 1389"/>
                <a:gd name="T38" fmla="*/ 2745 w 7100"/>
                <a:gd name="T39" fmla="*/ 1088 h 1389"/>
                <a:gd name="T40" fmla="*/ 2884 w 7100"/>
                <a:gd name="T41" fmla="*/ 1059 h 1389"/>
                <a:gd name="T42" fmla="*/ 3023 w 7100"/>
                <a:gd name="T43" fmla="*/ 1027 h 1389"/>
                <a:gd name="T44" fmla="*/ 3161 w 7100"/>
                <a:gd name="T45" fmla="*/ 995 h 1389"/>
                <a:gd name="T46" fmla="*/ 3300 w 7100"/>
                <a:gd name="T47" fmla="*/ 961 h 1389"/>
                <a:gd name="T48" fmla="*/ 3439 w 7100"/>
                <a:gd name="T49" fmla="*/ 926 h 1389"/>
                <a:gd name="T50" fmla="*/ 3577 w 7100"/>
                <a:gd name="T51" fmla="*/ 891 h 1389"/>
                <a:gd name="T52" fmla="*/ 3716 w 7100"/>
                <a:gd name="T53" fmla="*/ 855 h 1389"/>
                <a:gd name="T54" fmla="*/ 3855 w 7100"/>
                <a:gd name="T55" fmla="*/ 819 h 1389"/>
                <a:gd name="T56" fmla="*/ 3993 w 7100"/>
                <a:gd name="T57" fmla="*/ 782 h 1389"/>
                <a:gd name="T58" fmla="*/ 4132 w 7100"/>
                <a:gd name="T59" fmla="*/ 744 h 1389"/>
                <a:gd name="T60" fmla="*/ 4271 w 7100"/>
                <a:gd name="T61" fmla="*/ 706 h 1389"/>
                <a:gd name="T62" fmla="*/ 4409 w 7100"/>
                <a:gd name="T63" fmla="*/ 668 h 1389"/>
                <a:gd name="T64" fmla="*/ 4548 w 7100"/>
                <a:gd name="T65" fmla="*/ 628 h 1389"/>
                <a:gd name="T66" fmla="*/ 4687 w 7100"/>
                <a:gd name="T67" fmla="*/ 588 h 1389"/>
                <a:gd name="T68" fmla="*/ 4825 w 7100"/>
                <a:gd name="T69" fmla="*/ 547 h 1389"/>
                <a:gd name="T70" fmla="*/ 4964 w 7100"/>
                <a:gd name="T71" fmla="*/ 505 h 1389"/>
                <a:gd name="T72" fmla="*/ 5103 w 7100"/>
                <a:gd name="T73" fmla="*/ 463 h 1389"/>
                <a:gd name="T74" fmla="*/ 5241 w 7100"/>
                <a:gd name="T75" fmla="*/ 419 h 1389"/>
                <a:gd name="T76" fmla="*/ 5380 w 7100"/>
                <a:gd name="T77" fmla="*/ 376 h 1389"/>
                <a:gd name="T78" fmla="*/ 5519 w 7100"/>
                <a:gd name="T79" fmla="*/ 333 h 1389"/>
                <a:gd name="T80" fmla="*/ 5657 w 7100"/>
                <a:gd name="T81" fmla="*/ 290 h 1389"/>
                <a:gd name="T82" fmla="*/ 5796 w 7100"/>
                <a:gd name="T83" fmla="*/ 249 h 1389"/>
                <a:gd name="T84" fmla="*/ 5935 w 7100"/>
                <a:gd name="T85" fmla="*/ 209 h 1389"/>
                <a:gd name="T86" fmla="*/ 6073 w 7100"/>
                <a:gd name="T87" fmla="*/ 172 h 1389"/>
                <a:gd name="T88" fmla="*/ 6212 w 7100"/>
                <a:gd name="T89" fmla="*/ 138 h 1389"/>
                <a:gd name="T90" fmla="*/ 6351 w 7100"/>
                <a:gd name="T91" fmla="*/ 107 h 1389"/>
                <a:gd name="T92" fmla="*/ 6489 w 7100"/>
                <a:gd name="T93" fmla="*/ 80 h 1389"/>
                <a:gd name="T94" fmla="*/ 6628 w 7100"/>
                <a:gd name="T95" fmla="*/ 55 h 1389"/>
                <a:gd name="T96" fmla="*/ 6767 w 7100"/>
                <a:gd name="T97" fmla="*/ 35 h 1389"/>
                <a:gd name="T98" fmla="*/ 6905 w 7100"/>
                <a:gd name="T99" fmla="*/ 17 h 1389"/>
                <a:gd name="T100" fmla="*/ 7044 w 7100"/>
                <a:gd name="T101" fmla="*/ 4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0" h="1389">
                  <a:moveTo>
                    <a:pt x="0" y="1389"/>
                  </a:moveTo>
                  <a:lnTo>
                    <a:pt x="27" y="1386"/>
                  </a:lnTo>
                  <a:lnTo>
                    <a:pt x="55" y="1384"/>
                  </a:lnTo>
                  <a:lnTo>
                    <a:pt x="83" y="1381"/>
                  </a:lnTo>
                  <a:lnTo>
                    <a:pt x="110" y="1379"/>
                  </a:lnTo>
                  <a:lnTo>
                    <a:pt x="138" y="1377"/>
                  </a:lnTo>
                  <a:lnTo>
                    <a:pt x="166" y="1374"/>
                  </a:lnTo>
                  <a:lnTo>
                    <a:pt x="194" y="1372"/>
                  </a:lnTo>
                  <a:lnTo>
                    <a:pt x="221" y="1370"/>
                  </a:lnTo>
                  <a:lnTo>
                    <a:pt x="249" y="1367"/>
                  </a:lnTo>
                  <a:lnTo>
                    <a:pt x="277" y="1365"/>
                  </a:lnTo>
                  <a:lnTo>
                    <a:pt x="305" y="1363"/>
                  </a:lnTo>
                  <a:lnTo>
                    <a:pt x="332" y="1360"/>
                  </a:lnTo>
                  <a:lnTo>
                    <a:pt x="360" y="1358"/>
                  </a:lnTo>
                  <a:lnTo>
                    <a:pt x="388" y="1356"/>
                  </a:lnTo>
                  <a:lnTo>
                    <a:pt x="416" y="1353"/>
                  </a:lnTo>
                  <a:lnTo>
                    <a:pt x="443" y="1351"/>
                  </a:lnTo>
                  <a:lnTo>
                    <a:pt x="471" y="1349"/>
                  </a:lnTo>
                  <a:lnTo>
                    <a:pt x="499" y="1347"/>
                  </a:lnTo>
                  <a:lnTo>
                    <a:pt x="526" y="1344"/>
                  </a:lnTo>
                  <a:lnTo>
                    <a:pt x="554" y="1342"/>
                  </a:lnTo>
                  <a:lnTo>
                    <a:pt x="582" y="1340"/>
                  </a:lnTo>
                  <a:lnTo>
                    <a:pt x="610" y="1338"/>
                  </a:lnTo>
                  <a:lnTo>
                    <a:pt x="637" y="1336"/>
                  </a:lnTo>
                  <a:lnTo>
                    <a:pt x="665" y="1333"/>
                  </a:lnTo>
                  <a:lnTo>
                    <a:pt x="693" y="1331"/>
                  </a:lnTo>
                  <a:lnTo>
                    <a:pt x="721" y="1329"/>
                  </a:lnTo>
                  <a:lnTo>
                    <a:pt x="748" y="1327"/>
                  </a:lnTo>
                  <a:lnTo>
                    <a:pt x="776" y="1325"/>
                  </a:lnTo>
                  <a:lnTo>
                    <a:pt x="804" y="1323"/>
                  </a:lnTo>
                  <a:lnTo>
                    <a:pt x="832" y="1320"/>
                  </a:lnTo>
                  <a:lnTo>
                    <a:pt x="859" y="1318"/>
                  </a:lnTo>
                  <a:lnTo>
                    <a:pt x="887" y="1316"/>
                  </a:lnTo>
                  <a:lnTo>
                    <a:pt x="915" y="1314"/>
                  </a:lnTo>
                  <a:lnTo>
                    <a:pt x="942" y="1312"/>
                  </a:lnTo>
                  <a:lnTo>
                    <a:pt x="970" y="1310"/>
                  </a:lnTo>
                  <a:lnTo>
                    <a:pt x="998" y="1308"/>
                  </a:lnTo>
                  <a:lnTo>
                    <a:pt x="1026" y="1305"/>
                  </a:lnTo>
                  <a:lnTo>
                    <a:pt x="1053" y="1303"/>
                  </a:lnTo>
                  <a:lnTo>
                    <a:pt x="1081" y="1301"/>
                  </a:lnTo>
                  <a:lnTo>
                    <a:pt x="1109" y="1299"/>
                  </a:lnTo>
                  <a:lnTo>
                    <a:pt x="1137" y="1297"/>
                  </a:lnTo>
                  <a:lnTo>
                    <a:pt x="1164" y="1295"/>
                  </a:lnTo>
                  <a:lnTo>
                    <a:pt x="1192" y="1292"/>
                  </a:lnTo>
                  <a:lnTo>
                    <a:pt x="1220" y="1290"/>
                  </a:lnTo>
                  <a:lnTo>
                    <a:pt x="1248" y="1288"/>
                  </a:lnTo>
                  <a:lnTo>
                    <a:pt x="1275" y="1286"/>
                  </a:lnTo>
                  <a:lnTo>
                    <a:pt x="1303" y="1284"/>
                  </a:lnTo>
                  <a:lnTo>
                    <a:pt x="1331" y="1281"/>
                  </a:lnTo>
                  <a:lnTo>
                    <a:pt x="1358" y="1279"/>
                  </a:lnTo>
                  <a:lnTo>
                    <a:pt x="1386" y="1277"/>
                  </a:lnTo>
                  <a:lnTo>
                    <a:pt x="1414" y="1274"/>
                  </a:lnTo>
                  <a:lnTo>
                    <a:pt x="1442" y="1272"/>
                  </a:lnTo>
                  <a:lnTo>
                    <a:pt x="1469" y="1270"/>
                  </a:lnTo>
                  <a:lnTo>
                    <a:pt x="1497" y="1267"/>
                  </a:lnTo>
                  <a:lnTo>
                    <a:pt x="1525" y="1265"/>
                  </a:lnTo>
                  <a:lnTo>
                    <a:pt x="1553" y="1262"/>
                  </a:lnTo>
                  <a:lnTo>
                    <a:pt x="1580" y="1260"/>
                  </a:lnTo>
                  <a:lnTo>
                    <a:pt x="1608" y="1257"/>
                  </a:lnTo>
                  <a:lnTo>
                    <a:pt x="1636" y="1254"/>
                  </a:lnTo>
                  <a:lnTo>
                    <a:pt x="1664" y="1252"/>
                  </a:lnTo>
                  <a:lnTo>
                    <a:pt x="1691" y="1249"/>
                  </a:lnTo>
                  <a:lnTo>
                    <a:pt x="1719" y="1246"/>
                  </a:lnTo>
                  <a:lnTo>
                    <a:pt x="1747" y="1243"/>
                  </a:lnTo>
                  <a:lnTo>
                    <a:pt x="1775" y="1240"/>
                  </a:lnTo>
                  <a:lnTo>
                    <a:pt x="1802" y="1237"/>
                  </a:lnTo>
                  <a:lnTo>
                    <a:pt x="1830" y="1234"/>
                  </a:lnTo>
                  <a:lnTo>
                    <a:pt x="1858" y="1231"/>
                  </a:lnTo>
                  <a:lnTo>
                    <a:pt x="1885" y="1228"/>
                  </a:lnTo>
                  <a:lnTo>
                    <a:pt x="1913" y="1224"/>
                  </a:lnTo>
                  <a:lnTo>
                    <a:pt x="1941" y="1221"/>
                  </a:lnTo>
                  <a:lnTo>
                    <a:pt x="1969" y="1217"/>
                  </a:lnTo>
                  <a:lnTo>
                    <a:pt x="1996" y="1214"/>
                  </a:lnTo>
                  <a:lnTo>
                    <a:pt x="2024" y="1210"/>
                  </a:lnTo>
                  <a:lnTo>
                    <a:pt x="2052" y="1207"/>
                  </a:lnTo>
                  <a:lnTo>
                    <a:pt x="2080" y="1203"/>
                  </a:lnTo>
                  <a:lnTo>
                    <a:pt x="2107" y="1199"/>
                  </a:lnTo>
                  <a:lnTo>
                    <a:pt x="2135" y="1195"/>
                  </a:lnTo>
                  <a:lnTo>
                    <a:pt x="2163" y="1191"/>
                  </a:lnTo>
                  <a:lnTo>
                    <a:pt x="2191" y="1187"/>
                  </a:lnTo>
                  <a:lnTo>
                    <a:pt x="2218" y="1183"/>
                  </a:lnTo>
                  <a:lnTo>
                    <a:pt x="2246" y="1179"/>
                  </a:lnTo>
                  <a:lnTo>
                    <a:pt x="2274" y="1174"/>
                  </a:lnTo>
                  <a:lnTo>
                    <a:pt x="2301" y="1170"/>
                  </a:lnTo>
                  <a:lnTo>
                    <a:pt x="2329" y="1165"/>
                  </a:lnTo>
                  <a:lnTo>
                    <a:pt x="2357" y="1161"/>
                  </a:lnTo>
                  <a:lnTo>
                    <a:pt x="2385" y="1156"/>
                  </a:lnTo>
                  <a:lnTo>
                    <a:pt x="2412" y="1151"/>
                  </a:lnTo>
                  <a:lnTo>
                    <a:pt x="2440" y="1146"/>
                  </a:lnTo>
                  <a:lnTo>
                    <a:pt x="2468" y="1142"/>
                  </a:lnTo>
                  <a:lnTo>
                    <a:pt x="2496" y="1137"/>
                  </a:lnTo>
                  <a:lnTo>
                    <a:pt x="2523" y="1131"/>
                  </a:lnTo>
                  <a:lnTo>
                    <a:pt x="2551" y="1126"/>
                  </a:lnTo>
                  <a:lnTo>
                    <a:pt x="2579" y="1121"/>
                  </a:lnTo>
                  <a:lnTo>
                    <a:pt x="2607" y="1116"/>
                  </a:lnTo>
                  <a:lnTo>
                    <a:pt x="2634" y="1110"/>
                  </a:lnTo>
                  <a:lnTo>
                    <a:pt x="2662" y="1105"/>
                  </a:lnTo>
                  <a:lnTo>
                    <a:pt x="2690" y="1099"/>
                  </a:lnTo>
                  <a:lnTo>
                    <a:pt x="2717" y="1094"/>
                  </a:lnTo>
                  <a:lnTo>
                    <a:pt x="2745" y="1088"/>
                  </a:lnTo>
                  <a:lnTo>
                    <a:pt x="2773" y="1082"/>
                  </a:lnTo>
                  <a:lnTo>
                    <a:pt x="2801" y="1076"/>
                  </a:lnTo>
                  <a:lnTo>
                    <a:pt x="2828" y="1071"/>
                  </a:lnTo>
                  <a:lnTo>
                    <a:pt x="2856" y="1065"/>
                  </a:lnTo>
                  <a:lnTo>
                    <a:pt x="2884" y="1059"/>
                  </a:lnTo>
                  <a:lnTo>
                    <a:pt x="2912" y="1052"/>
                  </a:lnTo>
                  <a:lnTo>
                    <a:pt x="2939" y="1046"/>
                  </a:lnTo>
                  <a:lnTo>
                    <a:pt x="2967" y="1040"/>
                  </a:lnTo>
                  <a:lnTo>
                    <a:pt x="2995" y="1034"/>
                  </a:lnTo>
                  <a:lnTo>
                    <a:pt x="3023" y="1027"/>
                  </a:lnTo>
                  <a:lnTo>
                    <a:pt x="3050" y="1021"/>
                  </a:lnTo>
                  <a:lnTo>
                    <a:pt x="3078" y="1015"/>
                  </a:lnTo>
                  <a:lnTo>
                    <a:pt x="3106" y="1008"/>
                  </a:lnTo>
                  <a:lnTo>
                    <a:pt x="3133" y="1001"/>
                  </a:lnTo>
                  <a:lnTo>
                    <a:pt x="3161" y="995"/>
                  </a:lnTo>
                  <a:lnTo>
                    <a:pt x="3189" y="988"/>
                  </a:lnTo>
                  <a:lnTo>
                    <a:pt x="3217" y="982"/>
                  </a:lnTo>
                  <a:lnTo>
                    <a:pt x="3244" y="975"/>
                  </a:lnTo>
                  <a:lnTo>
                    <a:pt x="3272" y="968"/>
                  </a:lnTo>
                  <a:lnTo>
                    <a:pt x="3300" y="961"/>
                  </a:lnTo>
                  <a:lnTo>
                    <a:pt x="3328" y="954"/>
                  </a:lnTo>
                  <a:lnTo>
                    <a:pt x="3355" y="947"/>
                  </a:lnTo>
                  <a:lnTo>
                    <a:pt x="3383" y="940"/>
                  </a:lnTo>
                  <a:lnTo>
                    <a:pt x="3411" y="933"/>
                  </a:lnTo>
                  <a:lnTo>
                    <a:pt x="3439" y="926"/>
                  </a:lnTo>
                  <a:lnTo>
                    <a:pt x="3466" y="919"/>
                  </a:lnTo>
                  <a:lnTo>
                    <a:pt x="3494" y="912"/>
                  </a:lnTo>
                  <a:lnTo>
                    <a:pt x="3522" y="905"/>
                  </a:lnTo>
                  <a:lnTo>
                    <a:pt x="3550" y="898"/>
                  </a:lnTo>
                  <a:lnTo>
                    <a:pt x="3577" y="891"/>
                  </a:lnTo>
                  <a:lnTo>
                    <a:pt x="3605" y="884"/>
                  </a:lnTo>
                  <a:lnTo>
                    <a:pt x="3633" y="877"/>
                  </a:lnTo>
                  <a:lnTo>
                    <a:pt x="3660" y="869"/>
                  </a:lnTo>
                  <a:lnTo>
                    <a:pt x="3688" y="862"/>
                  </a:lnTo>
                  <a:lnTo>
                    <a:pt x="3716" y="855"/>
                  </a:lnTo>
                  <a:lnTo>
                    <a:pt x="3744" y="848"/>
                  </a:lnTo>
                  <a:lnTo>
                    <a:pt x="3771" y="840"/>
                  </a:lnTo>
                  <a:lnTo>
                    <a:pt x="3799" y="833"/>
                  </a:lnTo>
                  <a:lnTo>
                    <a:pt x="3827" y="826"/>
                  </a:lnTo>
                  <a:lnTo>
                    <a:pt x="3855" y="819"/>
                  </a:lnTo>
                  <a:lnTo>
                    <a:pt x="3882" y="811"/>
                  </a:lnTo>
                  <a:lnTo>
                    <a:pt x="3910" y="804"/>
                  </a:lnTo>
                  <a:lnTo>
                    <a:pt x="3938" y="796"/>
                  </a:lnTo>
                  <a:lnTo>
                    <a:pt x="3966" y="789"/>
                  </a:lnTo>
                  <a:lnTo>
                    <a:pt x="3993" y="782"/>
                  </a:lnTo>
                  <a:lnTo>
                    <a:pt x="4021" y="774"/>
                  </a:lnTo>
                  <a:lnTo>
                    <a:pt x="4049" y="767"/>
                  </a:lnTo>
                  <a:lnTo>
                    <a:pt x="4076" y="759"/>
                  </a:lnTo>
                  <a:lnTo>
                    <a:pt x="4104" y="752"/>
                  </a:lnTo>
                  <a:lnTo>
                    <a:pt x="4132" y="744"/>
                  </a:lnTo>
                  <a:lnTo>
                    <a:pt x="4160" y="737"/>
                  </a:lnTo>
                  <a:lnTo>
                    <a:pt x="4187" y="729"/>
                  </a:lnTo>
                  <a:lnTo>
                    <a:pt x="4215" y="722"/>
                  </a:lnTo>
                  <a:lnTo>
                    <a:pt x="4243" y="714"/>
                  </a:lnTo>
                  <a:lnTo>
                    <a:pt x="4271" y="706"/>
                  </a:lnTo>
                  <a:lnTo>
                    <a:pt x="4298" y="699"/>
                  </a:lnTo>
                  <a:lnTo>
                    <a:pt x="4326" y="691"/>
                  </a:lnTo>
                  <a:lnTo>
                    <a:pt x="4354" y="683"/>
                  </a:lnTo>
                  <a:lnTo>
                    <a:pt x="4382" y="675"/>
                  </a:lnTo>
                  <a:lnTo>
                    <a:pt x="4409" y="668"/>
                  </a:lnTo>
                  <a:lnTo>
                    <a:pt x="4437" y="660"/>
                  </a:lnTo>
                  <a:lnTo>
                    <a:pt x="4465" y="652"/>
                  </a:lnTo>
                  <a:lnTo>
                    <a:pt x="4492" y="644"/>
                  </a:lnTo>
                  <a:lnTo>
                    <a:pt x="4520" y="636"/>
                  </a:lnTo>
                  <a:lnTo>
                    <a:pt x="4548" y="628"/>
                  </a:lnTo>
                  <a:lnTo>
                    <a:pt x="4576" y="620"/>
                  </a:lnTo>
                  <a:lnTo>
                    <a:pt x="4603" y="612"/>
                  </a:lnTo>
                  <a:lnTo>
                    <a:pt x="4631" y="604"/>
                  </a:lnTo>
                  <a:lnTo>
                    <a:pt x="4659" y="596"/>
                  </a:lnTo>
                  <a:lnTo>
                    <a:pt x="4687" y="588"/>
                  </a:lnTo>
                  <a:lnTo>
                    <a:pt x="4714" y="580"/>
                  </a:lnTo>
                  <a:lnTo>
                    <a:pt x="4742" y="572"/>
                  </a:lnTo>
                  <a:lnTo>
                    <a:pt x="4770" y="564"/>
                  </a:lnTo>
                  <a:lnTo>
                    <a:pt x="4798" y="555"/>
                  </a:lnTo>
                  <a:lnTo>
                    <a:pt x="4825" y="547"/>
                  </a:lnTo>
                  <a:lnTo>
                    <a:pt x="4853" y="539"/>
                  </a:lnTo>
                  <a:lnTo>
                    <a:pt x="4881" y="530"/>
                  </a:lnTo>
                  <a:lnTo>
                    <a:pt x="4908" y="522"/>
                  </a:lnTo>
                  <a:lnTo>
                    <a:pt x="4936" y="514"/>
                  </a:lnTo>
                  <a:lnTo>
                    <a:pt x="4964" y="505"/>
                  </a:lnTo>
                  <a:lnTo>
                    <a:pt x="4992" y="497"/>
                  </a:lnTo>
                  <a:lnTo>
                    <a:pt x="5019" y="488"/>
                  </a:lnTo>
                  <a:lnTo>
                    <a:pt x="5047" y="480"/>
                  </a:lnTo>
                  <a:lnTo>
                    <a:pt x="5075" y="471"/>
                  </a:lnTo>
                  <a:lnTo>
                    <a:pt x="5103" y="463"/>
                  </a:lnTo>
                  <a:lnTo>
                    <a:pt x="5130" y="454"/>
                  </a:lnTo>
                  <a:lnTo>
                    <a:pt x="5158" y="445"/>
                  </a:lnTo>
                  <a:lnTo>
                    <a:pt x="5186" y="437"/>
                  </a:lnTo>
                  <a:lnTo>
                    <a:pt x="5214" y="428"/>
                  </a:lnTo>
                  <a:lnTo>
                    <a:pt x="5241" y="419"/>
                  </a:lnTo>
                  <a:lnTo>
                    <a:pt x="5269" y="411"/>
                  </a:lnTo>
                  <a:lnTo>
                    <a:pt x="5297" y="402"/>
                  </a:lnTo>
                  <a:lnTo>
                    <a:pt x="5325" y="393"/>
                  </a:lnTo>
                  <a:lnTo>
                    <a:pt x="5352" y="385"/>
                  </a:lnTo>
                  <a:lnTo>
                    <a:pt x="5380" y="376"/>
                  </a:lnTo>
                  <a:lnTo>
                    <a:pt x="5408" y="367"/>
                  </a:lnTo>
                  <a:lnTo>
                    <a:pt x="5435" y="359"/>
                  </a:lnTo>
                  <a:lnTo>
                    <a:pt x="5463" y="350"/>
                  </a:lnTo>
                  <a:lnTo>
                    <a:pt x="5491" y="341"/>
                  </a:lnTo>
                  <a:lnTo>
                    <a:pt x="5519" y="333"/>
                  </a:lnTo>
                  <a:lnTo>
                    <a:pt x="5546" y="324"/>
                  </a:lnTo>
                  <a:lnTo>
                    <a:pt x="5574" y="316"/>
                  </a:lnTo>
                  <a:lnTo>
                    <a:pt x="5602" y="307"/>
                  </a:lnTo>
                  <a:lnTo>
                    <a:pt x="5630" y="299"/>
                  </a:lnTo>
                  <a:lnTo>
                    <a:pt x="5657" y="290"/>
                  </a:lnTo>
                  <a:lnTo>
                    <a:pt x="5685" y="282"/>
                  </a:lnTo>
                  <a:lnTo>
                    <a:pt x="5713" y="273"/>
                  </a:lnTo>
                  <a:lnTo>
                    <a:pt x="5741" y="265"/>
                  </a:lnTo>
                  <a:lnTo>
                    <a:pt x="5768" y="257"/>
                  </a:lnTo>
                  <a:lnTo>
                    <a:pt x="5796" y="249"/>
                  </a:lnTo>
                  <a:lnTo>
                    <a:pt x="5824" y="241"/>
                  </a:lnTo>
                  <a:lnTo>
                    <a:pt x="5851" y="233"/>
                  </a:lnTo>
                  <a:lnTo>
                    <a:pt x="5879" y="225"/>
                  </a:lnTo>
                  <a:lnTo>
                    <a:pt x="5907" y="217"/>
                  </a:lnTo>
                  <a:lnTo>
                    <a:pt x="5935" y="209"/>
                  </a:lnTo>
                  <a:lnTo>
                    <a:pt x="5962" y="202"/>
                  </a:lnTo>
                  <a:lnTo>
                    <a:pt x="5990" y="194"/>
                  </a:lnTo>
                  <a:lnTo>
                    <a:pt x="6018" y="187"/>
                  </a:lnTo>
                  <a:lnTo>
                    <a:pt x="6046" y="180"/>
                  </a:lnTo>
                  <a:lnTo>
                    <a:pt x="6073" y="172"/>
                  </a:lnTo>
                  <a:lnTo>
                    <a:pt x="6101" y="165"/>
                  </a:lnTo>
                  <a:lnTo>
                    <a:pt x="6129" y="159"/>
                  </a:lnTo>
                  <a:lnTo>
                    <a:pt x="6157" y="152"/>
                  </a:lnTo>
                  <a:lnTo>
                    <a:pt x="6184" y="145"/>
                  </a:lnTo>
                  <a:lnTo>
                    <a:pt x="6212" y="138"/>
                  </a:lnTo>
                  <a:lnTo>
                    <a:pt x="6240" y="132"/>
                  </a:lnTo>
                  <a:lnTo>
                    <a:pt x="6267" y="126"/>
                  </a:lnTo>
                  <a:lnTo>
                    <a:pt x="6295" y="119"/>
                  </a:lnTo>
                  <a:lnTo>
                    <a:pt x="6323" y="113"/>
                  </a:lnTo>
                  <a:lnTo>
                    <a:pt x="6351" y="107"/>
                  </a:lnTo>
                  <a:lnTo>
                    <a:pt x="6378" y="102"/>
                  </a:lnTo>
                  <a:lnTo>
                    <a:pt x="6406" y="96"/>
                  </a:lnTo>
                  <a:lnTo>
                    <a:pt x="6434" y="90"/>
                  </a:lnTo>
                  <a:lnTo>
                    <a:pt x="6462" y="85"/>
                  </a:lnTo>
                  <a:lnTo>
                    <a:pt x="6489" y="80"/>
                  </a:lnTo>
                  <a:lnTo>
                    <a:pt x="6517" y="75"/>
                  </a:lnTo>
                  <a:lnTo>
                    <a:pt x="6545" y="70"/>
                  </a:lnTo>
                  <a:lnTo>
                    <a:pt x="6573" y="65"/>
                  </a:lnTo>
                  <a:lnTo>
                    <a:pt x="6600" y="60"/>
                  </a:lnTo>
                  <a:lnTo>
                    <a:pt x="6628" y="55"/>
                  </a:lnTo>
                  <a:lnTo>
                    <a:pt x="6656" y="51"/>
                  </a:lnTo>
                  <a:lnTo>
                    <a:pt x="6683" y="47"/>
                  </a:lnTo>
                  <a:lnTo>
                    <a:pt x="6711" y="43"/>
                  </a:lnTo>
                  <a:lnTo>
                    <a:pt x="6739" y="39"/>
                  </a:lnTo>
                  <a:lnTo>
                    <a:pt x="6767" y="35"/>
                  </a:lnTo>
                  <a:lnTo>
                    <a:pt x="6794" y="31"/>
                  </a:lnTo>
                  <a:lnTo>
                    <a:pt x="6822" y="27"/>
                  </a:lnTo>
                  <a:lnTo>
                    <a:pt x="6850" y="24"/>
                  </a:lnTo>
                  <a:lnTo>
                    <a:pt x="6878" y="21"/>
                  </a:lnTo>
                  <a:lnTo>
                    <a:pt x="6905" y="17"/>
                  </a:lnTo>
                  <a:lnTo>
                    <a:pt x="6933" y="15"/>
                  </a:lnTo>
                  <a:lnTo>
                    <a:pt x="6961" y="12"/>
                  </a:lnTo>
                  <a:lnTo>
                    <a:pt x="6989" y="9"/>
                  </a:lnTo>
                  <a:lnTo>
                    <a:pt x="7016" y="6"/>
                  </a:lnTo>
                  <a:lnTo>
                    <a:pt x="7044" y="4"/>
                  </a:lnTo>
                  <a:lnTo>
                    <a:pt x="7072" y="2"/>
                  </a:lnTo>
                  <a:lnTo>
                    <a:pt x="7100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 flipV="1">
              <a:off x="1858963" y="4039899"/>
              <a:ext cx="6489700" cy="1423988"/>
            </a:xfrm>
            <a:custGeom>
              <a:avLst/>
              <a:gdLst>
                <a:gd name="T0" fmla="*/ 110 w 7100"/>
                <a:gd name="T1" fmla="*/ 1304 h 1553"/>
                <a:gd name="T2" fmla="*/ 249 w 7100"/>
                <a:gd name="T3" fmla="*/ 1356 h 1553"/>
                <a:gd name="T4" fmla="*/ 388 w 7100"/>
                <a:gd name="T5" fmla="*/ 1401 h 1553"/>
                <a:gd name="T6" fmla="*/ 526 w 7100"/>
                <a:gd name="T7" fmla="*/ 1440 h 1553"/>
                <a:gd name="T8" fmla="*/ 665 w 7100"/>
                <a:gd name="T9" fmla="*/ 1473 h 1553"/>
                <a:gd name="T10" fmla="*/ 804 w 7100"/>
                <a:gd name="T11" fmla="*/ 1499 h 1553"/>
                <a:gd name="T12" fmla="*/ 942 w 7100"/>
                <a:gd name="T13" fmla="*/ 1520 h 1553"/>
                <a:gd name="T14" fmla="*/ 1081 w 7100"/>
                <a:gd name="T15" fmla="*/ 1536 h 1553"/>
                <a:gd name="T16" fmla="*/ 1220 w 7100"/>
                <a:gd name="T17" fmla="*/ 1546 h 1553"/>
                <a:gd name="T18" fmla="*/ 1358 w 7100"/>
                <a:gd name="T19" fmla="*/ 1552 h 1553"/>
                <a:gd name="T20" fmla="*/ 1497 w 7100"/>
                <a:gd name="T21" fmla="*/ 1553 h 1553"/>
                <a:gd name="T22" fmla="*/ 1636 w 7100"/>
                <a:gd name="T23" fmla="*/ 1551 h 1553"/>
                <a:gd name="T24" fmla="*/ 1775 w 7100"/>
                <a:gd name="T25" fmla="*/ 1545 h 1553"/>
                <a:gd name="T26" fmla="*/ 1913 w 7100"/>
                <a:gd name="T27" fmla="*/ 1536 h 1553"/>
                <a:gd name="T28" fmla="*/ 2052 w 7100"/>
                <a:gd name="T29" fmla="*/ 1524 h 1553"/>
                <a:gd name="T30" fmla="*/ 2191 w 7100"/>
                <a:gd name="T31" fmla="*/ 1511 h 1553"/>
                <a:gd name="T32" fmla="*/ 2329 w 7100"/>
                <a:gd name="T33" fmla="*/ 1495 h 1553"/>
                <a:gd name="T34" fmla="*/ 2468 w 7100"/>
                <a:gd name="T35" fmla="*/ 1477 h 1553"/>
                <a:gd name="T36" fmla="*/ 2607 w 7100"/>
                <a:gd name="T37" fmla="*/ 1458 h 1553"/>
                <a:gd name="T38" fmla="*/ 2745 w 7100"/>
                <a:gd name="T39" fmla="*/ 1437 h 1553"/>
                <a:gd name="T40" fmla="*/ 2884 w 7100"/>
                <a:gd name="T41" fmla="*/ 1414 h 1553"/>
                <a:gd name="T42" fmla="*/ 3023 w 7100"/>
                <a:gd name="T43" fmla="*/ 1389 h 1553"/>
                <a:gd name="T44" fmla="*/ 3161 w 7100"/>
                <a:gd name="T45" fmla="*/ 1363 h 1553"/>
                <a:gd name="T46" fmla="*/ 3300 w 7100"/>
                <a:gd name="T47" fmla="*/ 1335 h 1553"/>
                <a:gd name="T48" fmla="*/ 3439 w 7100"/>
                <a:gd name="T49" fmla="*/ 1305 h 1553"/>
                <a:gd name="T50" fmla="*/ 3577 w 7100"/>
                <a:gd name="T51" fmla="*/ 1273 h 1553"/>
                <a:gd name="T52" fmla="*/ 3716 w 7100"/>
                <a:gd name="T53" fmla="*/ 1239 h 1553"/>
                <a:gd name="T54" fmla="*/ 3855 w 7100"/>
                <a:gd name="T55" fmla="*/ 1203 h 1553"/>
                <a:gd name="T56" fmla="*/ 3993 w 7100"/>
                <a:gd name="T57" fmla="*/ 1165 h 1553"/>
                <a:gd name="T58" fmla="*/ 4132 w 7100"/>
                <a:gd name="T59" fmla="*/ 1126 h 1553"/>
                <a:gd name="T60" fmla="*/ 4271 w 7100"/>
                <a:gd name="T61" fmla="*/ 1085 h 1553"/>
                <a:gd name="T62" fmla="*/ 4409 w 7100"/>
                <a:gd name="T63" fmla="*/ 1043 h 1553"/>
                <a:gd name="T64" fmla="*/ 4548 w 7100"/>
                <a:gd name="T65" fmla="*/ 1000 h 1553"/>
                <a:gd name="T66" fmla="*/ 4687 w 7100"/>
                <a:gd name="T67" fmla="*/ 956 h 1553"/>
                <a:gd name="T68" fmla="*/ 4825 w 7100"/>
                <a:gd name="T69" fmla="*/ 912 h 1553"/>
                <a:gd name="T70" fmla="*/ 4964 w 7100"/>
                <a:gd name="T71" fmla="*/ 868 h 1553"/>
                <a:gd name="T72" fmla="*/ 5103 w 7100"/>
                <a:gd name="T73" fmla="*/ 823 h 1553"/>
                <a:gd name="T74" fmla="*/ 5241 w 7100"/>
                <a:gd name="T75" fmla="*/ 777 h 1553"/>
                <a:gd name="T76" fmla="*/ 5380 w 7100"/>
                <a:gd name="T77" fmla="*/ 732 h 1553"/>
                <a:gd name="T78" fmla="*/ 5519 w 7100"/>
                <a:gd name="T79" fmla="*/ 685 h 1553"/>
                <a:gd name="T80" fmla="*/ 5657 w 7100"/>
                <a:gd name="T81" fmla="*/ 638 h 1553"/>
                <a:gd name="T82" fmla="*/ 5796 w 7100"/>
                <a:gd name="T83" fmla="*/ 588 h 1553"/>
                <a:gd name="T84" fmla="*/ 5935 w 7100"/>
                <a:gd name="T85" fmla="*/ 537 h 1553"/>
                <a:gd name="T86" fmla="*/ 6073 w 7100"/>
                <a:gd name="T87" fmla="*/ 483 h 1553"/>
                <a:gd name="T88" fmla="*/ 6212 w 7100"/>
                <a:gd name="T89" fmla="*/ 427 h 1553"/>
                <a:gd name="T90" fmla="*/ 6351 w 7100"/>
                <a:gd name="T91" fmla="*/ 368 h 1553"/>
                <a:gd name="T92" fmla="*/ 6489 w 7100"/>
                <a:gd name="T93" fmla="*/ 306 h 1553"/>
                <a:gd name="T94" fmla="*/ 6628 w 7100"/>
                <a:gd name="T95" fmla="*/ 241 h 1553"/>
                <a:gd name="T96" fmla="*/ 6767 w 7100"/>
                <a:gd name="T97" fmla="*/ 173 h 1553"/>
                <a:gd name="T98" fmla="*/ 6905 w 7100"/>
                <a:gd name="T99" fmla="*/ 103 h 1553"/>
                <a:gd name="T100" fmla="*/ 7044 w 7100"/>
                <a:gd name="T101" fmla="*/ 30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0" h="1553">
                  <a:moveTo>
                    <a:pt x="0" y="1258"/>
                  </a:moveTo>
                  <a:lnTo>
                    <a:pt x="27" y="1270"/>
                  </a:lnTo>
                  <a:lnTo>
                    <a:pt x="55" y="1282"/>
                  </a:lnTo>
                  <a:lnTo>
                    <a:pt x="83" y="1293"/>
                  </a:lnTo>
                  <a:lnTo>
                    <a:pt x="110" y="1304"/>
                  </a:lnTo>
                  <a:lnTo>
                    <a:pt x="138" y="1315"/>
                  </a:lnTo>
                  <a:lnTo>
                    <a:pt x="166" y="1326"/>
                  </a:lnTo>
                  <a:lnTo>
                    <a:pt x="194" y="1336"/>
                  </a:lnTo>
                  <a:lnTo>
                    <a:pt x="221" y="1346"/>
                  </a:lnTo>
                  <a:lnTo>
                    <a:pt x="249" y="1356"/>
                  </a:lnTo>
                  <a:lnTo>
                    <a:pt x="277" y="1365"/>
                  </a:lnTo>
                  <a:lnTo>
                    <a:pt x="305" y="1375"/>
                  </a:lnTo>
                  <a:lnTo>
                    <a:pt x="332" y="1384"/>
                  </a:lnTo>
                  <a:lnTo>
                    <a:pt x="360" y="1393"/>
                  </a:lnTo>
                  <a:lnTo>
                    <a:pt x="388" y="1401"/>
                  </a:lnTo>
                  <a:lnTo>
                    <a:pt x="416" y="1409"/>
                  </a:lnTo>
                  <a:lnTo>
                    <a:pt x="443" y="1417"/>
                  </a:lnTo>
                  <a:lnTo>
                    <a:pt x="471" y="1425"/>
                  </a:lnTo>
                  <a:lnTo>
                    <a:pt x="499" y="1433"/>
                  </a:lnTo>
                  <a:lnTo>
                    <a:pt x="526" y="1440"/>
                  </a:lnTo>
                  <a:lnTo>
                    <a:pt x="554" y="1447"/>
                  </a:lnTo>
                  <a:lnTo>
                    <a:pt x="582" y="1454"/>
                  </a:lnTo>
                  <a:lnTo>
                    <a:pt x="610" y="1460"/>
                  </a:lnTo>
                  <a:lnTo>
                    <a:pt x="637" y="1467"/>
                  </a:lnTo>
                  <a:lnTo>
                    <a:pt x="665" y="1473"/>
                  </a:lnTo>
                  <a:lnTo>
                    <a:pt x="693" y="1478"/>
                  </a:lnTo>
                  <a:lnTo>
                    <a:pt x="721" y="1484"/>
                  </a:lnTo>
                  <a:lnTo>
                    <a:pt x="748" y="1489"/>
                  </a:lnTo>
                  <a:lnTo>
                    <a:pt x="776" y="1495"/>
                  </a:lnTo>
                  <a:lnTo>
                    <a:pt x="804" y="1499"/>
                  </a:lnTo>
                  <a:lnTo>
                    <a:pt x="832" y="1504"/>
                  </a:lnTo>
                  <a:lnTo>
                    <a:pt x="859" y="1508"/>
                  </a:lnTo>
                  <a:lnTo>
                    <a:pt x="887" y="1513"/>
                  </a:lnTo>
                  <a:lnTo>
                    <a:pt x="915" y="1517"/>
                  </a:lnTo>
                  <a:lnTo>
                    <a:pt x="942" y="1520"/>
                  </a:lnTo>
                  <a:lnTo>
                    <a:pt x="970" y="1524"/>
                  </a:lnTo>
                  <a:lnTo>
                    <a:pt x="998" y="1527"/>
                  </a:lnTo>
                  <a:lnTo>
                    <a:pt x="1026" y="1530"/>
                  </a:lnTo>
                  <a:lnTo>
                    <a:pt x="1053" y="1533"/>
                  </a:lnTo>
                  <a:lnTo>
                    <a:pt x="1081" y="1536"/>
                  </a:lnTo>
                  <a:lnTo>
                    <a:pt x="1109" y="1538"/>
                  </a:lnTo>
                  <a:lnTo>
                    <a:pt x="1137" y="1541"/>
                  </a:lnTo>
                  <a:lnTo>
                    <a:pt x="1164" y="1543"/>
                  </a:lnTo>
                  <a:lnTo>
                    <a:pt x="1192" y="1545"/>
                  </a:lnTo>
                  <a:lnTo>
                    <a:pt x="1220" y="1546"/>
                  </a:lnTo>
                  <a:lnTo>
                    <a:pt x="1248" y="1548"/>
                  </a:lnTo>
                  <a:lnTo>
                    <a:pt x="1275" y="1549"/>
                  </a:lnTo>
                  <a:lnTo>
                    <a:pt x="1303" y="1550"/>
                  </a:lnTo>
                  <a:lnTo>
                    <a:pt x="1331" y="1551"/>
                  </a:lnTo>
                  <a:lnTo>
                    <a:pt x="1358" y="1552"/>
                  </a:lnTo>
                  <a:lnTo>
                    <a:pt x="1386" y="1553"/>
                  </a:lnTo>
                  <a:lnTo>
                    <a:pt x="1414" y="1553"/>
                  </a:lnTo>
                  <a:lnTo>
                    <a:pt x="1442" y="1553"/>
                  </a:lnTo>
                  <a:lnTo>
                    <a:pt x="1469" y="1553"/>
                  </a:lnTo>
                  <a:lnTo>
                    <a:pt x="1497" y="1553"/>
                  </a:lnTo>
                  <a:lnTo>
                    <a:pt x="1525" y="1553"/>
                  </a:lnTo>
                  <a:lnTo>
                    <a:pt x="1553" y="1553"/>
                  </a:lnTo>
                  <a:lnTo>
                    <a:pt x="1580" y="1552"/>
                  </a:lnTo>
                  <a:lnTo>
                    <a:pt x="1608" y="1551"/>
                  </a:lnTo>
                  <a:lnTo>
                    <a:pt x="1636" y="1551"/>
                  </a:lnTo>
                  <a:lnTo>
                    <a:pt x="1664" y="1550"/>
                  </a:lnTo>
                  <a:lnTo>
                    <a:pt x="1691" y="1549"/>
                  </a:lnTo>
                  <a:lnTo>
                    <a:pt x="1719" y="1547"/>
                  </a:lnTo>
                  <a:lnTo>
                    <a:pt x="1747" y="1546"/>
                  </a:lnTo>
                  <a:lnTo>
                    <a:pt x="1775" y="1545"/>
                  </a:lnTo>
                  <a:lnTo>
                    <a:pt x="1802" y="1543"/>
                  </a:lnTo>
                  <a:lnTo>
                    <a:pt x="1830" y="1541"/>
                  </a:lnTo>
                  <a:lnTo>
                    <a:pt x="1858" y="1540"/>
                  </a:lnTo>
                  <a:lnTo>
                    <a:pt x="1885" y="1538"/>
                  </a:lnTo>
                  <a:lnTo>
                    <a:pt x="1913" y="1536"/>
                  </a:lnTo>
                  <a:lnTo>
                    <a:pt x="1941" y="1534"/>
                  </a:lnTo>
                  <a:lnTo>
                    <a:pt x="1969" y="1531"/>
                  </a:lnTo>
                  <a:lnTo>
                    <a:pt x="1996" y="1529"/>
                  </a:lnTo>
                  <a:lnTo>
                    <a:pt x="2024" y="1527"/>
                  </a:lnTo>
                  <a:lnTo>
                    <a:pt x="2052" y="1524"/>
                  </a:lnTo>
                  <a:lnTo>
                    <a:pt x="2080" y="1522"/>
                  </a:lnTo>
                  <a:lnTo>
                    <a:pt x="2107" y="1519"/>
                  </a:lnTo>
                  <a:lnTo>
                    <a:pt x="2135" y="1516"/>
                  </a:lnTo>
                  <a:lnTo>
                    <a:pt x="2163" y="1514"/>
                  </a:lnTo>
                  <a:lnTo>
                    <a:pt x="2191" y="1511"/>
                  </a:lnTo>
                  <a:lnTo>
                    <a:pt x="2218" y="1508"/>
                  </a:lnTo>
                  <a:lnTo>
                    <a:pt x="2246" y="1505"/>
                  </a:lnTo>
                  <a:lnTo>
                    <a:pt x="2274" y="1501"/>
                  </a:lnTo>
                  <a:lnTo>
                    <a:pt x="2301" y="1498"/>
                  </a:lnTo>
                  <a:lnTo>
                    <a:pt x="2329" y="1495"/>
                  </a:lnTo>
                  <a:lnTo>
                    <a:pt x="2357" y="1491"/>
                  </a:lnTo>
                  <a:lnTo>
                    <a:pt x="2385" y="1488"/>
                  </a:lnTo>
                  <a:lnTo>
                    <a:pt x="2412" y="1485"/>
                  </a:lnTo>
                  <a:lnTo>
                    <a:pt x="2440" y="1481"/>
                  </a:lnTo>
                  <a:lnTo>
                    <a:pt x="2468" y="1477"/>
                  </a:lnTo>
                  <a:lnTo>
                    <a:pt x="2496" y="1473"/>
                  </a:lnTo>
                  <a:lnTo>
                    <a:pt x="2523" y="1470"/>
                  </a:lnTo>
                  <a:lnTo>
                    <a:pt x="2551" y="1466"/>
                  </a:lnTo>
                  <a:lnTo>
                    <a:pt x="2579" y="1462"/>
                  </a:lnTo>
                  <a:lnTo>
                    <a:pt x="2607" y="1458"/>
                  </a:lnTo>
                  <a:lnTo>
                    <a:pt x="2634" y="1454"/>
                  </a:lnTo>
                  <a:lnTo>
                    <a:pt x="2662" y="1450"/>
                  </a:lnTo>
                  <a:lnTo>
                    <a:pt x="2690" y="1445"/>
                  </a:lnTo>
                  <a:lnTo>
                    <a:pt x="2717" y="1441"/>
                  </a:lnTo>
                  <a:lnTo>
                    <a:pt x="2745" y="1437"/>
                  </a:lnTo>
                  <a:lnTo>
                    <a:pt x="2773" y="1432"/>
                  </a:lnTo>
                  <a:lnTo>
                    <a:pt x="2801" y="1428"/>
                  </a:lnTo>
                  <a:lnTo>
                    <a:pt x="2828" y="1423"/>
                  </a:lnTo>
                  <a:lnTo>
                    <a:pt x="2856" y="1419"/>
                  </a:lnTo>
                  <a:lnTo>
                    <a:pt x="2884" y="1414"/>
                  </a:lnTo>
                  <a:lnTo>
                    <a:pt x="2912" y="1409"/>
                  </a:lnTo>
                  <a:lnTo>
                    <a:pt x="2939" y="1404"/>
                  </a:lnTo>
                  <a:lnTo>
                    <a:pt x="2967" y="1399"/>
                  </a:lnTo>
                  <a:lnTo>
                    <a:pt x="2995" y="1394"/>
                  </a:lnTo>
                  <a:lnTo>
                    <a:pt x="3023" y="1389"/>
                  </a:lnTo>
                  <a:lnTo>
                    <a:pt x="3050" y="1384"/>
                  </a:lnTo>
                  <a:lnTo>
                    <a:pt x="3078" y="1379"/>
                  </a:lnTo>
                  <a:lnTo>
                    <a:pt x="3106" y="1374"/>
                  </a:lnTo>
                  <a:lnTo>
                    <a:pt x="3133" y="1369"/>
                  </a:lnTo>
                  <a:lnTo>
                    <a:pt x="3161" y="1363"/>
                  </a:lnTo>
                  <a:lnTo>
                    <a:pt x="3189" y="1358"/>
                  </a:lnTo>
                  <a:lnTo>
                    <a:pt x="3217" y="1352"/>
                  </a:lnTo>
                  <a:lnTo>
                    <a:pt x="3244" y="1346"/>
                  </a:lnTo>
                  <a:lnTo>
                    <a:pt x="3272" y="1341"/>
                  </a:lnTo>
                  <a:lnTo>
                    <a:pt x="3300" y="1335"/>
                  </a:lnTo>
                  <a:lnTo>
                    <a:pt x="3328" y="1329"/>
                  </a:lnTo>
                  <a:lnTo>
                    <a:pt x="3355" y="1323"/>
                  </a:lnTo>
                  <a:lnTo>
                    <a:pt x="3383" y="1317"/>
                  </a:lnTo>
                  <a:lnTo>
                    <a:pt x="3411" y="1311"/>
                  </a:lnTo>
                  <a:lnTo>
                    <a:pt x="3439" y="1305"/>
                  </a:lnTo>
                  <a:lnTo>
                    <a:pt x="3466" y="1299"/>
                  </a:lnTo>
                  <a:lnTo>
                    <a:pt x="3494" y="1292"/>
                  </a:lnTo>
                  <a:lnTo>
                    <a:pt x="3522" y="1286"/>
                  </a:lnTo>
                  <a:lnTo>
                    <a:pt x="3550" y="1280"/>
                  </a:lnTo>
                  <a:lnTo>
                    <a:pt x="3577" y="1273"/>
                  </a:lnTo>
                  <a:lnTo>
                    <a:pt x="3605" y="1266"/>
                  </a:lnTo>
                  <a:lnTo>
                    <a:pt x="3633" y="1260"/>
                  </a:lnTo>
                  <a:lnTo>
                    <a:pt x="3660" y="1253"/>
                  </a:lnTo>
                  <a:lnTo>
                    <a:pt x="3688" y="1246"/>
                  </a:lnTo>
                  <a:lnTo>
                    <a:pt x="3716" y="1239"/>
                  </a:lnTo>
                  <a:lnTo>
                    <a:pt x="3744" y="1232"/>
                  </a:lnTo>
                  <a:lnTo>
                    <a:pt x="3771" y="1225"/>
                  </a:lnTo>
                  <a:lnTo>
                    <a:pt x="3799" y="1218"/>
                  </a:lnTo>
                  <a:lnTo>
                    <a:pt x="3827" y="1210"/>
                  </a:lnTo>
                  <a:lnTo>
                    <a:pt x="3855" y="1203"/>
                  </a:lnTo>
                  <a:lnTo>
                    <a:pt x="3882" y="1196"/>
                  </a:lnTo>
                  <a:lnTo>
                    <a:pt x="3910" y="1188"/>
                  </a:lnTo>
                  <a:lnTo>
                    <a:pt x="3938" y="1180"/>
                  </a:lnTo>
                  <a:lnTo>
                    <a:pt x="3966" y="1173"/>
                  </a:lnTo>
                  <a:lnTo>
                    <a:pt x="3993" y="1165"/>
                  </a:lnTo>
                  <a:lnTo>
                    <a:pt x="4021" y="1157"/>
                  </a:lnTo>
                  <a:lnTo>
                    <a:pt x="4049" y="1149"/>
                  </a:lnTo>
                  <a:lnTo>
                    <a:pt x="4076" y="1142"/>
                  </a:lnTo>
                  <a:lnTo>
                    <a:pt x="4104" y="1134"/>
                  </a:lnTo>
                  <a:lnTo>
                    <a:pt x="4132" y="1126"/>
                  </a:lnTo>
                  <a:lnTo>
                    <a:pt x="4160" y="1118"/>
                  </a:lnTo>
                  <a:lnTo>
                    <a:pt x="4187" y="1109"/>
                  </a:lnTo>
                  <a:lnTo>
                    <a:pt x="4215" y="1101"/>
                  </a:lnTo>
                  <a:lnTo>
                    <a:pt x="4243" y="1093"/>
                  </a:lnTo>
                  <a:lnTo>
                    <a:pt x="4271" y="1085"/>
                  </a:lnTo>
                  <a:lnTo>
                    <a:pt x="4298" y="1076"/>
                  </a:lnTo>
                  <a:lnTo>
                    <a:pt x="4326" y="1068"/>
                  </a:lnTo>
                  <a:lnTo>
                    <a:pt x="4354" y="1060"/>
                  </a:lnTo>
                  <a:lnTo>
                    <a:pt x="4382" y="1051"/>
                  </a:lnTo>
                  <a:lnTo>
                    <a:pt x="4409" y="1043"/>
                  </a:lnTo>
                  <a:lnTo>
                    <a:pt x="4437" y="1034"/>
                  </a:lnTo>
                  <a:lnTo>
                    <a:pt x="4465" y="1026"/>
                  </a:lnTo>
                  <a:lnTo>
                    <a:pt x="4492" y="1017"/>
                  </a:lnTo>
                  <a:lnTo>
                    <a:pt x="4520" y="1008"/>
                  </a:lnTo>
                  <a:lnTo>
                    <a:pt x="4548" y="1000"/>
                  </a:lnTo>
                  <a:lnTo>
                    <a:pt x="4576" y="991"/>
                  </a:lnTo>
                  <a:lnTo>
                    <a:pt x="4603" y="982"/>
                  </a:lnTo>
                  <a:lnTo>
                    <a:pt x="4631" y="974"/>
                  </a:lnTo>
                  <a:lnTo>
                    <a:pt x="4659" y="965"/>
                  </a:lnTo>
                  <a:lnTo>
                    <a:pt x="4687" y="956"/>
                  </a:lnTo>
                  <a:lnTo>
                    <a:pt x="4714" y="947"/>
                  </a:lnTo>
                  <a:lnTo>
                    <a:pt x="4742" y="939"/>
                  </a:lnTo>
                  <a:lnTo>
                    <a:pt x="4770" y="930"/>
                  </a:lnTo>
                  <a:lnTo>
                    <a:pt x="4798" y="921"/>
                  </a:lnTo>
                  <a:lnTo>
                    <a:pt x="4825" y="912"/>
                  </a:lnTo>
                  <a:lnTo>
                    <a:pt x="4853" y="903"/>
                  </a:lnTo>
                  <a:lnTo>
                    <a:pt x="4881" y="894"/>
                  </a:lnTo>
                  <a:lnTo>
                    <a:pt x="4908" y="885"/>
                  </a:lnTo>
                  <a:lnTo>
                    <a:pt x="4936" y="876"/>
                  </a:lnTo>
                  <a:lnTo>
                    <a:pt x="4964" y="868"/>
                  </a:lnTo>
                  <a:lnTo>
                    <a:pt x="4992" y="859"/>
                  </a:lnTo>
                  <a:lnTo>
                    <a:pt x="5019" y="850"/>
                  </a:lnTo>
                  <a:lnTo>
                    <a:pt x="5047" y="841"/>
                  </a:lnTo>
                  <a:lnTo>
                    <a:pt x="5075" y="832"/>
                  </a:lnTo>
                  <a:lnTo>
                    <a:pt x="5103" y="823"/>
                  </a:lnTo>
                  <a:lnTo>
                    <a:pt x="5130" y="814"/>
                  </a:lnTo>
                  <a:lnTo>
                    <a:pt x="5158" y="805"/>
                  </a:lnTo>
                  <a:lnTo>
                    <a:pt x="5186" y="796"/>
                  </a:lnTo>
                  <a:lnTo>
                    <a:pt x="5214" y="787"/>
                  </a:lnTo>
                  <a:lnTo>
                    <a:pt x="5241" y="777"/>
                  </a:lnTo>
                  <a:lnTo>
                    <a:pt x="5269" y="768"/>
                  </a:lnTo>
                  <a:lnTo>
                    <a:pt x="5297" y="759"/>
                  </a:lnTo>
                  <a:lnTo>
                    <a:pt x="5325" y="750"/>
                  </a:lnTo>
                  <a:lnTo>
                    <a:pt x="5352" y="741"/>
                  </a:lnTo>
                  <a:lnTo>
                    <a:pt x="5380" y="732"/>
                  </a:lnTo>
                  <a:lnTo>
                    <a:pt x="5408" y="722"/>
                  </a:lnTo>
                  <a:lnTo>
                    <a:pt x="5435" y="713"/>
                  </a:lnTo>
                  <a:lnTo>
                    <a:pt x="5463" y="704"/>
                  </a:lnTo>
                  <a:lnTo>
                    <a:pt x="5491" y="695"/>
                  </a:lnTo>
                  <a:lnTo>
                    <a:pt x="5519" y="685"/>
                  </a:lnTo>
                  <a:lnTo>
                    <a:pt x="5546" y="676"/>
                  </a:lnTo>
                  <a:lnTo>
                    <a:pt x="5574" y="666"/>
                  </a:lnTo>
                  <a:lnTo>
                    <a:pt x="5602" y="657"/>
                  </a:lnTo>
                  <a:lnTo>
                    <a:pt x="5630" y="647"/>
                  </a:lnTo>
                  <a:lnTo>
                    <a:pt x="5657" y="638"/>
                  </a:lnTo>
                  <a:lnTo>
                    <a:pt x="5685" y="628"/>
                  </a:lnTo>
                  <a:lnTo>
                    <a:pt x="5713" y="618"/>
                  </a:lnTo>
                  <a:lnTo>
                    <a:pt x="5741" y="608"/>
                  </a:lnTo>
                  <a:lnTo>
                    <a:pt x="5768" y="598"/>
                  </a:lnTo>
                  <a:lnTo>
                    <a:pt x="5796" y="588"/>
                  </a:lnTo>
                  <a:lnTo>
                    <a:pt x="5824" y="578"/>
                  </a:lnTo>
                  <a:lnTo>
                    <a:pt x="5851" y="568"/>
                  </a:lnTo>
                  <a:lnTo>
                    <a:pt x="5879" y="558"/>
                  </a:lnTo>
                  <a:lnTo>
                    <a:pt x="5907" y="548"/>
                  </a:lnTo>
                  <a:lnTo>
                    <a:pt x="5935" y="537"/>
                  </a:lnTo>
                  <a:lnTo>
                    <a:pt x="5962" y="527"/>
                  </a:lnTo>
                  <a:lnTo>
                    <a:pt x="5990" y="516"/>
                  </a:lnTo>
                  <a:lnTo>
                    <a:pt x="6018" y="505"/>
                  </a:lnTo>
                  <a:lnTo>
                    <a:pt x="6046" y="494"/>
                  </a:lnTo>
                  <a:lnTo>
                    <a:pt x="6073" y="483"/>
                  </a:lnTo>
                  <a:lnTo>
                    <a:pt x="6101" y="472"/>
                  </a:lnTo>
                  <a:lnTo>
                    <a:pt x="6129" y="461"/>
                  </a:lnTo>
                  <a:lnTo>
                    <a:pt x="6157" y="450"/>
                  </a:lnTo>
                  <a:lnTo>
                    <a:pt x="6184" y="438"/>
                  </a:lnTo>
                  <a:lnTo>
                    <a:pt x="6212" y="427"/>
                  </a:lnTo>
                  <a:lnTo>
                    <a:pt x="6240" y="415"/>
                  </a:lnTo>
                  <a:lnTo>
                    <a:pt x="6267" y="404"/>
                  </a:lnTo>
                  <a:lnTo>
                    <a:pt x="6295" y="392"/>
                  </a:lnTo>
                  <a:lnTo>
                    <a:pt x="6323" y="380"/>
                  </a:lnTo>
                  <a:lnTo>
                    <a:pt x="6351" y="368"/>
                  </a:lnTo>
                  <a:lnTo>
                    <a:pt x="6378" y="356"/>
                  </a:lnTo>
                  <a:lnTo>
                    <a:pt x="6406" y="343"/>
                  </a:lnTo>
                  <a:lnTo>
                    <a:pt x="6434" y="331"/>
                  </a:lnTo>
                  <a:lnTo>
                    <a:pt x="6462" y="318"/>
                  </a:lnTo>
                  <a:lnTo>
                    <a:pt x="6489" y="306"/>
                  </a:lnTo>
                  <a:lnTo>
                    <a:pt x="6517" y="293"/>
                  </a:lnTo>
                  <a:lnTo>
                    <a:pt x="6545" y="280"/>
                  </a:lnTo>
                  <a:lnTo>
                    <a:pt x="6573" y="267"/>
                  </a:lnTo>
                  <a:lnTo>
                    <a:pt x="6600" y="254"/>
                  </a:lnTo>
                  <a:lnTo>
                    <a:pt x="6628" y="241"/>
                  </a:lnTo>
                  <a:lnTo>
                    <a:pt x="6656" y="227"/>
                  </a:lnTo>
                  <a:lnTo>
                    <a:pt x="6683" y="214"/>
                  </a:lnTo>
                  <a:lnTo>
                    <a:pt x="6711" y="201"/>
                  </a:lnTo>
                  <a:lnTo>
                    <a:pt x="6739" y="187"/>
                  </a:lnTo>
                  <a:lnTo>
                    <a:pt x="6767" y="173"/>
                  </a:lnTo>
                  <a:lnTo>
                    <a:pt x="6794" y="159"/>
                  </a:lnTo>
                  <a:lnTo>
                    <a:pt x="6822" y="145"/>
                  </a:lnTo>
                  <a:lnTo>
                    <a:pt x="6850" y="131"/>
                  </a:lnTo>
                  <a:lnTo>
                    <a:pt x="6878" y="117"/>
                  </a:lnTo>
                  <a:lnTo>
                    <a:pt x="6905" y="103"/>
                  </a:lnTo>
                  <a:lnTo>
                    <a:pt x="6933" y="88"/>
                  </a:lnTo>
                  <a:lnTo>
                    <a:pt x="6961" y="74"/>
                  </a:lnTo>
                  <a:lnTo>
                    <a:pt x="6989" y="59"/>
                  </a:lnTo>
                  <a:lnTo>
                    <a:pt x="7016" y="45"/>
                  </a:lnTo>
                  <a:lnTo>
                    <a:pt x="7044" y="30"/>
                  </a:lnTo>
                  <a:lnTo>
                    <a:pt x="7072" y="15"/>
                  </a:lnTo>
                  <a:lnTo>
                    <a:pt x="7100" y="0"/>
                  </a:lnTo>
                </a:path>
              </a:pathLst>
            </a:cu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856"/>
            <p:cNvSpPr>
              <a:spLocks/>
            </p:cNvSpPr>
            <p:nvPr/>
          </p:nvSpPr>
          <p:spPr bwMode="auto">
            <a:xfrm flipV="1">
              <a:off x="1951038" y="2514312"/>
              <a:ext cx="6305550" cy="2179638"/>
            </a:xfrm>
            <a:custGeom>
              <a:avLst/>
              <a:gdLst>
                <a:gd name="T0" fmla="*/ 107 w 6900"/>
                <a:gd name="T1" fmla="*/ 2380 h 2380"/>
                <a:gd name="T2" fmla="*/ 242 w 6900"/>
                <a:gd name="T3" fmla="*/ 2378 h 2380"/>
                <a:gd name="T4" fmla="*/ 377 w 6900"/>
                <a:gd name="T5" fmla="*/ 2374 h 2380"/>
                <a:gd name="T6" fmla="*/ 512 w 6900"/>
                <a:gd name="T7" fmla="*/ 2366 h 2380"/>
                <a:gd name="T8" fmla="*/ 646 w 6900"/>
                <a:gd name="T9" fmla="*/ 2355 h 2380"/>
                <a:gd name="T10" fmla="*/ 781 w 6900"/>
                <a:gd name="T11" fmla="*/ 2341 h 2380"/>
                <a:gd name="T12" fmla="*/ 916 w 6900"/>
                <a:gd name="T13" fmla="*/ 2325 h 2380"/>
                <a:gd name="T14" fmla="*/ 1051 w 6900"/>
                <a:gd name="T15" fmla="*/ 2305 h 2380"/>
                <a:gd name="T16" fmla="*/ 1185 w 6900"/>
                <a:gd name="T17" fmla="*/ 2283 h 2380"/>
                <a:gd name="T18" fmla="*/ 1320 w 6900"/>
                <a:gd name="T19" fmla="*/ 2259 h 2380"/>
                <a:gd name="T20" fmla="*/ 1455 w 6900"/>
                <a:gd name="T21" fmla="*/ 2232 h 2380"/>
                <a:gd name="T22" fmla="*/ 1590 w 6900"/>
                <a:gd name="T23" fmla="*/ 2202 h 2380"/>
                <a:gd name="T24" fmla="*/ 1725 w 6900"/>
                <a:gd name="T25" fmla="*/ 2171 h 2380"/>
                <a:gd name="T26" fmla="*/ 1859 w 6900"/>
                <a:gd name="T27" fmla="*/ 2137 h 2380"/>
                <a:gd name="T28" fmla="*/ 1994 w 6900"/>
                <a:gd name="T29" fmla="*/ 2101 h 2380"/>
                <a:gd name="T30" fmla="*/ 2129 w 6900"/>
                <a:gd name="T31" fmla="*/ 2062 h 2380"/>
                <a:gd name="T32" fmla="*/ 2264 w 6900"/>
                <a:gd name="T33" fmla="*/ 2022 h 2380"/>
                <a:gd name="T34" fmla="*/ 2398 w 6900"/>
                <a:gd name="T35" fmla="*/ 1980 h 2380"/>
                <a:gd name="T36" fmla="*/ 2533 w 6900"/>
                <a:gd name="T37" fmla="*/ 1936 h 2380"/>
                <a:gd name="T38" fmla="*/ 2668 w 6900"/>
                <a:gd name="T39" fmla="*/ 1890 h 2380"/>
                <a:gd name="T40" fmla="*/ 2803 w 6900"/>
                <a:gd name="T41" fmla="*/ 1842 h 2380"/>
                <a:gd name="T42" fmla="*/ 2937 w 6900"/>
                <a:gd name="T43" fmla="*/ 1793 h 2380"/>
                <a:gd name="T44" fmla="*/ 3072 w 6900"/>
                <a:gd name="T45" fmla="*/ 1743 h 2380"/>
                <a:gd name="T46" fmla="*/ 3207 w 6900"/>
                <a:gd name="T47" fmla="*/ 1690 h 2380"/>
                <a:gd name="T48" fmla="*/ 3342 w 6900"/>
                <a:gd name="T49" fmla="*/ 1637 h 2380"/>
                <a:gd name="T50" fmla="*/ 3476 w 6900"/>
                <a:gd name="T51" fmla="*/ 1582 h 2380"/>
                <a:gd name="T52" fmla="*/ 3611 w 6900"/>
                <a:gd name="T53" fmla="*/ 1526 h 2380"/>
                <a:gd name="T54" fmla="*/ 3746 w 6900"/>
                <a:gd name="T55" fmla="*/ 1469 h 2380"/>
                <a:gd name="T56" fmla="*/ 3881 w 6900"/>
                <a:gd name="T57" fmla="*/ 1411 h 2380"/>
                <a:gd name="T58" fmla="*/ 4016 w 6900"/>
                <a:gd name="T59" fmla="*/ 1352 h 2380"/>
                <a:gd name="T60" fmla="*/ 4150 w 6900"/>
                <a:gd name="T61" fmla="*/ 1291 h 2380"/>
                <a:gd name="T62" fmla="*/ 4285 w 6900"/>
                <a:gd name="T63" fmla="*/ 1231 h 2380"/>
                <a:gd name="T64" fmla="*/ 4420 w 6900"/>
                <a:gd name="T65" fmla="*/ 1169 h 2380"/>
                <a:gd name="T66" fmla="*/ 4555 w 6900"/>
                <a:gd name="T67" fmla="*/ 1107 h 2380"/>
                <a:gd name="T68" fmla="*/ 4689 w 6900"/>
                <a:gd name="T69" fmla="*/ 1044 h 2380"/>
                <a:gd name="T70" fmla="*/ 4824 w 6900"/>
                <a:gd name="T71" fmla="*/ 980 h 2380"/>
                <a:gd name="T72" fmla="*/ 4959 w 6900"/>
                <a:gd name="T73" fmla="*/ 917 h 2380"/>
                <a:gd name="T74" fmla="*/ 5094 w 6900"/>
                <a:gd name="T75" fmla="*/ 852 h 2380"/>
                <a:gd name="T76" fmla="*/ 5228 w 6900"/>
                <a:gd name="T77" fmla="*/ 788 h 2380"/>
                <a:gd name="T78" fmla="*/ 5363 w 6900"/>
                <a:gd name="T79" fmla="*/ 723 h 2380"/>
                <a:gd name="T80" fmla="*/ 5498 w 6900"/>
                <a:gd name="T81" fmla="*/ 659 h 2380"/>
                <a:gd name="T82" fmla="*/ 5633 w 6900"/>
                <a:gd name="T83" fmla="*/ 594 h 2380"/>
                <a:gd name="T84" fmla="*/ 5767 w 6900"/>
                <a:gd name="T85" fmla="*/ 530 h 2380"/>
                <a:gd name="T86" fmla="*/ 5902 w 6900"/>
                <a:gd name="T87" fmla="*/ 465 h 2380"/>
                <a:gd name="T88" fmla="*/ 6037 w 6900"/>
                <a:gd name="T89" fmla="*/ 401 h 2380"/>
                <a:gd name="T90" fmla="*/ 6172 w 6900"/>
                <a:gd name="T91" fmla="*/ 337 h 2380"/>
                <a:gd name="T92" fmla="*/ 6307 w 6900"/>
                <a:gd name="T93" fmla="*/ 273 h 2380"/>
                <a:gd name="T94" fmla="*/ 6441 w 6900"/>
                <a:gd name="T95" fmla="*/ 210 h 2380"/>
                <a:gd name="T96" fmla="*/ 6576 w 6900"/>
                <a:gd name="T97" fmla="*/ 148 h 2380"/>
                <a:gd name="T98" fmla="*/ 6711 w 6900"/>
                <a:gd name="T99" fmla="*/ 86 h 2380"/>
                <a:gd name="T100" fmla="*/ 6846 w 6900"/>
                <a:gd name="T101" fmla="*/ 24 h 2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0" h="2380">
                  <a:moveTo>
                    <a:pt x="0" y="2379"/>
                  </a:moveTo>
                  <a:lnTo>
                    <a:pt x="26" y="2380"/>
                  </a:lnTo>
                  <a:lnTo>
                    <a:pt x="53" y="2380"/>
                  </a:lnTo>
                  <a:lnTo>
                    <a:pt x="80" y="2380"/>
                  </a:lnTo>
                  <a:lnTo>
                    <a:pt x="107" y="2380"/>
                  </a:lnTo>
                  <a:lnTo>
                    <a:pt x="134" y="2380"/>
                  </a:lnTo>
                  <a:lnTo>
                    <a:pt x="161" y="2380"/>
                  </a:lnTo>
                  <a:lnTo>
                    <a:pt x="188" y="2380"/>
                  </a:lnTo>
                  <a:lnTo>
                    <a:pt x="215" y="2379"/>
                  </a:lnTo>
                  <a:lnTo>
                    <a:pt x="242" y="2378"/>
                  </a:lnTo>
                  <a:lnTo>
                    <a:pt x="269" y="2378"/>
                  </a:lnTo>
                  <a:lnTo>
                    <a:pt x="296" y="2377"/>
                  </a:lnTo>
                  <a:lnTo>
                    <a:pt x="323" y="2376"/>
                  </a:lnTo>
                  <a:lnTo>
                    <a:pt x="350" y="2375"/>
                  </a:lnTo>
                  <a:lnTo>
                    <a:pt x="377" y="2374"/>
                  </a:lnTo>
                  <a:lnTo>
                    <a:pt x="404" y="2372"/>
                  </a:lnTo>
                  <a:lnTo>
                    <a:pt x="431" y="2371"/>
                  </a:lnTo>
                  <a:lnTo>
                    <a:pt x="458" y="2369"/>
                  </a:lnTo>
                  <a:lnTo>
                    <a:pt x="485" y="2368"/>
                  </a:lnTo>
                  <a:lnTo>
                    <a:pt x="512" y="2366"/>
                  </a:lnTo>
                  <a:lnTo>
                    <a:pt x="539" y="2364"/>
                  </a:lnTo>
                  <a:lnTo>
                    <a:pt x="566" y="2362"/>
                  </a:lnTo>
                  <a:lnTo>
                    <a:pt x="592" y="2360"/>
                  </a:lnTo>
                  <a:lnTo>
                    <a:pt x="619" y="2357"/>
                  </a:lnTo>
                  <a:lnTo>
                    <a:pt x="646" y="2355"/>
                  </a:lnTo>
                  <a:lnTo>
                    <a:pt x="673" y="2352"/>
                  </a:lnTo>
                  <a:lnTo>
                    <a:pt x="700" y="2350"/>
                  </a:lnTo>
                  <a:lnTo>
                    <a:pt x="727" y="2347"/>
                  </a:lnTo>
                  <a:lnTo>
                    <a:pt x="754" y="2344"/>
                  </a:lnTo>
                  <a:lnTo>
                    <a:pt x="781" y="2341"/>
                  </a:lnTo>
                  <a:lnTo>
                    <a:pt x="808" y="2338"/>
                  </a:lnTo>
                  <a:lnTo>
                    <a:pt x="835" y="2335"/>
                  </a:lnTo>
                  <a:lnTo>
                    <a:pt x="862" y="2332"/>
                  </a:lnTo>
                  <a:lnTo>
                    <a:pt x="889" y="2328"/>
                  </a:lnTo>
                  <a:lnTo>
                    <a:pt x="916" y="2325"/>
                  </a:lnTo>
                  <a:lnTo>
                    <a:pt x="943" y="2321"/>
                  </a:lnTo>
                  <a:lnTo>
                    <a:pt x="970" y="2317"/>
                  </a:lnTo>
                  <a:lnTo>
                    <a:pt x="997" y="2313"/>
                  </a:lnTo>
                  <a:lnTo>
                    <a:pt x="1024" y="2309"/>
                  </a:lnTo>
                  <a:lnTo>
                    <a:pt x="1051" y="2305"/>
                  </a:lnTo>
                  <a:lnTo>
                    <a:pt x="1078" y="2301"/>
                  </a:lnTo>
                  <a:lnTo>
                    <a:pt x="1105" y="2297"/>
                  </a:lnTo>
                  <a:lnTo>
                    <a:pt x="1132" y="2292"/>
                  </a:lnTo>
                  <a:lnTo>
                    <a:pt x="1158" y="2288"/>
                  </a:lnTo>
                  <a:lnTo>
                    <a:pt x="1185" y="2283"/>
                  </a:lnTo>
                  <a:lnTo>
                    <a:pt x="1212" y="2279"/>
                  </a:lnTo>
                  <a:lnTo>
                    <a:pt x="1239" y="2274"/>
                  </a:lnTo>
                  <a:lnTo>
                    <a:pt x="1266" y="2269"/>
                  </a:lnTo>
                  <a:lnTo>
                    <a:pt x="1293" y="2264"/>
                  </a:lnTo>
                  <a:lnTo>
                    <a:pt x="1320" y="2259"/>
                  </a:lnTo>
                  <a:lnTo>
                    <a:pt x="1347" y="2254"/>
                  </a:lnTo>
                  <a:lnTo>
                    <a:pt x="1374" y="2248"/>
                  </a:lnTo>
                  <a:lnTo>
                    <a:pt x="1401" y="2243"/>
                  </a:lnTo>
                  <a:lnTo>
                    <a:pt x="1428" y="2237"/>
                  </a:lnTo>
                  <a:lnTo>
                    <a:pt x="1455" y="2232"/>
                  </a:lnTo>
                  <a:lnTo>
                    <a:pt x="1482" y="2226"/>
                  </a:lnTo>
                  <a:lnTo>
                    <a:pt x="1509" y="2220"/>
                  </a:lnTo>
                  <a:lnTo>
                    <a:pt x="1536" y="2215"/>
                  </a:lnTo>
                  <a:lnTo>
                    <a:pt x="1563" y="2209"/>
                  </a:lnTo>
                  <a:lnTo>
                    <a:pt x="1590" y="2202"/>
                  </a:lnTo>
                  <a:lnTo>
                    <a:pt x="1617" y="2196"/>
                  </a:lnTo>
                  <a:lnTo>
                    <a:pt x="1644" y="2190"/>
                  </a:lnTo>
                  <a:lnTo>
                    <a:pt x="1671" y="2184"/>
                  </a:lnTo>
                  <a:lnTo>
                    <a:pt x="1698" y="2177"/>
                  </a:lnTo>
                  <a:lnTo>
                    <a:pt x="1725" y="2171"/>
                  </a:lnTo>
                  <a:lnTo>
                    <a:pt x="1751" y="2164"/>
                  </a:lnTo>
                  <a:lnTo>
                    <a:pt x="1778" y="2157"/>
                  </a:lnTo>
                  <a:lnTo>
                    <a:pt x="1805" y="2151"/>
                  </a:lnTo>
                  <a:lnTo>
                    <a:pt x="1832" y="2144"/>
                  </a:lnTo>
                  <a:lnTo>
                    <a:pt x="1859" y="2137"/>
                  </a:lnTo>
                  <a:lnTo>
                    <a:pt x="1886" y="2130"/>
                  </a:lnTo>
                  <a:lnTo>
                    <a:pt x="1913" y="2123"/>
                  </a:lnTo>
                  <a:lnTo>
                    <a:pt x="1940" y="2115"/>
                  </a:lnTo>
                  <a:lnTo>
                    <a:pt x="1967" y="2108"/>
                  </a:lnTo>
                  <a:lnTo>
                    <a:pt x="1994" y="2101"/>
                  </a:lnTo>
                  <a:lnTo>
                    <a:pt x="2021" y="2093"/>
                  </a:lnTo>
                  <a:lnTo>
                    <a:pt x="2048" y="2086"/>
                  </a:lnTo>
                  <a:lnTo>
                    <a:pt x="2075" y="2078"/>
                  </a:lnTo>
                  <a:lnTo>
                    <a:pt x="2102" y="2070"/>
                  </a:lnTo>
                  <a:lnTo>
                    <a:pt x="2129" y="2062"/>
                  </a:lnTo>
                  <a:lnTo>
                    <a:pt x="2156" y="2054"/>
                  </a:lnTo>
                  <a:lnTo>
                    <a:pt x="2183" y="2046"/>
                  </a:lnTo>
                  <a:lnTo>
                    <a:pt x="2210" y="2038"/>
                  </a:lnTo>
                  <a:lnTo>
                    <a:pt x="2237" y="2030"/>
                  </a:lnTo>
                  <a:lnTo>
                    <a:pt x="2264" y="2022"/>
                  </a:lnTo>
                  <a:lnTo>
                    <a:pt x="2291" y="2014"/>
                  </a:lnTo>
                  <a:lnTo>
                    <a:pt x="2317" y="2005"/>
                  </a:lnTo>
                  <a:lnTo>
                    <a:pt x="2344" y="1997"/>
                  </a:lnTo>
                  <a:lnTo>
                    <a:pt x="2371" y="1988"/>
                  </a:lnTo>
                  <a:lnTo>
                    <a:pt x="2398" y="1980"/>
                  </a:lnTo>
                  <a:lnTo>
                    <a:pt x="2425" y="1971"/>
                  </a:lnTo>
                  <a:lnTo>
                    <a:pt x="2452" y="1962"/>
                  </a:lnTo>
                  <a:lnTo>
                    <a:pt x="2479" y="1954"/>
                  </a:lnTo>
                  <a:lnTo>
                    <a:pt x="2506" y="1945"/>
                  </a:lnTo>
                  <a:lnTo>
                    <a:pt x="2533" y="1936"/>
                  </a:lnTo>
                  <a:lnTo>
                    <a:pt x="2560" y="1927"/>
                  </a:lnTo>
                  <a:lnTo>
                    <a:pt x="2587" y="1918"/>
                  </a:lnTo>
                  <a:lnTo>
                    <a:pt x="2614" y="1908"/>
                  </a:lnTo>
                  <a:lnTo>
                    <a:pt x="2641" y="1899"/>
                  </a:lnTo>
                  <a:lnTo>
                    <a:pt x="2668" y="1890"/>
                  </a:lnTo>
                  <a:lnTo>
                    <a:pt x="2695" y="1881"/>
                  </a:lnTo>
                  <a:lnTo>
                    <a:pt x="2722" y="1871"/>
                  </a:lnTo>
                  <a:lnTo>
                    <a:pt x="2749" y="1862"/>
                  </a:lnTo>
                  <a:lnTo>
                    <a:pt x="2776" y="1852"/>
                  </a:lnTo>
                  <a:lnTo>
                    <a:pt x="2803" y="1842"/>
                  </a:lnTo>
                  <a:lnTo>
                    <a:pt x="2830" y="1833"/>
                  </a:lnTo>
                  <a:lnTo>
                    <a:pt x="2857" y="1823"/>
                  </a:lnTo>
                  <a:lnTo>
                    <a:pt x="2883" y="1813"/>
                  </a:lnTo>
                  <a:lnTo>
                    <a:pt x="2910" y="1803"/>
                  </a:lnTo>
                  <a:lnTo>
                    <a:pt x="2937" y="1793"/>
                  </a:lnTo>
                  <a:lnTo>
                    <a:pt x="2964" y="1783"/>
                  </a:lnTo>
                  <a:lnTo>
                    <a:pt x="2991" y="1773"/>
                  </a:lnTo>
                  <a:lnTo>
                    <a:pt x="3018" y="1763"/>
                  </a:lnTo>
                  <a:lnTo>
                    <a:pt x="3045" y="1753"/>
                  </a:lnTo>
                  <a:lnTo>
                    <a:pt x="3072" y="1743"/>
                  </a:lnTo>
                  <a:lnTo>
                    <a:pt x="3099" y="1732"/>
                  </a:lnTo>
                  <a:lnTo>
                    <a:pt x="3126" y="1722"/>
                  </a:lnTo>
                  <a:lnTo>
                    <a:pt x="3153" y="1711"/>
                  </a:lnTo>
                  <a:lnTo>
                    <a:pt x="3180" y="1701"/>
                  </a:lnTo>
                  <a:lnTo>
                    <a:pt x="3207" y="1690"/>
                  </a:lnTo>
                  <a:lnTo>
                    <a:pt x="3234" y="1680"/>
                  </a:lnTo>
                  <a:lnTo>
                    <a:pt x="3261" y="1669"/>
                  </a:lnTo>
                  <a:lnTo>
                    <a:pt x="3288" y="1658"/>
                  </a:lnTo>
                  <a:lnTo>
                    <a:pt x="3315" y="1648"/>
                  </a:lnTo>
                  <a:lnTo>
                    <a:pt x="3342" y="1637"/>
                  </a:lnTo>
                  <a:lnTo>
                    <a:pt x="3369" y="1626"/>
                  </a:lnTo>
                  <a:lnTo>
                    <a:pt x="3396" y="1615"/>
                  </a:lnTo>
                  <a:lnTo>
                    <a:pt x="3423" y="1604"/>
                  </a:lnTo>
                  <a:lnTo>
                    <a:pt x="3450" y="1593"/>
                  </a:lnTo>
                  <a:lnTo>
                    <a:pt x="3476" y="1582"/>
                  </a:lnTo>
                  <a:lnTo>
                    <a:pt x="3503" y="1571"/>
                  </a:lnTo>
                  <a:lnTo>
                    <a:pt x="3530" y="1560"/>
                  </a:lnTo>
                  <a:lnTo>
                    <a:pt x="3557" y="1549"/>
                  </a:lnTo>
                  <a:lnTo>
                    <a:pt x="3584" y="1537"/>
                  </a:lnTo>
                  <a:lnTo>
                    <a:pt x="3611" y="1526"/>
                  </a:lnTo>
                  <a:lnTo>
                    <a:pt x="3638" y="1515"/>
                  </a:lnTo>
                  <a:lnTo>
                    <a:pt x="3665" y="1503"/>
                  </a:lnTo>
                  <a:lnTo>
                    <a:pt x="3692" y="1492"/>
                  </a:lnTo>
                  <a:lnTo>
                    <a:pt x="3719" y="1480"/>
                  </a:lnTo>
                  <a:lnTo>
                    <a:pt x="3746" y="1469"/>
                  </a:lnTo>
                  <a:lnTo>
                    <a:pt x="3773" y="1457"/>
                  </a:lnTo>
                  <a:lnTo>
                    <a:pt x="3800" y="1446"/>
                  </a:lnTo>
                  <a:lnTo>
                    <a:pt x="3827" y="1434"/>
                  </a:lnTo>
                  <a:lnTo>
                    <a:pt x="3854" y="1422"/>
                  </a:lnTo>
                  <a:lnTo>
                    <a:pt x="3881" y="1411"/>
                  </a:lnTo>
                  <a:lnTo>
                    <a:pt x="3908" y="1399"/>
                  </a:lnTo>
                  <a:lnTo>
                    <a:pt x="3935" y="1387"/>
                  </a:lnTo>
                  <a:lnTo>
                    <a:pt x="3962" y="1375"/>
                  </a:lnTo>
                  <a:lnTo>
                    <a:pt x="3989" y="1363"/>
                  </a:lnTo>
                  <a:lnTo>
                    <a:pt x="4016" y="1352"/>
                  </a:lnTo>
                  <a:lnTo>
                    <a:pt x="4042" y="1340"/>
                  </a:lnTo>
                  <a:lnTo>
                    <a:pt x="4069" y="1328"/>
                  </a:lnTo>
                  <a:lnTo>
                    <a:pt x="4096" y="1316"/>
                  </a:lnTo>
                  <a:lnTo>
                    <a:pt x="4123" y="1304"/>
                  </a:lnTo>
                  <a:lnTo>
                    <a:pt x="4150" y="1291"/>
                  </a:lnTo>
                  <a:lnTo>
                    <a:pt x="4177" y="1279"/>
                  </a:lnTo>
                  <a:lnTo>
                    <a:pt x="4204" y="1267"/>
                  </a:lnTo>
                  <a:lnTo>
                    <a:pt x="4231" y="1255"/>
                  </a:lnTo>
                  <a:lnTo>
                    <a:pt x="4258" y="1243"/>
                  </a:lnTo>
                  <a:lnTo>
                    <a:pt x="4285" y="1231"/>
                  </a:lnTo>
                  <a:lnTo>
                    <a:pt x="4312" y="1218"/>
                  </a:lnTo>
                  <a:lnTo>
                    <a:pt x="4339" y="1206"/>
                  </a:lnTo>
                  <a:lnTo>
                    <a:pt x="4366" y="1194"/>
                  </a:lnTo>
                  <a:lnTo>
                    <a:pt x="4393" y="1181"/>
                  </a:lnTo>
                  <a:lnTo>
                    <a:pt x="4420" y="1169"/>
                  </a:lnTo>
                  <a:lnTo>
                    <a:pt x="4447" y="1156"/>
                  </a:lnTo>
                  <a:lnTo>
                    <a:pt x="4474" y="1144"/>
                  </a:lnTo>
                  <a:lnTo>
                    <a:pt x="4501" y="1132"/>
                  </a:lnTo>
                  <a:lnTo>
                    <a:pt x="4528" y="1119"/>
                  </a:lnTo>
                  <a:lnTo>
                    <a:pt x="4555" y="1107"/>
                  </a:lnTo>
                  <a:lnTo>
                    <a:pt x="4582" y="1094"/>
                  </a:lnTo>
                  <a:lnTo>
                    <a:pt x="4608" y="1081"/>
                  </a:lnTo>
                  <a:lnTo>
                    <a:pt x="4635" y="1069"/>
                  </a:lnTo>
                  <a:lnTo>
                    <a:pt x="4662" y="1056"/>
                  </a:lnTo>
                  <a:lnTo>
                    <a:pt x="4689" y="1044"/>
                  </a:lnTo>
                  <a:lnTo>
                    <a:pt x="4716" y="1031"/>
                  </a:lnTo>
                  <a:lnTo>
                    <a:pt x="4743" y="1018"/>
                  </a:lnTo>
                  <a:lnTo>
                    <a:pt x="4770" y="1006"/>
                  </a:lnTo>
                  <a:lnTo>
                    <a:pt x="4797" y="993"/>
                  </a:lnTo>
                  <a:lnTo>
                    <a:pt x="4824" y="980"/>
                  </a:lnTo>
                  <a:lnTo>
                    <a:pt x="4851" y="968"/>
                  </a:lnTo>
                  <a:lnTo>
                    <a:pt x="4878" y="955"/>
                  </a:lnTo>
                  <a:lnTo>
                    <a:pt x="4905" y="942"/>
                  </a:lnTo>
                  <a:lnTo>
                    <a:pt x="4932" y="929"/>
                  </a:lnTo>
                  <a:lnTo>
                    <a:pt x="4959" y="917"/>
                  </a:lnTo>
                  <a:lnTo>
                    <a:pt x="4986" y="904"/>
                  </a:lnTo>
                  <a:lnTo>
                    <a:pt x="5013" y="891"/>
                  </a:lnTo>
                  <a:lnTo>
                    <a:pt x="5040" y="878"/>
                  </a:lnTo>
                  <a:lnTo>
                    <a:pt x="5067" y="865"/>
                  </a:lnTo>
                  <a:lnTo>
                    <a:pt x="5094" y="852"/>
                  </a:lnTo>
                  <a:lnTo>
                    <a:pt x="5121" y="840"/>
                  </a:lnTo>
                  <a:lnTo>
                    <a:pt x="5148" y="827"/>
                  </a:lnTo>
                  <a:lnTo>
                    <a:pt x="5175" y="814"/>
                  </a:lnTo>
                  <a:lnTo>
                    <a:pt x="5201" y="801"/>
                  </a:lnTo>
                  <a:lnTo>
                    <a:pt x="5228" y="788"/>
                  </a:lnTo>
                  <a:lnTo>
                    <a:pt x="5255" y="775"/>
                  </a:lnTo>
                  <a:lnTo>
                    <a:pt x="5282" y="762"/>
                  </a:lnTo>
                  <a:lnTo>
                    <a:pt x="5309" y="749"/>
                  </a:lnTo>
                  <a:lnTo>
                    <a:pt x="5336" y="736"/>
                  </a:lnTo>
                  <a:lnTo>
                    <a:pt x="5363" y="723"/>
                  </a:lnTo>
                  <a:lnTo>
                    <a:pt x="5390" y="711"/>
                  </a:lnTo>
                  <a:lnTo>
                    <a:pt x="5417" y="698"/>
                  </a:lnTo>
                  <a:lnTo>
                    <a:pt x="5444" y="685"/>
                  </a:lnTo>
                  <a:lnTo>
                    <a:pt x="5471" y="672"/>
                  </a:lnTo>
                  <a:lnTo>
                    <a:pt x="5498" y="659"/>
                  </a:lnTo>
                  <a:lnTo>
                    <a:pt x="5525" y="646"/>
                  </a:lnTo>
                  <a:lnTo>
                    <a:pt x="5552" y="633"/>
                  </a:lnTo>
                  <a:lnTo>
                    <a:pt x="5579" y="620"/>
                  </a:lnTo>
                  <a:lnTo>
                    <a:pt x="5606" y="607"/>
                  </a:lnTo>
                  <a:lnTo>
                    <a:pt x="5633" y="594"/>
                  </a:lnTo>
                  <a:lnTo>
                    <a:pt x="5660" y="581"/>
                  </a:lnTo>
                  <a:lnTo>
                    <a:pt x="5687" y="568"/>
                  </a:lnTo>
                  <a:lnTo>
                    <a:pt x="5714" y="555"/>
                  </a:lnTo>
                  <a:lnTo>
                    <a:pt x="5741" y="542"/>
                  </a:lnTo>
                  <a:lnTo>
                    <a:pt x="5767" y="530"/>
                  </a:lnTo>
                  <a:lnTo>
                    <a:pt x="5794" y="517"/>
                  </a:lnTo>
                  <a:lnTo>
                    <a:pt x="5821" y="504"/>
                  </a:lnTo>
                  <a:lnTo>
                    <a:pt x="5848" y="491"/>
                  </a:lnTo>
                  <a:lnTo>
                    <a:pt x="5875" y="478"/>
                  </a:lnTo>
                  <a:lnTo>
                    <a:pt x="5902" y="465"/>
                  </a:lnTo>
                  <a:lnTo>
                    <a:pt x="5929" y="452"/>
                  </a:lnTo>
                  <a:lnTo>
                    <a:pt x="5956" y="439"/>
                  </a:lnTo>
                  <a:lnTo>
                    <a:pt x="5983" y="426"/>
                  </a:lnTo>
                  <a:lnTo>
                    <a:pt x="6010" y="414"/>
                  </a:lnTo>
                  <a:lnTo>
                    <a:pt x="6037" y="401"/>
                  </a:lnTo>
                  <a:lnTo>
                    <a:pt x="6064" y="388"/>
                  </a:lnTo>
                  <a:lnTo>
                    <a:pt x="6091" y="375"/>
                  </a:lnTo>
                  <a:lnTo>
                    <a:pt x="6118" y="362"/>
                  </a:lnTo>
                  <a:lnTo>
                    <a:pt x="6145" y="350"/>
                  </a:lnTo>
                  <a:lnTo>
                    <a:pt x="6172" y="337"/>
                  </a:lnTo>
                  <a:lnTo>
                    <a:pt x="6199" y="324"/>
                  </a:lnTo>
                  <a:lnTo>
                    <a:pt x="6226" y="311"/>
                  </a:lnTo>
                  <a:lnTo>
                    <a:pt x="6253" y="299"/>
                  </a:lnTo>
                  <a:lnTo>
                    <a:pt x="6280" y="286"/>
                  </a:lnTo>
                  <a:lnTo>
                    <a:pt x="6307" y="273"/>
                  </a:lnTo>
                  <a:lnTo>
                    <a:pt x="6333" y="261"/>
                  </a:lnTo>
                  <a:lnTo>
                    <a:pt x="6360" y="248"/>
                  </a:lnTo>
                  <a:lnTo>
                    <a:pt x="6387" y="235"/>
                  </a:lnTo>
                  <a:lnTo>
                    <a:pt x="6414" y="223"/>
                  </a:lnTo>
                  <a:lnTo>
                    <a:pt x="6441" y="210"/>
                  </a:lnTo>
                  <a:lnTo>
                    <a:pt x="6468" y="198"/>
                  </a:lnTo>
                  <a:lnTo>
                    <a:pt x="6495" y="185"/>
                  </a:lnTo>
                  <a:lnTo>
                    <a:pt x="6522" y="173"/>
                  </a:lnTo>
                  <a:lnTo>
                    <a:pt x="6549" y="160"/>
                  </a:lnTo>
                  <a:lnTo>
                    <a:pt x="6576" y="148"/>
                  </a:lnTo>
                  <a:lnTo>
                    <a:pt x="6603" y="135"/>
                  </a:lnTo>
                  <a:lnTo>
                    <a:pt x="6630" y="123"/>
                  </a:lnTo>
                  <a:lnTo>
                    <a:pt x="6657" y="110"/>
                  </a:lnTo>
                  <a:lnTo>
                    <a:pt x="6684" y="98"/>
                  </a:lnTo>
                  <a:lnTo>
                    <a:pt x="6711" y="86"/>
                  </a:lnTo>
                  <a:lnTo>
                    <a:pt x="6738" y="73"/>
                  </a:lnTo>
                  <a:lnTo>
                    <a:pt x="6765" y="61"/>
                  </a:lnTo>
                  <a:lnTo>
                    <a:pt x="6792" y="49"/>
                  </a:lnTo>
                  <a:lnTo>
                    <a:pt x="6819" y="37"/>
                  </a:lnTo>
                  <a:lnTo>
                    <a:pt x="6846" y="24"/>
                  </a:lnTo>
                  <a:lnTo>
                    <a:pt x="6873" y="12"/>
                  </a:lnTo>
                  <a:lnTo>
                    <a:pt x="6900" y="0"/>
                  </a:lnTo>
                </a:path>
              </a:pathLst>
            </a:custGeom>
            <a:noFill/>
            <a:ln w="25400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857"/>
            <p:cNvSpPr>
              <a:spLocks/>
            </p:cNvSpPr>
            <p:nvPr/>
          </p:nvSpPr>
          <p:spPr bwMode="auto">
            <a:xfrm flipV="1">
              <a:off x="1951038" y="2117437"/>
              <a:ext cx="6305550" cy="2332038"/>
            </a:xfrm>
            <a:custGeom>
              <a:avLst/>
              <a:gdLst>
                <a:gd name="T0" fmla="*/ 107 w 6900"/>
                <a:gd name="T1" fmla="*/ 2505 h 2545"/>
                <a:gd name="T2" fmla="*/ 242 w 6900"/>
                <a:gd name="T3" fmla="*/ 2457 h 2545"/>
                <a:gd name="T4" fmla="*/ 377 w 6900"/>
                <a:gd name="T5" fmla="*/ 2411 h 2545"/>
                <a:gd name="T6" fmla="*/ 512 w 6900"/>
                <a:gd name="T7" fmla="*/ 2366 h 2545"/>
                <a:gd name="T8" fmla="*/ 646 w 6900"/>
                <a:gd name="T9" fmla="*/ 2323 h 2545"/>
                <a:gd name="T10" fmla="*/ 781 w 6900"/>
                <a:gd name="T11" fmla="*/ 2281 h 2545"/>
                <a:gd name="T12" fmla="*/ 916 w 6900"/>
                <a:gd name="T13" fmla="*/ 2242 h 2545"/>
                <a:gd name="T14" fmla="*/ 1051 w 6900"/>
                <a:gd name="T15" fmla="*/ 2203 h 2545"/>
                <a:gd name="T16" fmla="*/ 1185 w 6900"/>
                <a:gd name="T17" fmla="*/ 2166 h 2545"/>
                <a:gd name="T18" fmla="*/ 1320 w 6900"/>
                <a:gd name="T19" fmla="*/ 2130 h 2545"/>
                <a:gd name="T20" fmla="*/ 1455 w 6900"/>
                <a:gd name="T21" fmla="*/ 2095 h 2545"/>
                <a:gd name="T22" fmla="*/ 1590 w 6900"/>
                <a:gd name="T23" fmla="*/ 2060 h 2545"/>
                <a:gd name="T24" fmla="*/ 1725 w 6900"/>
                <a:gd name="T25" fmla="*/ 2023 h 2545"/>
                <a:gd name="T26" fmla="*/ 1859 w 6900"/>
                <a:gd name="T27" fmla="*/ 1986 h 2545"/>
                <a:gd name="T28" fmla="*/ 1994 w 6900"/>
                <a:gd name="T29" fmla="*/ 1947 h 2545"/>
                <a:gd name="T30" fmla="*/ 2129 w 6900"/>
                <a:gd name="T31" fmla="*/ 1906 h 2545"/>
                <a:gd name="T32" fmla="*/ 2264 w 6900"/>
                <a:gd name="T33" fmla="*/ 1863 h 2545"/>
                <a:gd name="T34" fmla="*/ 2398 w 6900"/>
                <a:gd name="T35" fmla="*/ 1818 h 2545"/>
                <a:gd name="T36" fmla="*/ 2533 w 6900"/>
                <a:gd name="T37" fmla="*/ 1771 h 2545"/>
                <a:gd name="T38" fmla="*/ 2668 w 6900"/>
                <a:gd name="T39" fmla="*/ 1721 h 2545"/>
                <a:gd name="T40" fmla="*/ 2803 w 6900"/>
                <a:gd name="T41" fmla="*/ 1669 h 2545"/>
                <a:gd name="T42" fmla="*/ 2937 w 6900"/>
                <a:gd name="T43" fmla="*/ 1616 h 2545"/>
                <a:gd name="T44" fmla="*/ 3072 w 6900"/>
                <a:gd name="T45" fmla="*/ 1560 h 2545"/>
                <a:gd name="T46" fmla="*/ 3207 w 6900"/>
                <a:gd name="T47" fmla="*/ 1504 h 2545"/>
                <a:gd name="T48" fmla="*/ 3342 w 6900"/>
                <a:gd name="T49" fmla="*/ 1446 h 2545"/>
                <a:gd name="T50" fmla="*/ 3476 w 6900"/>
                <a:gd name="T51" fmla="*/ 1387 h 2545"/>
                <a:gd name="T52" fmla="*/ 3611 w 6900"/>
                <a:gd name="T53" fmla="*/ 1327 h 2545"/>
                <a:gd name="T54" fmla="*/ 3746 w 6900"/>
                <a:gd name="T55" fmla="*/ 1267 h 2545"/>
                <a:gd name="T56" fmla="*/ 3881 w 6900"/>
                <a:gd name="T57" fmla="*/ 1206 h 2545"/>
                <a:gd name="T58" fmla="*/ 4016 w 6900"/>
                <a:gd name="T59" fmla="*/ 1146 h 2545"/>
                <a:gd name="T60" fmla="*/ 4150 w 6900"/>
                <a:gd name="T61" fmla="*/ 1085 h 2545"/>
                <a:gd name="T62" fmla="*/ 4285 w 6900"/>
                <a:gd name="T63" fmla="*/ 1024 h 2545"/>
                <a:gd name="T64" fmla="*/ 4420 w 6900"/>
                <a:gd name="T65" fmla="*/ 963 h 2545"/>
                <a:gd name="T66" fmla="*/ 4555 w 6900"/>
                <a:gd name="T67" fmla="*/ 902 h 2545"/>
                <a:gd name="T68" fmla="*/ 4689 w 6900"/>
                <a:gd name="T69" fmla="*/ 840 h 2545"/>
                <a:gd name="T70" fmla="*/ 4824 w 6900"/>
                <a:gd name="T71" fmla="*/ 777 h 2545"/>
                <a:gd name="T72" fmla="*/ 4959 w 6900"/>
                <a:gd name="T73" fmla="*/ 714 h 2545"/>
                <a:gd name="T74" fmla="*/ 5094 w 6900"/>
                <a:gd name="T75" fmla="*/ 650 h 2545"/>
                <a:gd name="T76" fmla="*/ 5228 w 6900"/>
                <a:gd name="T77" fmla="*/ 586 h 2545"/>
                <a:gd name="T78" fmla="*/ 5363 w 6900"/>
                <a:gd name="T79" fmla="*/ 522 h 2545"/>
                <a:gd name="T80" fmla="*/ 5498 w 6900"/>
                <a:gd name="T81" fmla="*/ 459 h 2545"/>
                <a:gd name="T82" fmla="*/ 5633 w 6900"/>
                <a:gd name="T83" fmla="*/ 397 h 2545"/>
                <a:gd name="T84" fmla="*/ 5767 w 6900"/>
                <a:gd name="T85" fmla="*/ 338 h 2545"/>
                <a:gd name="T86" fmla="*/ 5902 w 6900"/>
                <a:gd name="T87" fmla="*/ 282 h 2545"/>
                <a:gd name="T88" fmla="*/ 6037 w 6900"/>
                <a:gd name="T89" fmla="*/ 229 h 2545"/>
                <a:gd name="T90" fmla="*/ 6172 w 6900"/>
                <a:gd name="T91" fmla="*/ 181 h 2545"/>
                <a:gd name="T92" fmla="*/ 6307 w 6900"/>
                <a:gd name="T93" fmla="*/ 138 h 2545"/>
                <a:gd name="T94" fmla="*/ 6441 w 6900"/>
                <a:gd name="T95" fmla="*/ 98 h 2545"/>
                <a:gd name="T96" fmla="*/ 6576 w 6900"/>
                <a:gd name="T97" fmla="*/ 64 h 2545"/>
                <a:gd name="T98" fmla="*/ 6711 w 6900"/>
                <a:gd name="T99" fmla="*/ 34 h 2545"/>
                <a:gd name="T100" fmla="*/ 6846 w 6900"/>
                <a:gd name="T101" fmla="*/ 9 h 2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0" h="2545">
                  <a:moveTo>
                    <a:pt x="0" y="2545"/>
                  </a:moveTo>
                  <a:lnTo>
                    <a:pt x="26" y="2535"/>
                  </a:lnTo>
                  <a:lnTo>
                    <a:pt x="53" y="2525"/>
                  </a:lnTo>
                  <a:lnTo>
                    <a:pt x="80" y="2515"/>
                  </a:lnTo>
                  <a:lnTo>
                    <a:pt x="107" y="2505"/>
                  </a:lnTo>
                  <a:lnTo>
                    <a:pt x="134" y="2495"/>
                  </a:lnTo>
                  <a:lnTo>
                    <a:pt x="161" y="2486"/>
                  </a:lnTo>
                  <a:lnTo>
                    <a:pt x="188" y="2476"/>
                  </a:lnTo>
                  <a:lnTo>
                    <a:pt x="215" y="2466"/>
                  </a:lnTo>
                  <a:lnTo>
                    <a:pt x="242" y="2457"/>
                  </a:lnTo>
                  <a:lnTo>
                    <a:pt x="269" y="2448"/>
                  </a:lnTo>
                  <a:lnTo>
                    <a:pt x="296" y="2438"/>
                  </a:lnTo>
                  <a:lnTo>
                    <a:pt x="323" y="2429"/>
                  </a:lnTo>
                  <a:lnTo>
                    <a:pt x="350" y="2420"/>
                  </a:lnTo>
                  <a:lnTo>
                    <a:pt x="377" y="2411"/>
                  </a:lnTo>
                  <a:lnTo>
                    <a:pt x="404" y="2402"/>
                  </a:lnTo>
                  <a:lnTo>
                    <a:pt x="431" y="2392"/>
                  </a:lnTo>
                  <a:lnTo>
                    <a:pt x="458" y="2384"/>
                  </a:lnTo>
                  <a:lnTo>
                    <a:pt x="485" y="2375"/>
                  </a:lnTo>
                  <a:lnTo>
                    <a:pt x="512" y="2366"/>
                  </a:lnTo>
                  <a:lnTo>
                    <a:pt x="539" y="2357"/>
                  </a:lnTo>
                  <a:lnTo>
                    <a:pt x="566" y="2348"/>
                  </a:lnTo>
                  <a:lnTo>
                    <a:pt x="592" y="2340"/>
                  </a:lnTo>
                  <a:lnTo>
                    <a:pt x="619" y="2331"/>
                  </a:lnTo>
                  <a:lnTo>
                    <a:pt x="646" y="2323"/>
                  </a:lnTo>
                  <a:lnTo>
                    <a:pt x="673" y="2314"/>
                  </a:lnTo>
                  <a:lnTo>
                    <a:pt x="700" y="2306"/>
                  </a:lnTo>
                  <a:lnTo>
                    <a:pt x="727" y="2298"/>
                  </a:lnTo>
                  <a:lnTo>
                    <a:pt x="754" y="2289"/>
                  </a:lnTo>
                  <a:lnTo>
                    <a:pt x="781" y="2281"/>
                  </a:lnTo>
                  <a:lnTo>
                    <a:pt x="808" y="2273"/>
                  </a:lnTo>
                  <a:lnTo>
                    <a:pt x="835" y="2265"/>
                  </a:lnTo>
                  <a:lnTo>
                    <a:pt x="862" y="2257"/>
                  </a:lnTo>
                  <a:lnTo>
                    <a:pt x="889" y="2249"/>
                  </a:lnTo>
                  <a:lnTo>
                    <a:pt x="916" y="2242"/>
                  </a:lnTo>
                  <a:lnTo>
                    <a:pt x="943" y="2234"/>
                  </a:lnTo>
                  <a:lnTo>
                    <a:pt x="970" y="2226"/>
                  </a:lnTo>
                  <a:lnTo>
                    <a:pt x="997" y="2218"/>
                  </a:lnTo>
                  <a:lnTo>
                    <a:pt x="1024" y="2211"/>
                  </a:lnTo>
                  <a:lnTo>
                    <a:pt x="1051" y="2203"/>
                  </a:lnTo>
                  <a:lnTo>
                    <a:pt x="1078" y="2196"/>
                  </a:lnTo>
                  <a:lnTo>
                    <a:pt x="1105" y="2188"/>
                  </a:lnTo>
                  <a:lnTo>
                    <a:pt x="1132" y="2181"/>
                  </a:lnTo>
                  <a:lnTo>
                    <a:pt x="1158" y="2174"/>
                  </a:lnTo>
                  <a:lnTo>
                    <a:pt x="1185" y="2166"/>
                  </a:lnTo>
                  <a:lnTo>
                    <a:pt x="1212" y="2159"/>
                  </a:lnTo>
                  <a:lnTo>
                    <a:pt x="1239" y="2152"/>
                  </a:lnTo>
                  <a:lnTo>
                    <a:pt x="1266" y="2145"/>
                  </a:lnTo>
                  <a:lnTo>
                    <a:pt x="1293" y="2138"/>
                  </a:lnTo>
                  <a:lnTo>
                    <a:pt x="1320" y="2130"/>
                  </a:lnTo>
                  <a:lnTo>
                    <a:pt x="1347" y="2123"/>
                  </a:lnTo>
                  <a:lnTo>
                    <a:pt x="1374" y="2116"/>
                  </a:lnTo>
                  <a:lnTo>
                    <a:pt x="1401" y="2109"/>
                  </a:lnTo>
                  <a:lnTo>
                    <a:pt x="1428" y="2102"/>
                  </a:lnTo>
                  <a:lnTo>
                    <a:pt x="1455" y="2095"/>
                  </a:lnTo>
                  <a:lnTo>
                    <a:pt x="1482" y="2088"/>
                  </a:lnTo>
                  <a:lnTo>
                    <a:pt x="1509" y="2081"/>
                  </a:lnTo>
                  <a:lnTo>
                    <a:pt x="1536" y="2074"/>
                  </a:lnTo>
                  <a:lnTo>
                    <a:pt x="1563" y="2067"/>
                  </a:lnTo>
                  <a:lnTo>
                    <a:pt x="1590" y="2060"/>
                  </a:lnTo>
                  <a:lnTo>
                    <a:pt x="1617" y="2052"/>
                  </a:lnTo>
                  <a:lnTo>
                    <a:pt x="1644" y="2045"/>
                  </a:lnTo>
                  <a:lnTo>
                    <a:pt x="1671" y="2038"/>
                  </a:lnTo>
                  <a:lnTo>
                    <a:pt x="1698" y="2031"/>
                  </a:lnTo>
                  <a:lnTo>
                    <a:pt x="1725" y="2023"/>
                  </a:lnTo>
                  <a:lnTo>
                    <a:pt x="1751" y="2016"/>
                  </a:lnTo>
                  <a:lnTo>
                    <a:pt x="1778" y="2009"/>
                  </a:lnTo>
                  <a:lnTo>
                    <a:pt x="1805" y="2001"/>
                  </a:lnTo>
                  <a:lnTo>
                    <a:pt x="1832" y="1994"/>
                  </a:lnTo>
                  <a:lnTo>
                    <a:pt x="1859" y="1986"/>
                  </a:lnTo>
                  <a:lnTo>
                    <a:pt x="1886" y="1979"/>
                  </a:lnTo>
                  <a:lnTo>
                    <a:pt x="1913" y="1971"/>
                  </a:lnTo>
                  <a:lnTo>
                    <a:pt x="1940" y="1963"/>
                  </a:lnTo>
                  <a:lnTo>
                    <a:pt x="1967" y="1955"/>
                  </a:lnTo>
                  <a:lnTo>
                    <a:pt x="1994" y="1947"/>
                  </a:lnTo>
                  <a:lnTo>
                    <a:pt x="2021" y="1939"/>
                  </a:lnTo>
                  <a:lnTo>
                    <a:pt x="2048" y="1931"/>
                  </a:lnTo>
                  <a:lnTo>
                    <a:pt x="2075" y="1923"/>
                  </a:lnTo>
                  <a:lnTo>
                    <a:pt x="2102" y="1915"/>
                  </a:lnTo>
                  <a:lnTo>
                    <a:pt x="2129" y="1906"/>
                  </a:lnTo>
                  <a:lnTo>
                    <a:pt x="2156" y="1898"/>
                  </a:lnTo>
                  <a:lnTo>
                    <a:pt x="2183" y="1889"/>
                  </a:lnTo>
                  <a:lnTo>
                    <a:pt x="2210" y="1881"/>
                  </a:lnTo>
                  <a:lnTo>
                    <a:pt x="2237" y="1872"/>
                  </a:lnTo>
                  <a:lnTo>
                    <a:pt x="2264" y="1863"/>
                  </a:lnTo>
                  <a:lnTo>
                    <a:pt x="2291" y="1855"/>
                  </a:lnTo>
                  <a:lnTo>
                    <a:pt x="2317" y="1846"/>
                  </a:lnTo>
                  <a:lnTo>
                    <a:pt x="2344" y="1837"/>
                  </a:lnTo>
                  <a:lnTo>
                    <a:pt x="2371" y="1827"/>
                  </a:lnTo>
                  <a:lnTo>
                    <a:pt x="2398" y="1818"/>
                  </a:lnTo>
                  <a:lnTo>
                    <a:pt x="2425" y="1809"/>
                  </a:lnTo>
                  <a:lnTo>
                    <a:pt x="2452" y="1799"/>
                  </a:lnTo>
                  <a:lnTo>
                    <a:pt x="2479" y="1790"/>
                  </a:lnTo>
                  <a:lnTo>
                    <a:pt x="2506" y="1780"/>
                  </a:lnTo>
                  <a:lnTo>
                    <a:pt x="2533" y="1771"/>
                  </a:lnTo>
                  <a:lnTo>
                    <a:pt x="2560" y="1761"/>
                  </a:lnTo>
                  <a:lnTo>
                    <a:pt x="2587" y="1751"/>
                  </a:lnTo>
                  <a:lnTo>
                    <a:pt x="2614" y="1741"/>
                  </a:lnTo>
                  <a:lnTo>
                    <a:pt x="2641" y="1731"/>
                  </a:lnTo>
                  <a:lnTo>
                    <a:pt x="2668" y="1721"/>
                  </a:lnTo>
                  <a:lnTo>
                    <a:pt x="2695" y="1711"/>
                  </a:lnTo>
                  <a:lnTo>
                    <a:pt x="2722" y="1701"/>
                  </a:lnTo>
                  <a:lnTo>
                    <a:pt x="2749" y="1690"/>
                  </a:lnTo>
                  <a:lnTo>
                    <a:pt x="2776" y="1680"/>
                  </a:lnTo>
                  <a:lnTo>
                    <a:pt x="2803" y="1669"/>
                  </a:lnTo>
                  <a:lnTo>
                    <a:pt x="2830" y="1659"/>
                  </a:lnTo>
                  <a:lnTo>
                    <a:pt x="2857" y="1648"/>
                  </a:lnTo>
                  <a:lnTo>
                    <a:pt x="2883" y="1637"/>
                  </a:lnTo>
                  <a:lnTo>
                    <a:pt x="2910" y="1627"/>
                  </a:lnTo>
                  <a:lnTo>
                    <a:pt x="2937" y="1616"/>
                  </a:lnTo>
                  <a:lnTo>
                    <a:pt x="2964" y="1605"/>
                  </a:lnTo>
                  <a:lnTo>
                    <a:pt x="2991" y="1594"/>
                  </a:lnTo>
                  <a:lnTo>
                    <a:pt x="3018" y="1583"/>
                  </a:lnTo>
                  <a:lnTo>
                    <a:pt x="3045" y="1572"/>
                  </a:lnTo>
                  <a:lnTo>
                    <a:pt x="3072" y="1560"/>
                  </a:lnTo>
                  <a:lnTo>
                    <a:pt x="3099" y="1549"/>
                  </a:lnTo>
                  <a:lnTo>
                    <a:pt x="3126" y="1538"/>
                  </a:lnTo>
                  <a:lnTo>
                    <a:pt x="3153" y="1526"/>
                  </a:lnTo>
                  <a:lnTo>
                    <a:pt x="3180" y="1515"/>
                  </a:lnTo>
                  <a:lnTo>
                    <a:pt x="3207" y="1504"/>
                  </a:lnTo>
                  <a:lnTo>
                    <a:pt x="3234" y="1492"/>
                  </a:lnTo>
                  <a:lnTo>
                    <a:pt x="3261" y="1480"/>
                  </a:lnTo>
                  <a:lnTo>
                    <a:pt x="3288" y="1469"/>
                  </a:lnTo>
                  <a:lnTo>
                    <a:pt x="3315" y="1457"/>
                  </a:lnTo>
                  <a:lnTo>
                    <a:pt x="3342" y="1446"/>
                  </a:lnTo>
                  <a:lnTo>
                    <a:pt x="3369" y="1434"/>
                  </a:lnTo>
                  <a:lnTo>
                    <a:pt x="3396" y="1422"/>
                  </a:lnTo>
                  <a:lnTo>
                    <a:pt x="3423" y="1410"/>
                  </a:lnTo>
                  <a:lnTo>
                    <a:pt x="3450" y="1398"/>
                  </a:lnTo>
                  <a:lnTo>
                    <a:pt x="3476" y="1387"/>
                  </a:lnTo>
                  <a:lnTo>
                    <a:pt x="3503" y="1375"/>
                  </a:lnTo>
                  <a:lnTo>
                    <a:pt x="3530" y="1363"/>
                  </a:lnTo>
                  <a:lnTo>
                    <a:pt x="3557" y="1351"/>
                  </a:lnTo>
                  <a:lnTo>
                    <a:pt x="3584" y="1339"/>
                  </a:lnTo>
                  <a:lnTo>
                    <a:pt x="3611" y="1327"/>
                  </a:lnTo>
                  <a:lnTo>
                    <a:pt x="3638" y="1315"/>
                  </a:lnTo>
                  <a:lnTo>
                    <a:pt x="3665" y="1303"/>
                  </a:lnTo>
                  <a:lnTo>
                    <a:pt x="3692" y="1291"/>
                  </a:lnTo>
                  <a:lnTo>
                    <a:pt x="3719" y="1279"/>
                  </a:lnTo>
                  <a:lnTo>
                    <a:pt x="3746" y="1267"/>
                  </a:lnTo>
                  <a:lnTo>
                    <a:pt x="3773" y="1255"/>
                  </a:lnTo>
                  <a:lnTo>
                    <a:pt x="3800" y="1243"/>
                  </a:lnTo>
                  <a:lnTo>
                    <a:pt x="3827" y="1231"/>
                  </a:lnTo>
                  <a:lnTo>
                    <a:pt x="3854" y="1218"/>
                  </a:lnTo>
                  <a:lnTo>
                    <a:pt x="3881" y="1206"/>
                  </a:lnTo>
                  <a:lnTo>
                    <a:pt x="3908" y="1194"/>
                  </a:lnTo>
                  <a:lnTo>
                    <a:pt x="3935" y="1182"/>
                  </a:lnTo>
                  <a:lnTo>
                    <a:pt x="3962" y="1170"/>
                  </a:lnTo>
                  <a:lnTo>
                    <a:pt x="3989" y="1158"/>
                  </a:lnTo>
                  <a:lnTo>
                    <a:pt x="4016" y="1146"/>
                  </a:lnTo>
                  <a:lnTo>
                    <a:pt x="4042" y="1134"/>
                  </a:lnTo>
                  <a:lnTo>
                    <a:pt x="4069" y="1122"/>
                  </a:lnTo>
                  <a:lnTo>
                    <a:pt x="4096" y="1109"/>
                  </a:lnTo>
                  <a:lnTo>
                    <a:pt x="4123" y="1097"/>
                  </a:lnTo>
                  <a:lnTo>
                    <a:pt x="4150" y="1085"/>
                  </a:lnTo>
                  <a:lnTo>
                    <a:pt x="4177" y="1073"/>
                  </a:lnTo>
                  <a:lnTo>
                    <a:pt x="4204" y="1061"/>
                  </a:lnTo>
                  <a:lnTo>
                    <a:pt x="4231" y="1049"/>
                  </a:lnTo>
                  <a:lnTo>
                    <a:pt x="4258" y="1036"/>
                  </a:lnTo>
                  <a:lnTo>
                    <a:pt x="4285" y="1024"/>
                  </a:lnTo>
                  <a:lnTo>
                    <a:pt x="4312" y="1012"/>
                  </a:lnTo>
                  <a:lnTo>
                    <a:pt x="4339" y="1000"/>
                  </a:lnTo>
                  <a:lnTo>
                    <a:pt x="4366" y="988"/>
                  </a:lnTo>
                  <a:lnTo>
                    <a:pt x="4393" y="975"/>
                  </a:lnTo>
                  <a:lnTo>
                    <a:pt x="4420" y="963"/>
                  </a:lnTo>
                  <a:lnTo>
                    <a:pt x="4447" y="951"/>
                  </a:lnTo>
                  <a:lnTo>
                    <a:pt x="4474" y="939"/>
                  </a:lnTo>
                  <a:lnTo>
                    <a:pt x="4501" y="926"/>
                  </a:lnTo>
                  <a:lnTo>
                    <a:pt x="4528" y="914"/>
                  </a:lnTo>
                  <a:lnTo>
                    <a:pt x="4555" y="902"/>
                  </a:lnTo>
                  <a:lnTo>
                    <a:pt x="4582" y="889"/>
                  </a:lnTo>
                  <a:lnTo>
                    <a:pt x="4608" y="877"/>
                  </a:lnTo>
                  <a:lnTo>
                    <a:pt x="4635" y="865"/>
                  </a:lnTo>
                  <a:lnTo>
                    <a:pt x="4662" y="852"/>
                  </a:lnTo>
                  <a:lnTo>
                    <a:pt x="4689" y="840"/>
                  </a:lnTo>
                  <a:lnTo>
                    <a:pt x="4716" y="827"/>
                  </a:lnTo>
                  <a:lnTo>
                    <a:pt x="4743" y="815"/>
                  </a:lnTo>
                  <a:lnTo>
                    <a:pt x="4770" y="802"/>
                  </a:lnTo>
                  <a:lnTo>
                    <a:pt x="4797" y="790"/>
                  </a:lnTo>
                  <a:lnTo>
                    <a:pt x="4824" y="777"/>
                  </a:lnTo>
                  <a:lnTo>
                    <a:pt x="4851" y="764"/>
                  </a:lnTo>
                  <a:lnTo>
                    <a:pt x="4878" y="752"/>
                  </a:lnTo>
                  <a:lnTo>
                    <a:pt x="4905" y="739"/>
                  </a:lnTo>
                  <a:lnTo>
                    <a:pt x="4932" y="727"/>
                  </a:lnTo>
                  <a:lnTo>
                    <a:pt x="4959" y="714"/>
                  </a:lnTo>
                  <a:lnTo>
                    <a:pt x="4986" y="701"/>
                  </a:lnTo>
                  <a:lnTo>
                    <a:pt x="5013" y="688"/>
                  </a:lnTo>
                  <a:lnTo>
                    <a:pt x="5040" y="676"/>
                  </a:lnTo>
                  <a:lnTo>
                    <a:pt x="5067" y="663"/>
                  </a:lnTo>
                  <a:lnTo>
                    <a:pt x="5094" y="650"/>
                  </a:lnTo>
                  <a:lnTo>
                    <a:pt x="5121" y="637"/>
                  </a:lnTo>
                  <a:lnTo>
                    <a:pt x="5148" y="625"/>
                  </a:lnTo>
                  <a:lnTo>
                    <a:pt x="5175" y="612"/>
                  </a:lnTo>
                  <a:lnTo>
                    <a:pt x="5201" y="599"/>
                  </a:lnTo>
                  <a:lnTo>
                    <a:pt x="5228" y="586"/>
                  </a:lnTo>
                  <a:lnTo>
                    <a:pt x="5255" y="573"/>
                  </a:lnTo>
                  <a:lnTo>
                    <a:pt x="5282" y="561"/>
                  </a:lnTo>
                  <a:lnTo>
                    <a:pt x="5309" y="548"/>
                  </a:lnTo>
                  <a:lnTo>
                    <a:pt x="5336" y="535"/>
                  </a:lnTo>
                  <a:lnTo>
                    <a:pt x="5363" y="522"/>
                  </a:lnTo>
                  <a:lnTo>
                    <a:pt x="5390" y="510"/>
                  </a:lnTo>
                  <a:lnTo>
                    <a:pt x="5417" y="497"/>
                  </a:lnTo>
                  <a:lnTo>
                    <a:pt x="5444" y="484"/>
                  </a:lnTo>
                  <a:lnTo>
                    <a:pt x="5471" y="472"/>
                  </a:lnTo>
                  <a:lnTo>
                    <a:pt x="5498" y="459"/>
                  </a:lnTo>
                  <a:lnTo>
                    <a:pt x="5525" y="447"/>
                  </a:lnTo>
                  <a:lnTo>
                    <a:pt x="5552" y="434"/>
                  </a:lnTo>
                  <a:lnTo>
                    <a:pt x="5579" y="422"/>
                  </a:lnTo>
                  <a:lnTo>
                    <a:pt x="5606" y="410"/>
                  </a:lnTo>
                  <a:lnTo>
                    <a:pt x="5633" y="397"/>
                  </a:lnTo>
                  <a:lnTo>
                    <a:pt x="5660" y="385"/>
                  </a:lnTo>
                  <a:lnTo>
                    <a:pt x="5687" y="373"/>
                  </a:lnTo>
                  <a:lnTo>
                    <a:pt x="5714" y="361"/>
                  </a:lnTo>
                  <a:lnTo>
                    <a:pt x="5741" y="350"/>
                  </a:lnTo>
                  <a:lnTo>
                    <a:pt x="5767" y="338"/>
                  </a:lnTo>
                  <a:lnTo>
                    <a:pt x="5794" y="327"/>
                  </a:lnTo>
                  <a:lnTo>
                    <a:pt x="5821" y="315"/>
                  </a:lnTo>
                  <a:lnTo>
                    <a:pt x="5848" y="304"/>
                  </a:lnTo>
                  <a:lnTo>
                    <a:pt x="5875" y="293"/>
                  </a:lnTo>
                  <a:lnTo>
                    <a:pt x="5902" y="282"/>
                  </a:lnTo>
                  <a:lnTo>
                    <a:pt x="5929" y="271"/>
                  </a:lnTo>
                  <a:lnTo>
                    <a:pt x="5956" y="260"/>
                  </a:lnTo>
                  <a:lnTo>
                    <a:pt x="5983" y="250"/>
                  </a:lnTo>
                  <a:lnTo>
                    <a:pt x="6010" y="240"/>
                  </a:lnTo>
                  <a:lnTo>
                    <a:pt x="6037" y="229"/>
                  </a:lnTo>
                  <a:lnTo>
                    <a:pt x="6064" y="220"/>
                  </a:lnTo>
                  <a:lnTo>
                    <a:pt x="6091" y="210"/>
                  </a:lnTo>
                  <a:lnTo>
                    <a:pt x="6118" y="200"/>
                  </a:lnTo>
                  <a:lnTo>
                    <a:pt x="6145" y="191"/>
                  </a:lnTo>
                  <a:lnTo>
                    <a:pt x="6172" y="181"/>
                  </a:lnTo>
                  <a:lnTo>
                    <a:pt x="6199" y="172"/>
                  </a:lnTo>
                  <a:lnTo>
                    <a:pt x="6226" y="163"/>
                  </a:lnTo>
                  <a:lnTo>
                    <a:pt x="6253" y="155"/>
                  </a:lnTo>
                  <a:lnTo>
                    <a:pt x="6280" y="146"/>
                  </a:lnTo>
                  <a:lnTo>
                    <a:pt x="6307" y="138"/>
                  </a:lnTo>
                  <a:lnTo>
                    <a:pt x="6333" y="129"/>
                  </a:lnTo>
                  <a:lnTo>
                    <a:pt x="6360" y="121"/>
                  </a:lnTo>
                  <a:lnTo>
                    <a:pt x="6387" y="113"/>
                  </a:lnTo>
                  <a:lnTo>
                    <a:pt x="6414" y="106"/>
                  </a:lnTo>
                  <a:lnTo>
                    <a:pt x="6441" y="98"/>
                  </a:lnTo>
                  <a:lnTo>
                    <a:pt x="6468" y="91"/>
                  </a:lnTo>
                  <a:lnTo>
                    <a:pt x="6495" y="84"/>
                  </a:lnTo>
                  <a:lnTo>
                    <a:pt x="6522" y="77"/>
                  </a:lnTo>
                  <a:lnTo>
                    <a:pt x="6549" y="70"/>
                  </a:lnTo>
                  <a:lnTo>
                    <a:pt x="6576" y="64"/>
                  </a:lnTo>
                  <a:lnTo>
                    <a:pt x="6603" y="57"/>
                  </a:lnTo>
                  <a:lnTo>
                    <a:pt x="6630" y="51"/>
                  </a:lnTo>
                  <a:lnTo>
                    <a:pt x="6657" y="45"/>
                  </a:lnTo>
                  <a:lnTo>
                    <a:pt x="6684" y="39"/>
                  </a:lnTo>
                  <a:lnTo>
                    <a:pt x="6711" y="34"/>
                  </a:lnTo>
                  <a:lnTo>
                    <a:pt x="6738" y="28"/>
                  </a:lnTo>
                  <a:lnTo>
                    <a:pt x="6765" y="23"/>
                  </a:lnTo>
                  <a:lnTo>
                    <a:pt x="6792" y="18"/>
                  </a:lnTo>
                  <a:lnTo>
                    <a:pt x="6819" y="13"/>
                  </a:lnTo>
                  <a:lnTo>
                    <a:pt x="6846" y="9"/>
                  </a:lnTo>
                  <a:lnTo>
                    <a:pt x="6873" y="4"/>
                  </a:lnTo>
                  <a:lnTo>
                    <a:pt x="6900" y="0"/>
                  </a:lnTo>
                </a:path>
              </a:pathLst>
            </a:custGeom>
            <a:noFill/>
            <a:ln w="12700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858"/>
            <p:cNvSpPr>
              <a:spLocks/>
            </p:cNvSpPr>
            <p:nvPr/>
          </p:nvSpPr>
          <p:spPr bwMode="auto">
            <a:xfrm flipV="1">
              <a:off x="1951038" y="2734975"/>
              <a:ext cx="6305550" cy="2205038"/>
            </a:xfrm>
            <a:custGeom>
              <a:avLst/>
              <a:gdLst>
                <a:gd name="T0" fmla="*/ 107 w 6900"/>
                <a:gd name="T1" fmla="*/ 2255 h 2408"/>
                <a:gd name="T2" fmla="*/ 242 w 6900"/>
                <a:gd name="T3" fmla="*/ 2300 h 2408"/>
                <a:gd name="T4" fmla="*/ 377 w 6900"/>
                <a:gd name="T5" fmla="*/ 2337 h 2408"/>
                <a:gd name="T6" fmla="*/ 512 w 6900"/>
                <a:gd name="T7" fmla="*/ 2366 h 2408"/>
                <a:gd name="T8" fmla="*/ 646 w 6900"/>
                <a:gd name="T9" fmla="*/ 2387 h 2408"/>
                <a:gd name="T10" fmla="*/ 781 w 6900"/>
                <a:gd name="T11" fmla="*/ 2401 h 2408"/>
                <a:gd name="T12" fmla="*/ 916 w 6900"/>
                <a:gd name="T13" fmla="*/ 2408 h 2408"/>
                <a:gd name="T14" fmla="*/ 1051 w 6900"/>
                <a:gd name="T15" fmla="*/ 2407 h 2408"/>
                <a:gd name="T16" fmla="*/ 1185 w 6900"/>
                <a:gd name="T17" fmla="*/ 2400 h 2408"/>
                <a:gd name="T18" fmla="*/ 1320 w 6900"/>
                <a:gd name="T19" fmla="*/ 2387 h 2408"/>
                <a:gd name="T20" fmla="*/ 1455 w 6900"/>
                <a:gd name="T21" fmla="*/ 2369 h 2408"/>
                <a:gd name="T22" fmla="*/ 1590 w 6900"/>
                <a:gd name="T23" fmla="*/ 2345 h 2408"/>
                <a:gd name="T24" fmla="*/ 1725 w 6900"/>
                <a:gd name="T25" fmla="*/ 2318 h 2408"/>
                <a:gd name="T26" fmla="*/ 1859 w 6900"/>
                <a:gd name="T27" fmla="*/ 2287 h 2408"/>
                <a:gd name="T28" fmla="*/ 1994 w 6900"/>
                <a:gd name="T29" fmla="*/ 2254 h 2408"/>
                <a:gd name="T30" fmla="*/ 2129 w 6900"/>
                <a:gd name="T31" fmla="*/ 2218 h 2408"/>
                <a:gd name="T32" fmla="*/ 2264 w 6900"/>
                <a:gd name="T33" fmla="*/ 2181 h 2408"/>
                <a:gd name="T34" fmla="*/ 2398 w 6900"/>
                <a:gd name="T35" fmla="*/ 2141 h 2408"/>
                <a:gd name="T36" fmla="*/ 2533 w 6900"/>
                <a:gd name="T37" fmla="*/ 2101 h 2408"/>
                <a:gd name="T38" fmla="*/ 2668 w 6900"/>
                <a:gd name="T39" fmla="*/ 2059 h 2408"/>
                <a:gd name="T40" fmla="*/ 2803 w 6900"/>
                <a:gd name="T41" fmla="*/ 2015 h 2408"/>
                <a:gd name="T42" fmla="*/ 2937 w 6900"/>
                <a:gd name="T43" fmla="*/ 1971 h 2408"/>
                <a:gd name="T44" fmla="*/ 3072 w 6900"/>
                <a:gd name="T45" fmla="*/ 1925 h 2408"/>
                <a:gd name="T46" fmla="*/ 3207 w 6900"/>
                <a:gd name="T47" fmla="*/ 1877 h 2408"/>
                <a:gd name="T48" fmla="*/ 3342 w 6900"/>
                <a:gd name="T49" fmla="*/ 1828 h 2408"/>
                <a:gd name="T50" fmla="*/ 3476 w 6900"/>
                <a:gd name="T51" fmla="*/ 1778 h 2408"/>
                <a:gd name="T52" fmla="*/ 3611 w 6900"/>
                <a:gd name="T53" fmla="*/ 1725 h 2408"/>
                <a:gd name="T54" fmla="*/ 3746 w 6900"/>
                <a:gd name="T55" fmla="*/ 1671 h 2408"/>
                <a:gd name="T56" fmla="*/ 3881 w 6900"/>
                <a:gd name="T57" fmla="*/ 1615 h 2408"/>
                <a:gd name="T58" fmla="*/ 4016 w 6900"/>
                <a:gd name="T59" fmla="*/ 1557 h 2408"/>
                <a:gd name="T60" fmla="*/ 4150 w 6900"/>
                <a:gd name="T61" fmla="*/ 1498 h 2408"/>
                <a:gd name="T62" fmla="*/ 4285 w 6900"/>
                <a:gd name="T63" fmla="*/ 1437 h 2408"/>
                <a:gd name="T64" fmla="*/ 4420 w 6900"/>
                <a:gd name="T65" fmla="*/ 1375 h 2408"/>
                <a:gd name="T66" fmla="*/ 4555 w 6900"/>
                <a:gd name="T67" fmla="*/ 1311 h 2408"/>
                <a:gd name="T68" fmla="*/ 4689 w 6900"/>
                <a:gd name="T69" fmla="*/ 1248 h 2408"/>
                <a:gd name="T70" fmla="*/ 4824 w 6900"/>
                <a:gd name="T71" fmla="*/ 1184 h 2408"/>
                <a:gd name="T72" fmla="*/ 4959 w 6900"/>
                <a:gd name="T73" fmla="*/ 1119 h 2408"/>
                <a:gd name="T74" fmla="*/ 5094 w 6900"/>
                <a:gd name="T75" fmla="*/ 1055 h 2408"/>
                <a:gd name="T76" fmla="*/ 5228 w 6900"/>
                <a:gd name="T77" fmla="*/ 990 h 2408"/>
                <a:gd name="T78" fmla="*/ 5363 w 6900"/>
                <a:gd name="T79" fmla="*/ 925 h 2408"/>
                <a:gd name="T80" fmla="*/ 5498 w 6900"/>
                <a:gd name="T81" fmla="*/ 859 h 2408"/>
                <a:gd name="T82" fmla="*/ 5633 w 6900"/>
                <a:gd name="T83" fmla="*/ 791 h 2408"/>
                <a:gd name="T84" fmla="*/ 5767 w 6900"/>
                <a:gd name="T85" fmla="*/ 721 h 2408"/>
                <a:gd name="T86" fmla="*/ 5902 w 6900"/>
                <a:gd name="T87" fmla="*/ 648 h 2408"/>
                <a:gd name="T88" fmla="*/ 6037 w 6900"/>
                <a:gd name="T89" fmla="*/ 572 h 2408"/>
                <a:gd name="T90" fmla="*/ 6172 w 6900"/>
                <a:gd name="T91" fmla="*/ 492 h 2408"/>
                <a:gd name="T92" fmla="*/ 6307 w 6900"/>
                <a:gd name="T93" fmla="*/ 409 h 2408"/>
                <a:gd name="T94" fmla="*/ 6441 w 6900"/>
                <a:gd name="T95" fmla="*/ 322 h 2408"/>
                <a:gd name="T96" fmla="*/ 6576 w 6900"/>
                <a:gd name="T97" fmla="*/ 232 h 2408"/>
                <a:gd name="T98" fmla="*/ 6711 w 6900"/>
                <a:gd name="T99" fmla="*/ 138 h 2408"/>
                <a:gd name="T100" fmla="*/ 6846 w 6900"/>
                <a:gd name="T101" fmla="*/ 40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0" h="2408">
                  <a:moveTo>
                    <a:pt x="0" y="2214"/>
                  </a:moveTo>
                  <a:lnTo>
                    <a:pt x="26" y="2225"/>
                  </a:lnTo>
                  <a:lnTo>
                    <a:pt x="53" y="2235"/>
                  </a:lnTo>
                  <a:lnTo>
                    <a:pt x="80" y="2245"/>
                  </a:lnTo>
                  <a:lnTo>
                    <a:pt x="107" y="2255"/>
                  </a:lnTo>
                  <a:lnTo>
                    <a:pt x="134" y="2265"/>
                  </a:lnTo>
                  <a:lnTo>
                    <a:pt x="161" y="2274"/>
                  </a:lnTo>
                  <a:lnTo>
                    <a:pt x="188" y="2283"/>
                  </a:lnTo>
                  <a:lnTo>
                    <a:pt x="215" y="2292"/>
                  </a:lnTo>
                  <a:lnTo>
                    <a:pt x="242" y="2300"/>
                  </a:lnTo>
                  <a:lnTo>
                    <a:pt x="269" y="2308"/>
                  </a:lnTo>
                  <a:lnTo>
                    <a:pt x="296" y="2316"/>
                  </a:lnTo>
                  <a:lnTo>
                    <a:pt x="323" y="2323"/>
                  </a:lnTo>
                  <a:lnTo>
                    <a:pt x="350" y="2330"/>
                  </a:lnTo>
                  <a:lnTo>
                    <a:pt x="377" y="2337"/>
                  </a:lnTo>
                  <a:lnTo>
                    <a:pt x="404" y="2343"/>
                  </a:lnTo>
                  <a:lnTo>
                    <a:pt x="431" y="2349"/>
                  </a:lnTo>
                  <a:lnTo>
                    <a:pt x="458" y="2355"/>
                  </a:lnTo>
                  <a:lnTo>
                    <a:pt x="485" y="2360"/>
                  </a:lnTo>
                  <a:lnTo>
                    <a:pt x="512" y="2366"/>
                  </a:lnTo>
                  <a:lnTo>
                    <a:pt x="539" y="2371"/>
                  </a:lnTo>
                  <a:lnTo>
                    <a:pt x="566" y="2375"/>
                  </a:lnTo>
                  <a:lnTo>
                    <a:pt x="592" y="2379"/>
                  </a:lnTo>
                  <a:lnTo>
                    <a:pt x="619" y="2383"/>
                  </a:lnTo>
                  <a:lnTo>
                    <a:pt x="646" y="2387"/>
                  </a:lnTo>
                  <a:lnTo>
                    <a:pt x="673" y="2390"/>
                  </a:lnTo>
                  <a:lnTo>
                    <a:pt x="700" y="2394"/>
                  </a:lnTo>
                  <a:lnTo>
                    <a:pt x="727" y="2396"/>
                  </a:lnTo>
                  <a:lnTo>
                    <a:pt x="754" y="2399"/>
                  </a:lnTo>
                  <a:lnTo>
                    <a:pt x="781" y="2401"/>
                  </a:lnTo>
                  <a:lnTo>
                    <a:pt x="808" y="2403"/>
                  </a:lnTo>
                  <a:lnTo>
                    <a:pt x="835" y="2405"/>
                  </a:lnTo>
                  <a:lnTo>
                    <a:pt x="862" y="2406"/>
                  </a:lnTo>
                  <a:lnTo>
                    <a:pt x="889" y="2407"/>
                  </a:lnTo>
                  <a:lnTo>
                    <a:pt x="916" y="2408"/>
                  </a:lnTo>
                  <a:lnTo>
                    <a:pt x="943" y="2408"/>
                  </a:lnTo>
                  <a:lnTo>
                    <a:pt x="970" y="2408"/>
                  </a:lnTo>
                  <a:lnTo>
                    <a:pt x="997" y="2408"/>
                  </a:lnTo>
                  <a:lnTo>
                    <a:pt x="1024" y="2408"/>
                  </a:lnTo>
                  <a:lnTo>
                    <a:pt x="1051" y="2407"/>
                  </a:lnTo>
                  <a:lnTo>
                    <a:pt x="1078" y="2407"/>
                  </a:lnTo>
                  <a:lnTo>
                    <a:pt x="1105" y="2405"/>
                  </a:lnTo>
                  <a:lnTo>
                    <a:pt x="1132" y="2404"/>
                  </a:lnTo>
                  <a:lnTo>
                    <a:pt x="1158" y="2402"/>
                  </a:lnTo>
                  <a:lnTo>
                    <a:pt x="1185" y="2400"/>
                  </a:lnTo>
                  <a:lnTo>
                    <a:pt x="1212" y="2398"/>
                  </a:lnTo>
                  <a:lnTo>
                    <a:pt x="1239" y="2396"/>
                  </a:lnTo>
                  <a:lnTo>
                    <a:pt x="1266" y="2393"/>
                  </a:lnTo>
                  <a:lnTo>
                    <a:pt x="1293" y="2390"/>
                  </a:lnTo>
                  <a:lnTo>
                    <a:pt x="1320" y="2387"/>
                  </a:lnTo>
                  <a:lnTo>
                    <a:pt x="1347" y="2384"/>
                  </a:lnTo>
                  <a:lnTo>
                    <a:pt x="1374" y="2381"/>
                  </a:lnTo>
                  <a:lnTo>
                    <a:pt x="1401" y="2377"/>
                  </a:lnTo>
                  <a:lnTo>
                    <a:pt x="1428" y="2373"/>
                  </a:lnTo>
                  <a:lnTo>
                    <a:pt x="1455" y="2369"/>
                  </a:lnTo>
                  <a:lnTo>
                    <a:pt x="1482" y="2364"/>
                  </a:lnTo>
                  <a:lnTo>
                    <a:pt x="1509" y="2360"/>
                  </a:lnTo>
                  <a:lnTo>
                    <a:pt x="1536" y="2355"/>
                  </a:lnTo>
                  <a:lnTo>
                    <a:pt x="1563" y="2350"/>
                  </a:lnTo>
                  <a:lnTo>
                    <a:pt x="1590" y="2345"/>
                  </a:lnTo>
                  <a:lnTo>
                    <a:pt x="1617" y="2340"/>
                  </a:lnTo>
                  <a:lnTo>
                    <a:pt x="1644" y="2335"/>
                  </a:lnTo>
                  <a:lnTo>
                    <a:pt x="1671" y="2329"/>
                  </a:lnTo>
                  <a:lnTo>
                    <a:pt x="1698" y="2324"/>
                  </a:lnTo>
                  <a:lnTo>
                    <a:pt x="1725" y="2318"/>
                  </a:lnTo>
                  <a:lnTo>
                    <a:pt x="1751" y="2312"/>
                  </a:lnTo>
                  <a:lnTo>
                    <a:pt x="1778" y="2306"/>
                  </a:lnTo>
                  <a:lnTo>
                    <a:pt x="1805" y="2300"/>
                  </a:lnTo>
                  <a:lnTo>
                    <a:pt x="1832" y="2294"/>
                  </a:lnTo>
                  <a:lnTo>
                    <a:pt x="1859" y="2287"/>
                  </a:lnTo>
                  <a:lnTo>
                    <a:pt x="1886" y="2281"/>
                  </a:lnTo>
                  <a:lnTo>
                    <a:pt x="1913" y="2274"/>
                  </a:lnTo>
                  <a:lnTo>
                    <a:pt x="1940" y="2268"/>
                  </a:lnTo>
                  <a:lnTo>
                    <a:pt x="1967" y="2261"/>
                  </a:lnTo>
                  <a:lnTo>
                    <a:pt x="1994" y="2254"/>
                  </a:lnTo>
                  <a:lnTo>
                    <a:pt x="2021" y="2247"/>
                  </a:lnTo>
                  <a:lnTo>
                    <a:pt x="2048" y="2240"/>
                  </a:lnTo>
                  <a:lnTo>
                    <a:pt x="2075" y="2233"/>
                  </a:lnTo>
                  <a:lnTo>
                    <a:pt x="2102" y="2226"/>
                  </a:lnTo>
                  <a:lnTo>
                    <a:pt x="2129" y="2218"/>
                  </a:lnTo>
                  <a:lnTo>
                    <a:pt x="2156" y="2211"/>
                  </a:lnTo>
                  <a:lnTo>
                    <a:pt x="2183" y="2203"/>
                  </a:lnTo>
                  <a:lnTo>
                    <a:pt x="2210" y="2196"/>
                  </a:lnTo>
                  <a:lnTo>
                    <a:pt x="2237" y="2188"/>
                  </a:lnTo>
                  <a:lnTo>
                    <a:pt x="2264" y="2181"/>
                  </a:lnTo>
                  <a:lnTo>
                    <a:pt x="2291" y="2173"/>
                  </a:lnTo>
                  <a:lnTo>
                    <a:pt x="2317" y="2165"/>
                  </a:lnTo>
                  <a:lnTo>
                    <a:pt x="2344" y="2157"/>
                  </a:lnTo>
                  <a:lnTo>
                    <a:pt x="2371" y="2149"/>
                  </a:lnTo>
                  <a:lnTo>
                    <a:pt x="2398" y="2141"/>
                  </a:lnTo>
                  <a:lnTo>
                    <a:pt x="2425" y="2133"/>
                  </a:lnTo>
                  <a:lnTo>
                    <a:pt x="2452" y="2125"/>
                  </a:lnTo>
                  <a:lnTo>
                    <a:pt x="2479" y="2117"/>
                  </a:lnTo>
                  <a:lnTo>
                    <a:pt x="2506" y="2109"/>
                  </a:lnTo>
                  <a:lnTo>
                    <a:pt x="2533" y="2101"/>
                  </a:lnTo>
                  <a:lnTo>
                    <a:pt x="2560" y="2093"/>
                  </a:lnTo>
                  <a:lnTo>
                    <a:pt x="2587" y="2084"/>
                  </a:lnTo>
                  <a:lnTo>
                    <a:pt x="2614" y="2076"/>
                  </a:lnTo>
                  <a:lnTo>
                    <a:pt x="2641" y="2067"/>
                  </a:lnTo>
                  <a:lnTo>
                    <a:pt x="2668" y="2059"/>
                  </a:lnTo>
                  <a:lnTo>
                    <a:pt x="2695" y="2050"/>
                  </a:lnTo>
                  <a:lnTo>
                    <a:pt x="2722" y="2042"/>
                  </a:lnTo>
                  <a:lnTo>
                    <a:pt x="2749" y="2033"/>
                  </a:lnTo>
                  <a:lnTo>
                    <a:pt x="2776" y="2024"/>
                  </a:lnTo>
                  <a:lnTo>
                    <a:pt x="2803" y="2015"/>
                  </a:lnTo>
                  <a:lnTo>
                    <a:pt x="2830" y="2007"/>
                  </a:lnTo>
                  <a:lnTo>
                    <a:pt x="2857" y="1998"/>
                  </a:lnTo>
                  <a:lnTo>
                    <a:pt x="2883" y="1989"/>
                  </a:lnTo>
                  <a:lnTo>
                    <a:pt x="2910" y="1980"/>
                  </a:lnTo>
                  <a:lnTo>
                    <a:pt x="2937" y="1971"/>
                  </a:lnTo>
                  <a:lnTo>
                    <a:pt x="2964" y="1962"/>
                  </a:lnTo>
                  <a:lnTo>
                    <a:pt x="2991" y="1953"/>
                  </a:lnTo>
                  <a:lnTo>
                    <a:pt x="3018" y="1943"/>
                  </a:lnTo>
                  <a:lnTo>
                    <a:pt x="3045" y="1934"/>
                  </a:lnTo>
                  <a:lnTo>
                    <a:pt x="3072" y="1925"/>
                  </a:lnTo>
                  <a:lnTo>
                    <a:pt x="3099" y="1915"/>
                  </a:lnTo>
                  <a:lnTo>
                    <a:pt x="3126" y="1906"/>
                  </a:lnTo>
                  <a:lnTo>
                    <a:pt x="3153" y="1896"/>
                  </a:lnTo>
                  <a:lnTo>
                    <a:pt x="3180" y="1887"/>
                  </a:lnTo>
                  <a:lnTo>
                    <a:pt x="3207" y="1877"/>
                  </a:lnTo>
                  <a:lnTo>
                    <a:pt x="3234" y="1868"/>
                  </a:lnTo>
                  <a:lnTo>
                    <a:pt x="3261" y="1858"/>
                  </a:lnTo>
                  <a:lnTo>
                    <a:pt x="3288" y="1848"/>
                  </a:lnTo>
                  <a:lnTo>
                    <a:pt x="3315" y="1838"/>
                  </a:lnTo>
                  <a:lnTo>
                    <a:pt x="3342" y="1828"/>
                  </a:lnTo>
                  <a:lnTo>
                    <a:pt x="3369" y="1818"/>
                  </a:lnTo>
                  <a:lnTo>
                    <a:pt x="3396" y="1808"/>
                  </a:lnTo>
                  <a:lnTo>
                    <a:pt x="3423" y="1798"/>
                  </a:lnTo>
                  <a:lnTo>
                    <a:pt x="3450" y="1788"/>
                  </a:lnTo>
                  <a:lnTo>
                    <a:pt x="3476" y="1778"/>
                  </a:lnTo>
                  <a:lnTo>
                    <a:pt x="3503" y="1767"/>
                  </a:lnTo>
                  <a:lnTo>
                    <a:pt x="3530" y="1757"/>
                  </a:lnTo>
                  <a:lnTo>
                    <a:pt x="3557" y="1746"/>
                  </a:lnTo>
                  <a:lnTo>
                    <a:pt x="3584" y="1736"/>
                  </a:lnTo>
                  <a:lnTo>
                    <a:pt x="3611" y="1725"/>
                  </a:lnTo>
                  <a:lnTo>
                    <a:pt x="3638" y="1715"/>
                  </a:lnTo>
                  <a:lnTo>
                    <a:pt x="3665" y="1704"/>
                  </a:lnTo>
                  <a:lnTo>
                    <a:pt x="3692" y="1693"/>
                  </a:lnTo>
                  <a:lnTo>
                    <a:pt x="3719" y="1682"/>
                  </a:lnTo>
                  <a:lnTo>
                    <a:pt x="3746" y="1671"/>
                  </a:lnTo>
                  <a:lnTo>
                    <a:pt x="3773" y="1660"/>
                  </a:lnTo>
                  <a:lnTo>
                    <a:pt x="3800" y="1649"/>
                  </a:lnTo>
                  <a:lnTo>
                    <a:pt x="3827" y="1638"/>
                  </a:lnTo>
                  <a:lnTo>
                    <a:pt x="3854" y="1626"/>
                  </a:lnTo>
                  <a:lnTo>
                    <a:pt x="3881" y="1615"/>
                  </a:lnTo>
                  <a:lnTo>
                    <a:pt x="3908" y="1604"/>
                  </a:lnTo>
                  <a:lnTo>
                    <a:pt x="3935" y="1592"/>
                  </a:lnTo>
                  <a:lnTo>
                    <a:pt x="3962" y="1581"/>
                  </a:lnTo>
                  <a:lnTo>
                    <a:pt x="3989" y="1569"/>
                  </a:lnTo>
                  <a:lnTo>
                    <a:pt x="4016" y="1557"/>
                  </a:lnTo>
                  <a:lnTo>
                    <a:pt x="4042" y="1545"/>
                  </a:lnTo>
                  <a:lnTo>
                    <a:pt x="4069" y="1534"/>
                  </a:lnTo>
                  <a:lnTo>
                    <a:pt x="4096" y="1522"/>
                  </a:lnTo>
                  <a:lnTo>
                    <a:pt x="4123" y="1510"/>
                  </a:lnTo>
                  <a:lnTo>
                    <a:pt x="4150" y="1498"/>
                  </a:lnTo>
                  <a:lnTo>
                    <a:pt x="4177" y="1486"/>
                  </a:lnTo>
                  <a:lnTo>
                    <a:pt x="4204" y="1473"/>
                  </a:lnTo>
                  <a:lnTo>
                    <a:pt x="4231" y="1461"/>
                  </a:lnTo>
                  <a:lnTo>
                    <a:pt x="4258" y="1449"/>
                  </a:lnTo>
                  <a:lnTo>
                    <a:pt x="4285" y="1437"/>
                  </a:lnTo>
                  <a:lnTo>
                    <a:pt x="4312" y="1424"/>
                  </a:lnTo>
                  <a:lnTo>
                    <a:pt x="4339" y="1412"/>
                  </a:lnTo>
                  <a:lnTo>
                    <a:pt x="4366" y="1400"/>
                  </a:lnTo>
                  <a:lnTo>
                    <a:pt x="4393" y="1387"/>
                  </a:lnTo>
                  <a:lnTo>
                    <a:pt x="4420" y="1375"/>
                  </a:lnTo>
                  <a:lnTo>
                    <a:pt x="4447" y="1362"/>
                  </a:lnTo>
                  <a:lnTo>
                    <a:pt x="4474" y="1349"/>
                  </a:lnTo>
                  <a:lnTo>
                    <a:pt x="4501" y="1337"/>
                  </a:lnTo>
                  <a:lnTo>
                    <a:pt x="4528" y="1324"/>
                  </a:lnTo>
                  <a:lnTo>
                    <a:pt x="4555" y="1311"/>
                  </a:lnTo>
                  <a:lnTo>
                    <a:pt x="4582" y="1299"/>
                  </a:lnTo>
                  <a:lnTo>
                    <a:pt x="4608" y="1286"/>
                  </a:lnTo>
                  <a:lnTo>
                    <a:pt x="4635" y="1273"/>
                  </a:lnTo>
                  <a:lnTo>
                    <a:pt x="4662" y="1261"/>
                  </a:lnTo>
                  <a:lnTo>
                    <a:pt x="4689" y="1248"/>
                  </a:lnTo>
                  <a:lnTo>
                    <a:pt x="4716" y="1235"/>
                  </a:lnTo>
                  <a:lnTo>
                    <a:pt x="4743" y="1222"/>
                  </a:lnTo>
                  <a:lnTo>
                    <a:pt x="4770" y="1209"/>
                  </a:lnTo>
                  <a:lnTo>
                    <a:pt x="4797" y="1196"/>
                  </a:lnTo>
                  <a:lnTo>
                    <a:pt x="4824" y="1184"/>
                  </a:lnTo>
                  <a:lnTo>
                    <a:pt x="4851" y="1171"/>
                  </a:lnTo>
                  <a:lnTo>
                    <a:pt x="4878" y="1158"/>
                  </a:lnTo>
                  <a:lnTo>
                    <a:pt x="4905" y="1145"/>
                  </a:lnTo>
                  <a:lnTo>
                    <a:pt x="4932" y="1132"/>
                  </a:lnTo>
                  <a:lnTo>
                    <a:pt x="4959" y="1119"/>
                  </a:lnTo>
                  <a:lnTo>
                    <a:pt x="4986" y="1106"/>
                  </a:lnTo>
                  <a:lnTo>
                    <a:pt x="5013" y="1093"/>
                  </a:lnTo>
                  <a:lnTo>
                    <a:pt x="5040" y="1081"/>
                  </a:lnTo>
                  <a:lnTo>
                    <a:pt x="5067" y="1068"/>
                  </a:lnTo>
                  <a:lnTo>
                    <a:pt x="5094" y="1055"/>
                  </a:lnTo>
                  <a:lnTo>
                    <a:pt x="5121" y="1042"/>
                  </a:lnTo>
                  <a:lnTo>
                    <a:pt x="5148" y="1029"/>
                  </a:lnTo>
                  <a:lnTo>
                    <a:pt x="5175" y="1016"/>
                  </a:lnTo>
                  <a:lnTo>
                    <a:pt x="5201" y="1003"/>
                  </a:lnTo>
                  <a:lnTo>
                    <a:pt x="5228" y="990"/>
                  </a:lnTo>
                  <a:lnTo>
                    <a:pt x="5255" y="977"/>
                  </a:lnTo>
                  <a:lnTo>
                    <a:pt x="5282" y="964"/>
                  </a:lnTo>
                  <a:lnTo>
                    <a:pt x="5309" y="951"/>
                  </a:lnTo>
                  <a:lnTo>
                    <a:pt x="5336" y="938"/>
                  </a:lnTo>
                  <a:lnTo>
                    <a:pt x="5363" y="925"/>
                  </a:lnTo>
                  <a:lnTo>
                    <a:pt x="5390" y="912"/>
                  </a:lnTo>
                  <a:lnTo>
                    <a:pt x="5417" y="898"/>
                  </a:lnTo>
                  <a:lnTo>
                    <a:pt x="5444" y="885"/>
                  </a:lnTo>
                  <a:lnTo>
                    <a:pt x="5471" y="872"/>
                  </a:lnTo>
                  <a:lnTo>
                    <a:pt x="5498" y="859"/>
                  </a:lnTo>
                  <a:lnTo>
                    <a:pt x="5525" y="845"/>
                  </a:lnTo>
                  <a:lnTo>
                    <a:pt x="5552" y="832"/>
                  </a:lnTo>
                  <a:lnTo>
                    <a:pt x="5579" y="818"/>
                  </a:lnTo>
                  <a:lnTo>
                    <a:pt x="5606" y="805"/>
                  </a:lnTo>
                  <a:lnTo>
                    <a:pt x="5633" y="791"/>
                  </a:lnTo>
                  <a:lnTo>
                    <a:pt x="5660" y="777"/>
                  </a:lnTo>
                  <a:lnTo>
                    <a:pt x="5687" y="763"/>
                  </a:lnTo>
                  <a:lnTo>
                    <a:pt x="5714" y="749"/>
                  </a:lnTo>
                  <a:lnTo>
                    <a:pt x="5741" y="735"/>
                  </a:lnTo>
                  <a:lnTo>
                    <a:pt x="5767" y="721"/>
                  </a:lnTo>
                  <a:lnTo>
                    <a:pt x="5794" y="707"/>
                  </a:lnTo>
                  <a:lnTo>
                    <a:pt x="5821" y="692"/>
                  </a:lnTo>
                  <a:lnTo>
                    <a:pt x="5848" y="678"/>
                  </a:lnTo>
                  <a:lnTo>
                    <a:pt x="5875" y="663"/>
                  </a:lnTo>
                  <a:lnTo>
                    <a:pt x="5902" y="648"/>
                  </a:lnTo>
                  <a:lnTo>
                    <a:pt x="5929" y="633"/>
                  </a:lnTo>
                  <a:lnTo>
                    <a:pt x="5956" y="618"/>
                  </a:lnTo>
                  <a:lnTo>
                    <a:pt x="5983" y="603"/>
                  </a:lnTo>
                  <a:lnTo>
                    <a:pt x="6010" y="588"/>
                  </a:lnTo>
                  <a:lnTo>
                    <a:pt x="6037" y="572"/>
                  </a:lnTo>
                  <a:lnTo>
                    <a:pt x="6064" y="557"/>
                  </a:lnTo>
                  <a:lnTo>
                    <a:pt x="6091" y="541"/>
                  </a:lnTo>
                  <a:lnTo>
                    <a:pt x="6118" y="525"/>
                  </a:lnTo>
                  <a:lnTo>
                    <a:pt x="6145" y="509"/>
                  </a:lnTo>
                  <a:lnTo>
                    <a:pt x="6172" y="492"/>
                  </a:lnTo>
                  <a:lnTo>
                    <a:pt x="6199" y="476"/>
                  </a:lnTo>
                  <a:lnTo>
                    <a:pt x="6226" y="460"/>
                  </a:lnTo>
                  <a:lnTo>
                    <a:pt x="6253" y="443"/>
                  </a:lnTo>
                  <a:lnTo>
                    <a:pt x="6280" y="426"/>
                  </a:lnTo>
                  <a:lnTo>
                    <a:pt x="6307" y="409"/>
                  </a:lnTo>
                  <a:lnTo>
                    <a:pt x="6333" y="392"/>
                  </a:lnTo>
                  <a:lnTo>
                    <a:pt x="6360" y="375"/>
                  </a:lnTo>
                  <a:lnTo>
                    <a:pt x="6387" y="357"/>
                  </a:lnTo>
                  <a:lnTo>
                    <a:pt x="6414" y="340"/>
                  </a:lnTo>
                  <a:lnTo>
                    <a:pt x="6441" y="322"/>
                  </a:lnTo>
                  <a:lnTo>
                    <a:pt x="6468" y="304"/>
                  </a:lnTo>
                  <a:lnTo>
                    <a:pt x="6495" y="286"/>
                  </a:lnTo>
                  <a:lnTo>
                    <a:pt x="6522" y="268"/>
                  </a:lnTo>
                  <a:lnTo>
                    <a:pt x="6549" y="250"/>
                  </a:lnTo>
                  <a:lnTo>
                    <a:pt x="6576" y="232"/>
                  </a:lnTo>
                  <a:lnTo>
                    <a:pt x="6603" y="213"/>
                  </a:lnTo>
                  <a:lnTo>
                    <a:pt x="6630" y="194"/>
                  </a:lnTo>
                  <a:lnTo>
                    <a:pt x="6657" y="176"/>
                  </a:lnTo>
                  <a:lnTo>
                    <a:pt x="6684" y="157"/>
                  </a:lnTo>
                  <a:lnTo>
                    <a:pt x="6711" y="138"/>
                  </a:lnTo>
                  <a:lnTo>
                    <a:pt x="6738" y="118"/>
                  </a:lnTo>
                  <a:lnTo>
                    <a:pt x="6765" y="99"/>
                  </a:lnTo>
                  <a:lnTo>
                    <a:pt x="6792" y="80"/>
                  </a:lnTo>
                  <a:lnTo>
                    <a:pt x="6819" y="60"/>
                  </a:lnTo>
                  <a:lnTo>
                    <a:pt x="6846" y="40"/>
                  </a:lnTo>
                  <a:lnTo>
                    <a:pt x="6873" y="20"/>
                  </a:lnTo>
                  <a:lnTo>
                    <a:pt x="6900" y="0"/>
                  </a:lnTo>
                </a:path>
              </a:pathLst>
            </a:custGeom>
            <a:noFill/>
            <a:ln w="12700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06244" y="1721502"/>
            <a:ext cx="1545098" cy="579122"/>
            <a:chOff x="6214534" y="1777387"/>
            <a:chExt cx="1545098" cy="579122"/>
          </a:xfrm>
        </p:grpSpPr>
        <p:sp>
          <p:nvSpPr>
            <p:cNvPr id="37" name="Rectangle 8185"/>
            <p:cNvSpPr>
              <a:spLocks noChangeArrowheads="1"/>
            </p:cNvSpPr>
            <p:nvPr/>
          </p:nvSpPr>
          <p:spPr bwMode="auto">
            <a:xfrm>
              <a:off x="6890462" y="1777387"/>
              <a:ext cx="4458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Men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8185"/>
            <p:cNvSpPr>
              <a:spLocks noChangeArrowheads="1"/>
            </p:cNvSpPr>
            <p:nvPr/>
          </p:nvSpPr>
          <p:spPr bwMode="auto">
            <a:xfrm>
              <a:off x="6890461" y="2110288"/>
              <a:ext cx="8691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Women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214534" y="1913467"/>
              <a:ext cx="523528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214534" y="2252133"/>
              <a:ext cx="523528" cy="0"/>
            </a:xfrm>
            <a:prstGeom prst="line">
              <a:avLst/>
            </a:prstGeom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08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Muscle Mass and Muscle Strength </a:t>
            </a:r>
            <a:br>
              <a:rPr lang="en-US" dirty="0" smtClean="0"/>
            </a:br>
            <a:r>
              <a:rPr lang="en-US" dirty="0" smtClean="0"/>
              <a:t>Decrease with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7080823"/>
              </p:ext>
            </p:extLst>
          </p:nvPr>
        </p:nvGraphicFramePr>
        <p:xfrm>
          <a:off x="565337" y="1638298"/>
          <a:ext cx="7342928" cy="420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012541" y="1644278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25-34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&lt;25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860789" y="1644278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35-44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25-34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21286" y="1644278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45-54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35-44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546566" y="1638298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55-64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45-54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359598" y="1640690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65-74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55-64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230813" y="1640690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75-84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65-74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039251" y="1640690"/>
            <a:ext cx="6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85+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versus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/>
                <a:cs typeface="Arial"/>
              </a:rPr>
              <a:t>75-84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36029" y="5453732"/>
            <a:ext cx="848316" cy="307777"/>
            <a:chOff x="7178640" y="1532467"/>
            <a:chExt cx="848316" cy="307777"/>
          </a:xfrm>
        </p:grpSpPr>
        <p:sp>
          <p:nvSpPr>
            <p:cNvPr id="25" name="Rectangle 24"/>
            <p:cNvSpPr/>
            <p:nvPr/>
          </p:nvSpPr>
          <p:spPr>
            <a:xfrm>
              <a:off x="7178640" y="1585374"/>
              <a:ext cx="220483" cy="2194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17"/>
            <p:cNvSpPr txBox="1">
              <a:spLocks noChangeArrowheads="1"/>
            </p:cNvSpPr>
            <p:nvPr/>
          </p:nvSpPr>
          <p:spPr bwMode="auto">
            <a:xfrm>
              <a:off x="7413349" y="1532467"/>
              <a:ext cx="613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Mass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33762" y="5453732"/>
            <a:ext cx="1072670" cy="307777"/>
            <a:chOff x="5976373" y="1532467"/>
            <a:chExt cx="1072670" cy="307777"/>
          </a:xfrm>
        </p:grpSpPr>
        <p:sp>
          <p:nvSpPr>
            <p:cNvPr id="28" name="Rectangle 27"/>
            <p:cNvSpPr/>
            <p:nvPr/>
          </p:nvSpPr>
          <p:spPr>
            <a:xfrm>
              <a:off x="5976373" y="1585184"/>
              <a:ext cx="219456" cy="2194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18"/>
            <p:cNvSpPr txBox="1">
              <a:spLocks noChangeArrowheads="1"/>
            </p:cNvSpPr>
            <p:nvPr/>
          </p:nvSpPr>
          <p:spPr bwMode="auto">
            <a:xfrm>
              <a:off x="6185681" y="1532467"/>
              <a:ext cx="8633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Strength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905195" y="2343103"/>
            <a:ext cx="599944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Imbalance Production Utilization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5413"/>
            <a:ext cx="2133600" cy="285750"/>
          </a:xfrm>
        </p:spPr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/>
          </a:p>
        </p:txBody>
      </p:sp>
      <p:pic>
        <p:nvPicPr>
          <p:cNvPr id="6" name="Picture 5" descr="Energy_Balance_Icon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7" y="2011890"/>
            <a:ext cx="259994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Budget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/>
          </a:p>
        </p:txBody>
      </p:sp>
      <p:sp>
        <p:nvSpPr>
          <p:cNvPr id="7" name="AutoShape 9"/>
          <p:cNvSpPr>
            <a:spLocks/>
          </p:cNvSpPr>
          <p:nvPr/>
        </p:nvSpPr>
        <p:spPr bwMode="auto">
          <a:xfrm>
            <a:off x="2833689" y="4483095"/>
            <a:ext cx="233362" cy="1500187"/>
          </a:xfrm>
          <a:prstGeom prst="leftBrace">
            <a:avLst>
              <a:gd name="adj1" fmla="val 68988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89000" y="4850510"/>
            <a:ext cx="1741488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Minimum energy </a:t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to sustain life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in “good health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9" name="AutoShape 11"/>
          <p:cNvSpPr>
            <a:spLocks/>
          </p:cNvSpPr>
          <p:nvPr/>
        </p:nvSpPr>
        <p:spPr bwMode="auto">
          <a:xfrm>
            <a:off x="2873376" y="3762370"/>
            <a:ext cx="203200" cy="666750"/>
          </a:xfrm>
          <a:prstGeom prst="leftBrace">
            <a:avLst>
              <a:gd name="adj1" fmla="val 35699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44525" y="3859102"/>
            <a:ext cx="1985963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Repair,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recovery </a:t>
            </a:r>
            <a:b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&amp;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regulation</a:t>
            </a:r>
            <a:endParaRPr lang="en-US" sz="16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28"/>
          <p:cNvSpPr txBox="1">
            <a:spLocks noChangeArrowheads="1"/>
          </p:cNvSpPr>
          <p:nvPr/>
        </p:nvSpPr>
        <p:spPr bwMode="auto">
          <a:xfrm>
            <a:off x="641346" y="2417758"/>
            <a:ext cx="2006072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Energy for</a:t>
            </a:r>
          </a:p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casual walking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21749" y="3169070"/>
            <a:ext cx="2208739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Instability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, infirmity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&amp;</a:t>
            </a:r>
          </a:p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inefficiency</a:t>
            </a:r>
            <a:endParaRPr lang="en-US" sz="16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AutoShape 11"/>
          <p:cNvSpPr>
            <a:spLocks/>
          </p:cNvSpPr>
          <p:nvPr/>
        </p:nvSpPr>
        <p:spPr bwMode="auto">
          <a:xfrm>
            <a:off x="2884489" y="1325557"/>
            <a:ext cx="203200" cy="903288"/>
          </a:xfrm>
          <a:prstGeom prst="leftBrace">
            <a:avLst>
              <a:gd name="adj1" fmla="val 3570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206751" y="1262057"/>
            <a:ext cx="2020888" cy="4730750"/>
            <a:chOff x="2247900" y="1441450"/>
            <a:chExt cx="2020888" cy="4730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2247900" y="2432050"/>
              <a:ext cx="2020888" cy="762000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2249240" y="4641850"/>
              <a:ext cx="2018209" cy="15303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47"/>
            <p:cNvSpPr>
              <a:spLocks noChangeArrowheads="1"/>
            </p:cNvSpPr>
            <p:nvPr/>
          </p:nvSpPr>
          <p:spPr bwMode="auto">
            <a:xfrm>
              <a:off x="2272507" y="4641850"/>
              <a:ext cx="1971675" cy="1524000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Text Box 50"/>
            <p:cNvSpPr txBox="1">
              <a:spLocks noChangeArrowheads="1"/>
            </p:cNvSpPr>
            <p:nvPr/>
          </p:nvSpPr>
          <p:spPr bwMode="auto">
            <a:xfrm>
              <a:off x="2540358" y="5028637"/>
              <a:ext cx="1431953" cy="72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600"/>
                </a:lnSpc>
                <a:spcBef>
                  <a:spcPts val="100"/>
                </a:spcBef>
                <a:defRPr/>
              </a:pPr>
              <a:r>
                <a:rPr lang="en-US" sz="1400" dirty="0">
                  <a:latin typeface="Arial"/>
                  <a:cs typeface="Arial"/>
                </a:rPr>
                <a:t>  </a:t>
              </a:r>
              <a:r>
                <a:rPr lang="en-US" sz="1400" b="1" dirty="0">
                  <a:latin typeface="Arial"/>
                  <a:cs typeface="Arial"/>
                </a:rPr>
                <a:t>Basal Energy</a:t>
              </a:r>
            </a:p>
            <a:p>
              <a:pPr algn="ctr">
                <a:lnSpc>
                  <a:spcPts val="1600"/>
                </a:lnSpc>
                <a:spcBef>
                  <a:spcPts val="100"/>
                </a:spcBef>
                <a:defRPr/>
              </a:pPr>
              <a:r>
                <a:rPr lang="en-US" sz="1400" b="1" dirty="0">
                  <a:latin typeface="Arial"/>
                  <a:cs typeface="Arial"/>
                </a:rPr>
                <a:t>60-70% of 24 </a:t>
              </a:r>
              <a:r>
                <a:rPr lang="en-US" sz="1400" b="1" dirty="0" smtClean="0">
                  <a:latin typeface="Arial"/>
                  <a:cs typeface="Arial"/>
                </a:rPr>
                <a:t>h </a:t>
              </a:r>
              <a:br>
                <a:rPr lang="en-US" sz="1400" b="1" dirty="0" smtClean="0">
                  <a:latin typeface="Arial"/>
                  <a:cs typeface="Arial"/>
                </a:rPr>
              </a:br>
              <a:r>
                <a:rPr lang="en-US" sz="1400" b="1" dirty="0" smtClean="0">
                  <a:latin typeface="Arial"/>
                  <a:cs typeface="Arial"/>
                </a:rPr>
                <a:t>consumption 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Rectangle 2"/>
            <p:cNvSpPr>
              <a:spLocks noChangeArrowheads="1"/>
            </p:cNvSpPr>
            <p:nvPr/>
          </p:nvSpPr>
          <p:spPr bwMode="auto">
            <a:xfrm>
              <a:off x="2247900" y="3879850"/>
              <a:ext cx="2020888" cy="7620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2247901" y="3194050"/>
              <a:ext cx="2020887" cy="685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2247900" y="1441450"/>
              <a:ext cx="2020888" cy="990600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" name="AutoShape 11"/>
          <p:cNvSpPr>
            <a:spLocks/>
          </p:cNvSpPr>
          <p:nvPr/>
        </p:nvSpPr>
        <p:spPr bwMode="auto">
          <a:xfrm>
            <a:off x="2876551" y="3035295"/>
            <a:ext cx="203200" cy="666750"/>
          </a:xfrm>
          <a:prstGeom prst="leftBrace">
            <a:avLst>
              <a:gd name="adj1" fmla="val 35699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1"/>
          <p:cNvSpPr>
            <a:spLocks/>
          </p:cNvSpPr>
          <p:nvPr/>
        </p:nvSpPr>
        <p:spPr bwMode="auto">
          <a:xfrm>
            <a:off x="2882901" y="2305045"/>
            <a:ext cx="203200" cy="666750"/>
          </a:xfrm>
          <a:prstGeom prst="leftBrace">
            <a:avLst>
              <a:gd name="adj1" fmla="val 35699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624416" y="1458384"/>
            <a:ext cx="2006072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Reserve energy for sustained or intense activity</a:t>
            </a:r>
          </a:p>
        </p:txBody>
      </p:sp>
      <p:sp>
        <p:nvSpPr>
          <p:cNvPr id="25" name="TextBox 57"/>
          <p:cNvSpPr txBox="1">
            <a:spLocks noChangeArrowheads="1"/>
          </p:cNvSpPr>
          <p:nvPr/>
        </p:nvSpPr>
        <p:spPr bwMode="auto">
          <a:xfrm>
            <a:off x="5565247" y="3848627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 dirty="0">
                <a:latin typeface="Arial"/>
                <a:cs typeface="Arial"/>
              </a:rPr>
              <a:t>Homeostatic Effort </a:t>
            </a:r>
            <a:r>
              <a:rPr lang="en-US" sz="1600" dirty="0">
                <a:latin typeface="Arial"/>
                <a:cs typeface="Arial"/>
              </a:rPr>
              <a:t>due to Diseases and/or Aging</a:t>
            </a:r>
          </a:p>
        </p:txBody>
      </p:sp>
      <p:sp>
        <p:nvSpPr>
          <p:cNvPr id="26" name="TextBox 58"/>
          <p:cNvSpPr txBox="1">
            <a:spLocks noChangeArrowheads="1"/>
          </p:cNvSpPr>
          <p:nvPr/>
        </p:nvSpPr>
        <p:spPr bwMode="auto">
          <a:xfrm>
            <a:off x="5573714" y="3107793"/>
            <a:ext cx="31130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/>
                <a:cs typeface="Arial"/>
              </a:rPr>
              <a:t>Excess cost of </a:t>
            </a:r>
            <a:r>
              <a:rPr lang="en-US" sz="1600" dirty="0" smtClean="0">
                <a:latin typeface="Arial"/>
                <a:cs typeface="Arial"/>
              </a:rPr>
              <a:t>Movement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due to </a:t>
            </a:r>
            <a:r>
              <a:rPr lang="en-US" sz="1600" b="1" i="1" dirty="0">
                <a:latin typeface="Arial"/>
                <a:cs typeface="Arial"/>
              </a:rPr>
              <a:t>Energetic Inefficiency</a:t>
            </a:r>
          </a:p>
        </p:txBody>
      </p:sp>
      <p:grpSp>
        <p:nvGrpSpPr>
          <p:cNvPr id="27" name="Group 59"/>
          <p:cNvGrpSpPr>
            <a:grpSpLocks/>
          </p:cNvGrpSpPr>
          <p:nvPr/>
        </p:nvGrpSpPr>
        <p:grpSpPr bwMode="auto">
          <a:xfrm>
            <a:off x="5226050" y="3023124"/>
            <a:ext cx="3313113" cy="1449388"/>
            <a:chOff x="4267200" y="3193785"/>
            <a:chExt cx="4130281" cy="1450203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267200" y="3193785"/>
              <a:ext cx="4108405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286160" y="3886324"/>
              <a:ext cx="4108404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289077" y="4643988"/>
              <a:ext cx="4108404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63"/>
          <p:cNvSpPr txBox="1">
            <a:spLocks noChangeArrowheads="1"/>
          </p:cNvSpPr>
          <p:nvPr/>
        </p:nvSpPr>
        <p:spPr bwMode="auto">
          <a:xfrm>
            <a:off x="5541963" y="2481599"/>
            <a:ext cx="24667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ED1C24"/>
                </a:solidFill>
                <a:latin typeface="Arial"/>
                <a:cs typeface="Arial"/>
              </a:rPr>
              <a:t>Sources of Energy Waste</a:t>
            </a:r>
          </a:p>
        </p:txBody>
      </p:sp>
    </p:spTree>
    <p:extLst>
      <p:ext uri="{BB962C8B-B14F-4D97-AF65-F5344CB8AC3E}">
        <p14:creationId xmlns:p14="http://schemas.microsoft.com/office/powerpoint/2010/main" val="38385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lobal Motor Efficienc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Measure Energy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3521" y="1253050"/>
            <a:ext cx="3681412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75"/>
              </a:spcBef>
              <a:spcAft>
                <a:spcPts val="800"/>
              </a:spcAft>
              <a:buNone/>
            </a:pPr>
            <a:r>
              <a:rPr lang="en-US" b="1" dirty="0" smtClean="0"/>
              <a:t>Respiratory Testing</a:t>
            </a:r>
          </a:p>
          <a:p>
            <a:pPr>
              <a:lnSpc>
                <a:spcPts val="2600"/>
              </a:lnSpc>
              <a:spcAft>
                <a:spcPts val="575"/>
              </a:spcAft>
            </a:pPr>
            <a:r>
              <a:rPr lang="en-US" dirty="0" smtClean="0"/>
              <a:t>Oxygen uptake efficiency slope</a:t>
            </a:r>
          </a:p>
          <a:p>
            <a:pPr>
              <a:lnSpc>
                <a:spcPts val="2600"/>
              </a:lnSpc>
              <a:spcAft>
                <a:spcPts val="575"/>
              </a:spcAft>
            </a:pPr>
            <a:r>
              <a:rPr lang="en-US" dirty="0" smtClean="0"/>
              <a:t>Spirometer (FEV1)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Organs and Tissues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2"/>
          </p:nvPr>
        </p:nvSpPr>
        <p:spPr>
          <a:xfrm>
            <a:off x="4792131" y="1253050"/>
            <a:ext cx="4039132" cy="4525963"/>
          </a:xfrm>
        </p:spPr>
        <p:txBody>
          <a:bodyPr/>
          <a:lstStyle/>
          <a:p>
            <a:pPr marL="0" indent="0">
              <a:spcBef>
                <a:spcPts val="575"/>
              </a:spcBef>
              <a:spcAft>
                <a:spcPts val="800"/>
              </a:spcAft>
              <a:buNone/>
              <a:defRPr/>
            </a:pPr>
            <a:r>
              <a:rPr lang="en-US" b="1" dirty="0" smtClean="0"/>
              <a:t>CV Testing</a:t>
            </a:r>
          </a:p>
          <a:p>
            <a:pPr>
              <a:lnSpc>
                <a:spcPts val="2600"/>
              </a:lnSpc>
              <a:spcBef>
                <a:spcPts val="575"/>
              </a:spcBef>
              <a:defRPr/>
            </a:pPr>
            <a:r>
              <a:rPr lang="en-US" dirty="0" smtClean="0"/>
              <a:t>Cardiac </a:t>
            </a:r>
            <a:r>
              <a:rPr lang="en-US" dirty="0"/>
              <a:t>function (Echo)</a:t>
            </a:r>
          </a:p>
          <a:p>
            <a:pPr>
              <a:lnSpc>
                <a:spcPts val="2600"/>
              </a:lnSpc>
              <a:spcBef>
                <a:spcPts val="575"/>
              </a:spcBef>
              <a:defRPr/>
            </a:pPr>
            <a:r>
              <a:rPr lang="en-US" dirty="0"/>
              <a:t>Vascular stiffness (PWV)</a:t>
            </a:r>
          </a:p>
          <a:p>
            <a:pPr>
              <a:lnSpc>
                <a:spcPts val="2600"/>
              </a:lnSpc>
              <a:spcBef>
                <a:spcPts val="575"/>
              </a:spcBef>
              <a:defRPr/>
            </a:pPr>
            <a:r>
              <a:rPr lang="en-US" dirty="0"/>
              <a:t>Capillary density (biopsy)</a:t>
            </a:r>
          </a:p>
          <a:p>
            <a:pPr>
              <a:lnSpc>
                <a:spcPts val="2600"/>
              </a:lnSpc>
              <a:spcAft>
                <a:spcPts val="600"/>
              </a:spcAft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90600" y="3496731"/>
            <a:ext cx="2175933" cy="2277532"/>
            <a:chOff x="990600" y="3496731"/>
            <a:chExt cx="2175933" cy="2277532"/>
          </a:xfrm>
        </p:grpSpPr>
        <p:sp>
          <p:nvSpPr>
            <p:cNvPr id="14" name="Rectangle 13"/>
            <p:cNvSpPr/>
            <p:nvPr/>
          </p:nvSpPr>
          <p:spPr>
            <a:xfrm>
              <a:off x="990600" y="3496731"/>
              <a:ext cx="2175933" cy="22775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873" y="3742266"/>
              <a:ext cx="1708150" cy="179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047146" y="3503611"/>
            <a:ext cx="1896536" cy="2277532"/>
            <a:chOff x="5047146" y="3503611"/>
            <a:chExt cx="1896536" cy="2277532"/>
          </a:xfrm>
        </p:grpSpPr>
        <p:sp>
          <p:nvSpPr>
            <p:cNvPr id="15" name="Rectangle 14"/>
            <p:cNvSpPr/>
            <p:nvPr/>
          </p:nvSpPr>
          <p:spPr>
            <a:xfrm>
              <a:off x="5047146" y="3503611"/>
              <a:ext cx="1896536" cy="22775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27557" y="3753377"/>
              <a:ext cx="1339850" cy="18430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459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653521" y="1272104"/>
            <a:ext cx="4037012" cy="4525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600"/>
              </a:lnSpc>
              <a:spcAft>
                <a:spcPts val="800"/>
              </a:spcAft>
              <a:buNone/>
            </a:pPr>
            <a:r>
              <a:rPr lang="en-US" b="1" dirty="0" smtClean="0"/>
              <a:t>Cell Biology and MRS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Mito volume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microscopy + EM)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Mito content (</a:t>
            </a:r>
            <a:r>
              <a:rPr lang="en-US" dirty="0" err="1"/>
              <a:t>cardiolipin</a:t>
            </a:r>
            <a:r>
              <a:rPr lang="en-US" dirty="0"/>
              <a:t>)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ADP-ATP phosphorylation (</a:t>
            </a:r>
            <a:r>
              <a:rPr lang="en-US" dirty="0" err="1"/>
              <a:t>ATPmax</a:t>
            </a:r>
            <a:r>
              <a:rPr lang="en-US" dirty="0"/>
              <a:t>) (31P MRS)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Phase III mitochondrial respiration (</a:t>
            </a:r>
            <a:r>
              <a:rPr lang="en-US" dirty="0" err="1"/>
              <a:t>oxygraph</a:t>
            </a:r>
            <a:r>
              <a:rPr lang="en-US" dirty="0"/>
              <a:t>)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pl-PL" dirty="0"/>
              <a:t>ECT </a:t>
            </a:r>
            <a:r>
              <a:rPr lang="pl-PL" dirty="0" err="1"/>
              <a:t>enzyme</a:t>
            </a:r>
            <a:r>
              <a:rPr lang="pl-PL" dirty="0"/>
              <a:t> </a:t>
            </a:r>
            <a:r>
              <a:rPr lang="pl-PL" dirty="0" err="1"/>
              <a:t>activity</a:t>
            </a:r>
            <a:r>
              <a:rPr lang="pl-PL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/>
              <a:t>NADH </a:t>
            </a:r>
            <a:r>
              <a:rPr lang="pl-PL" dirty="0" err="1"/>
              <a:t>oxidase</a:t>
            </a:r>
            <a:r>
              <a:rPr lang="pl-PL" dirty="0"/>
              <a:t>)</a:t>
            </a:r>
            <a:endParaRPr lang="en-US" dirty="0"/>
          </a:p>
          <a:p>
            <a:pPr marL="53975" indent="-53975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Biology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4394" y="1601788"/>
            <a:ext cx="3635881" cy="2380021"/>
            <a:chOff x="5170451" y="1657886"/>
            <a:chExt cx="3305347" cy="2163655"/>
          </a:xfrm>
        </p:grpSpPr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5170451" y="1657886"/>
              <a:ext cx="3305347" cy="21636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5018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721"/>
            <a:stretch/>
          </p:blipFill>
          <p:spPr bwMode="auto">
            <a:xfrm>
              <a:off x="5348246" y="1873316"/>
              <a:ext cx="2972912" cy="18583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888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 and Trajectory of Function</a:t>
            </a:r>
            <a:endParaRPr lang="en-US" dirty="0"/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715688" y="1224708"/>
            <a:ext cx="7335825" cy="4852288"/>
            <a:chOff x="54928" y="787400"/>
            <a:chExt cx="8805138" cy="5824167"/>
          </a:xfrm>
        </p:grpSpPr>
        <p:pic>
          <p:nvPicPr>
            <p:cNvPr id="24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1562100"/>
              <a:ext cx="1468438" cy="196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228600" y="1687513"/>
              <a:ext cx="8458200" cy="147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0" tIns="45706" rIns="91410" bIns="45706" anchor="ctr"/>
            <a:lstStyle/>
            <a:p>
              <a:pPr algn="ctr"/>
              <a:endParaRPr lang="en-US" sz="4400">
                <a:solidFill>
                  <a:srgbClr val="000000"/>
                </a:solidFill>
              </a:endParaRPr>
            </a:p>
          </p:txBody>
        </p:sp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8" y="5613103"/>
              <a:ext cx="903280" cy="7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5" y="4619625"/>
              <a:ext cx="860425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3098800"/>
              <a:ext cx="1101725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975" y="3683000"/>
              <a:ext cx="976313" cy="19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05025" y="787400"/>
              <a:ext cx="1082675" cy="199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825" y="1019175"/>
              <a:ext cx="2146300" cy="208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488" y="1136650"/>
              <a:ext cx="1296987" cy="226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638" y="1428750"/>
              <a:ext cx="1177925" cy="215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38913" y="2938463"/>
              <a:ext cx="1085850" cy="217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706" y="4578974"/>
              <a:ext cx="959360" cy="203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725" y="2151063"/>
              <a:ext cx="719138" cy="199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884863" y="3132138"/>
              <a:ext cx="104775" cy="80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06117">
              <a:off x="5810250" y="2444750"/>
              <a:ext cx="127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Slide Number Placeholder 39"/>
          <p:cNvSpPr>
            <a:spLocks noGrp="1"/>
          </p:cNvSpPr>
          <p:nvPr>
            <p:ph type="sldNum" sz="quarter" idx="4"/>
          </p:nvPr>
        </p:nvSpPr>
        <p:spPr>
          <a:xfrm>
            <a:off x="6497071" y="6475802"/>
            <a:ext cx="2133600" cy="284873"/>
          </a:xfrm>
        </p:spPr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653521" y="1278451"/>
            <a:ext cx="3681412" cy="4525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600"/>
              </a:lnSpc>
              <a:spcAft>
                <a:spcPts val="800"/>
              </a:spcAft>
              <a:buNone/>
            </a:pPr>
            <a:r>
              <a:rPr lang="en-US" b="1" dirty="0" smtClean="0"/>
              <a:t>Gait Testing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Muscle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strength</a:t>
            </a:r>
            <a:r>
              <a:rPr lang="en-US" dirty="0"/>
              <a:t>/mass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Balance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Joint pathology</a:t>
            </a:r>
          </a:p>
          <a:p>
            <a:pPr>
              <a:lnSpc>
                <a:spcPts val="2600"/>
              </a:lnSpc>
              <a:spcBef>
                <a:spcPts val="575"/>
              </a:spcBef>
              <a:spcAft>
                <a:spcPts val="600"/>
              </a:spcAft>
              <a:defRPr/>
            </a:pPr>
            <a:r>
              <a:rPr lang="en-US" dirty="0"/>
              <a:t>Sensory impairment</a:t>
            </a:r>
          </a:p>
          <a:p>
            <a:pPr marL="53975" indent="-53975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and Biomechanics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28543" y="1601788"/>
            <a:ext cx="4627896" cy="3461280"/>
            <a:chOff x="3928543" y="1601787"/>
            <a:chExt cx="4627896" cy="3461280"/>
          </a:xfrm>
        </p:grpSpPr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3928543" y="1601787"/>
              <a:ext cx="4627896" cy="34612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24325" y="1807632"/>
              <a:ext cx="4254923" cy="3048000"/>
              <a:chOff x="4063999" y="1923521"/>
              <a:chExt cx="4254923" cy="3048000"/>
            </a:xfrm>
          </p:grpSpPr>
          <p:pic>
            <p:nvPicPr>
              <p:cNvPr id="9" name="Picture 4" descr="DSC_0003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3999" y="1923521"/>
                <a:ext cx="225552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 descr="DSC_0015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1052" y="1923521"/>
                <a:ext cx="200787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458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3167" y="2807532"/>
            <a:ext cx="5439300" cy="514796"/>
          </a:xfrm>
        </p:spPr>
        <p:txBody>
          <a:bodyPr/>
          <a:lstStyle/>
          <a:p>
            <a:r>
              <a:rPr lang="en-US" dirty="0" smtClean="0"/>
              <a:t>Homeostatic </a:t>
            </a:r>
            <a:r>
              <a:rPr lang="en-US" dirty="0" err="1" smtClean="0"/>
              <a:t>Dysregulation</a:t>
            </a:r>
            <a:endParaRPr lang="en-US" dirty="0"/>
          </a:p>
        </p:txBody>
      </p:sp>
      <p:pic>
        <p:nvPicPr>
          <p:cNvPr id="5" name="Picture 4" descr="Homeostatic_Dys_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3" y="1998133"/>
            <a:ext cx="259994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Mild Pro-Inflammatory State of Aging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196308" y="3603257"/>
            <a:ext cx="323673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1309863" y="3603257"/>
            <a:ext cx="323083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309863" y="5020805"/>
            <a:ext cx="3234769" cy="196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309863" y="1854947"/>
            <a:ext cx="3234769" cy="196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309863" y="1854947"/>
            <a:ext cx="3234769" cy="30831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1262611" y="4760922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1262611" y="4182089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1262611" y="3603257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1262611" y="3012612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1262611" y="2433779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1262611" y="1854947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1309863" y="3603257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1853256" y="4934177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2384836" y="4934177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2926262" y="4934177"/>
            <a:ext cx="1968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V="1">
            <a:off x="3469656" y="4934177"/>
            <a:ext cx="1968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4001236" y="4934177"/>
            <a:ext cx="1968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2654565" y="3695790"/>
            <a:ext cx="539457" cy="179163"/>
          </a:xfrm>
          <a:custGeom>
            <a:avLst/>
            <a:gdLst>
              <a:gd name="T0" fmla="*/ 0 w 274"/>
              <a:gd name="T1" fmla="*/ 229335806 h 91"/>
              <a:gd name="T2" fmla="*/ 690522813 w 274"/>
              <a:gd name="T3" fmla="*/ 0 h 9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4" h="91">
                <a:moveTo>
                  <a:pt x="0" y="91"/>
                </a:moveTo>
                <a:lnTo>
                  <a:pt x="274" y="0"/>
                </a:lnTo>
              </a:path>
            </a:pathLst>
          </a:custGeom>
          <a:solidFill>
            <a:srgbClr val="FFFFFF"/>
          </a:solidFill>
          <a:ln w="28575" cmpd="sng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3741352" y="2469218"/>
            <a:ext cx="531582" cy="80327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1546121" y="4678231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2"/>
          <p:cNvSpPr>
            <a:spLocks/>
          </p:cNvSpPr>
          <p:nvPr/>
        </p:nvSpPr>
        <p:spPr bwMode="auto">
          <a:xfrm>
            <a:off x="2089515" y="4099399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Freeform 53"/>
          <p:cNvSpPr>
            <a:spLocks/>
          </p:cNvSpPr>
          <p:nvPr/>
        </p:nvSpPr>
        <p:spPr bwMode="auto">
          <a:xfrm>
            <a:off x="2619127" y="3839515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54"/>
          <p:cNvSpPr>
            <a:spLocks/>
          </p:cNvSpPr>
          <p:nvPr/>
        </p:nvSpPr>
        <p:spPr bwMode="auto">
          <a:xfrm>
            <a:off x="3705914" y="3237056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55"/>
          <p:cNvSpPr>
            <a:spLocks/>
          </p:cNvSpPr>
          <p:nvPr/>
        </p:nvSpPr>
        <p:spPr bwMode="auto">
          <a:xfrm>
            <a:off x="4237494" y="2433779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1049979" y="4654605"/>
            <a:ext cx="153568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-1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920036" y="4075773"/>
            <a:ext cx="297293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-0.5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1109043" y="3496940"/>
            <a:ext cx="96472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979101" y="2906295"/>
            <a:ext cx="240196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0.5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1109043" y="2327463"/>
            <a:ext cx="96472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1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979101" y="1748630"/>
            <a:ext cx="240196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1.5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" name="Line 80"/>
          <p:cNvSpPr>
            <a:spLocks noChangeShapeType="1"/>
          </p:cNvSpPr>
          <p:nvPr/>
        </p:nvSpPr>
        <p:spPr bwMode="auto">
          <a:xfrm>
            <a:off x="5184496" y="4981429"/>
            <a:ext cx="3234769" cy="196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87"/>
          <p:cNvSpPr>
            <a:spLocks noChangeShapeType="1"/>
          </p:cNvSpPr>
          <p:nvPr/>
        </p:nvSpPr>
        <p:spPr bwMode="auto">
          <a:xfrm>
            <a:off x="5137245" y="5030648"/>
            <a:ext cx="47252" cy="19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4989584" y="4924332"/>
            <a:ext cx="96471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1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Line 119"/>
          <p:cNvSpPr>
            <a:spLocks noChangeShapeType="1"/>
          </p:cNvSpPr>
          <p:nvPr/>
        </p:nvSpPr>
        <p:spPr bwMode="auto">
          <a:xfrm>
            <a:off x="1309863" y="5115309"/>
            <a:ext cx="3234769" cy="196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 dirty="0"/>
          </a:p>
        </p:txBody>
      </p:sp>
      <p:sp>
        <p:nvSpPr>
          <p:cNvPr id="127" name="Line 126"/>
          <p:cNvSpPr>
            <a:spLocks noChangeShapeType="1"/>
          </p:cNvSpPr>
          <p:nvPr/>
        </p:nvSpPr>
        <p:spPr bwMode="auto">
          <a:xfrm>
            <a:off x="1262611" y="5030648"/>
            <a:ext cx="47252" cy="19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Line 148"/>
          <p:cNvSpPr>
            <a:spLocks noChangeShapeType="1"/>
          </p:cNvSpPr>
          <p:nvPr/>
        </p:nvSpPr>
        <p:spPr bwMode="auto">
          <a:xfrm>
            <a:off x="5190402" y="1854947"/>
            <a:ext cx="3234767" cy="196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Rectangle 149"/>
          <p:cNvSpPr>
            <a:spLocks noChangeArrowheads="1"/>
          </p:cNvSpPr>
          <p:nvPr/>
        </p:nvSpPr>
        <p:spPr bwMode="auto">
          <a:xfrm>
            <a:off x="5190402" y="1854947"/>
            <a:ext cx="3234767" cy="30831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" name="Line 150"/>
          <p:cNvSpPr>
            <a:spLocks noChangeShapeType="1"/>
          </p:cNvSpPr>
          <p:nvPr/>
        </p:nvSpPr>
        <p:spPr bwMode="auto">
          <a:xfrm>
            <a:off x="5143151" y="4760922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" name="Line 151"/>
          <p:cNvSpPr>
            <a:spLocks noChangeShapeType="1"/>
          </p:cNvSpPr>
          <p:nvPr/>
        </p:nvSpPr>
        <p:spPr bwMode="auto">
          <a:xfrm>
            <a:off x="5143151" y="4182089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Line 152"/>
          <p:cNvSpPr>
            <a:spLocks noChangeShapeType="1"/>
          </p:cNvSpPr>
          <p:nvPr/>
        </p:nvSpPr>
        <p:spPr bwMode="auto">
          <a:xfrm>
            <a:off x="5143151" y="3603257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Line 153"/>
          <p:cNvSpPr>
            <a:spLocks noChangeShapeType="1"/>
          </p:cNvSpPr>
          <p:nvPr/>
        </p:nvSpPr>
        <p:spPr bwMode="auto">
          <a:xfrm>
            <a:off x="5143151" y="3012612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" name="Line 154"/>
          <p:cNvSpPr>
            <a:spLocks noChangeShapeType="1"/>
          </p:cNvSpPr>
          <p:nvPr/>
        </p:nvSpPr>
        <p:spPr bwMode="auto">
          <a:xfrm>
            <a:off x="5143151" y="2433779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155"/>
          <p:cNvSpPr>
            <a:spLocks noChangeShapeType="1"/>
          </p:cNvSpPr>
          <p:nvPr/>
        </p:nvSpPr>
        <p:spPr bwMode="auto">
          <a:xfrm>
            <a:off x="5143151" y="1854947"/>
            <a:ext cx="47252" cy="196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" name="Rectangle 173"/>
          <p:cNvSpPr>
            <a:spLocks noChangeArrowheads="1"/>
          </p:cNvSpPr>
          <p:nvPr/>
        </p:nvSpPr>
        <p:spPr bwMode="auto">
          <a:xfrm>
            <a:off x="4930518" y="4654605"/>
            <a:ext cx="153568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-1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5" name="Rectangle 174"/>
          <p:cNvSpPr>
            <a:spLocks noChangeArrowheads="1"/>
          </p:cNvSpPr>
          <p:nvPr/>
        </p:nvSpPr>
        <p:spPr bwMode="auto">
          <a:xfrm>
            <a:off x="4800577" y="4075773"/>
            <a:ext cx="297291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-0.5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6" name="Rectangle 175"/>
          <p:cNvSpPr>
            <a:spLocks noChangeArrowheads="1"/>
          </p:cNvSpPr>
          <p:nvPr/>
        </p:nvSpPr>
        <p:spPr bwMode="auto">
          <a:xfrm>
            <a:off x="4989584" y="3496940"/>
            <a:ext cx="96471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7" name="Rectangle 176"/>
          <p:cNvSpPr>
            <a:spLocks noChangeArrowheads="1"/>
          </p:cNvSpPr>
          <p:nvPr/>
        </p:nvSpPr>
        <p:spPr bwMode="auto">
          <a:xfrm>
            <a:off x="4859641" y="2906295"/>
            <a:ext cx="240196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0.5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Rectangle 177"/>
          <p:cNvSpPr>
            <a:spLocks noChangeArrowheads="1"/>
          </p:cNvSpPr>
          <p:nvPr/>
        </p:nvSpPr>
        <p:spPr bwMode="auto">
          <a:xfrm>
            <a:off x="4989584" y="2327463"/>
            <a:ext cx="96471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1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9" name="Rectangle 178"/>
          <p:cNvSpPr>
            <a:spLocks noChangeArrowheads="1"/>
          </p:cNvSpPr>
          <p:nvPr/>
        </p:nvSpPr>
        <p:spPr bwMode="auto">
          <a:xfrm>
            <a:off x="4859641" y="1748630"/>
            <a:ext cx="240196" cy="2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Arial" charset="0"/>
              </a:rPr>
              <a:t>1.5</a:t>
            </a: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1" name="Line 190"/>
          <p:cNvSpPr>
            <a:spLocks noChangeShapeType="1"/>
          </p:cNvSpPr>
          <p:nvPr/>
        </p:nvSpPr>
        <p:spPr bwMode="auto">
          <a:xfrm flipV="1">
            <a:off x="5761360" y="4938114"/>
            <a:ext cx="1968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" name="Line 191"/>
          <p:cNvSpPr>
            <a:spLocks noChangeShapeType="1"/>
          </p:cNvSpPr>
          <p:nvPr/>
        </p:nvSpPr>
        <p:spPr bwMode="auto">
          <a:xfrm flipV="1">
            <a:off x="6292940" y="4938114"/>
            <a:ext cx="1968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" name="Line 192"/>
          <p:cNvSpPr>
            <a:spLocks noChangeShapeType="1"/>
          </p:cNvSpPr>
          <p:nvPr/>
        </p:nvSpPr>
        <p:spPr bwMode="auto">
          <a:xfrm flipV="1">
            <a:off x="6834365" y="4938114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" name="Line 193"/>
          <p:cNvSpPr>
            <a:spLocks noChangeShapeType="1"/>
          </p:cNvSpPr>
          <p:nvPr/>
        </p:nvSpPr>
        <p:spPr bwMode="auto">
          <a:xfrm flipV="1">
            <a:off x="7377759" y="4938114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" name="Line 194"/>
          <p:cNvSpPr>
            <a:spLocks noChangeShapeType="1"/>
          </p:cNvSpPr>
          <p:nvPr/>
        </p:nvSpPr>
        <p:spPr bwMode="auto">
          <a:xfrm flipV="1">
            <a:off x="7909340" y="4938114"/>
            <a:ext cx="1969" cy="472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9" name="Group 278"/>
          <p:cNvGrpSpPr/>
          <p:nvPr/>
        </p:nvGrpSpPr>
        <p:grpSpPr>
          <a:xfrm>
            <a:off x="5279000" y="5133026"/>
            <a:ext cx="3023290" cy="184666"/>
            <a:chOff x="3611564" y="5714283"/>
            <a:chExt cx="2193969" cy="134010"/>
          </a:xfrm>
        </p:grpSpPr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3611564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20-39</a:t>
              </a:r>
            </a:p>
          </p:txBody>
        </p:sp>
        <p:sp>
          <p:nvSpPr>
            <p:cNvPr id="202" name="Rectangle 201"/>
            <p:cNvSpPr>
              <a:spLocks noChangeArrowheads="1"/>
            </p:cNvSpPr>
            <p:nvPr/>
          </p:nvSpPr>
          <p:spPr bwMode="auto">
            <a:xfrm>
              <a:off x="4005899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40-49</a:t>
              </a:r>
            </a:p>
          </p:txBody>
        </p:sp>
        <p:sp>
          <p:nvSpPr>
            <p:cNvPr id="203" name="Rectangle 202"/>
            <p:cNvSpPr>
              <a:spLocks noChangeArrowheads="1"/>
            </p:cNvSpPr>
            <p:nvPr/>
          </p:nvSpPr>
          <p:spPr bwMode="auto">
            <a:xfrm>
              <a:off x="4391661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50-64</a:t>
              </a:r>
            </a:p>
          </p:txBody>
        </p: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4784568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65-74</a:t>
              </a:r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5178903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75-84</a:t>
              </a:r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auto">
            <a:xfrm>
              <a:off x="5616100" y="5714283"/>
              <a:ext cx="189433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85+</a:t>
              </a:r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1363020" y="5133026"/>
            <a:ext cx="3023290" cy="184666"/>
            <a:chOff x="769780" y="5714283"/>
            <a:chExt cx="2193969" cy="134010"/>
          </a:xfrm>
        </p:grpSpPr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>
              <a:off x="769780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20-39</a:t>
              </a:r>
            </a:p>
          </p:txBody>
        </p:sp>
        <p:sp>
          <p:nvSpPr>
            <p:cNvPr id="213" name="Rectangle 212"/>
            <p:cNvSpPr>
              <a:spLocks noChangeArrowheads="1"/>
            </p:cNvSpPr>
            <p:nvPr/>
          </p:nvSpPr>
          <p:spPr bwMode="auto">
            <a:xfrm>
              <a:off x="1164115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40-49</a:t>
              </a:r>
            </a:p>
          </p:txBody>
        </p:sp>
        <p:sp>
          <p:nvSpPr>
            <p:cNvPr id="214" name="Rectangle 213"/>
            <p:cNvSpPr>
              <a:spLocks noChangeArrowheads="1"/>
            </p:cNvSpPr>
            <p:nvPr/>
          </p:nvSpPr>
          <p:spPr bwMode="auto">
            <a:xfrm>
              <a:off x="1549878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50-64</a:t>
              </a:r>
            </a:p>
          </p:txBody>
        </p:sp>
        <p:sp>
          <p:nvSpPr>
            <p:cNvPr id="215" name="Rectangle 214"/>
            <p:cNvSpPr>
              <a:spLocks noChangeArrowheads="1"/>
            </p:cNvSpPr>
            <p:nvPr/>
          </p:nvSpPr>
          <p:spPr bwMode="auto">
            <a:xfrm>
              <a:off x="1942784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65-74</a:t>
              </a:r>
            </a:p>
          </p:txBody>
        </p:sp>
        <p:sp>
          <p:nvSpPr>
            <p:cNvPr id="216" name="Rectangle 215"/>
            <p:cNvSpPr>
              <a:spLocks noChangeArrowheads="1"/>
            </p:cNvSpPr>
            <p:nvPr/>
          </p:nvSpPr>
          <p:spPr bwMode="auto">
            <a:xfrm>
              <a:off x="2337119" y="5714283"/>
              <a:ext cx="285622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75-84</a:t>
              </a:r>
            </a:p>
          </p:txBody>
        </p:sp>
        <p:sp>
          <p:nvSpPr>
            <p:cNvPr id="217" name="Rectangle 216"/>
            <p:cNvSpPr>
              <a:spLocks noChangeArrowheads="1"/>
            </p:cNvSpPr>
            <p:nvPr/>
          </p:nvSpPr>
          <p:spPr bwMode="auto">
            <a:xfrm>
              <a:off x="2774316" y="5714283"/>
              <a:ext cx="189433" cy="1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85+</a:t>
              </a:r>
            </a:p>
          </p:txBody>
        </p:sp>
      </p:grpSp>
      <p:sp>
        <p:nvSpPr>
          <p:cNvPr id="218" name="Text Box 218"/>
          <p:cNvSpPr txBox="1">
            <a:spLocks noChangeArrowheads="1"/>
          </p:cNvSpPr>
          <p:nvPr/>
        </p:nvSpPr>
        <p:spPr bwMode="auto">
          <a:xfrm>
            <a:off x="2313959" y="5461637"/>
            <a:ext cx="1279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Age Groups</a:t>
            </a:r>
          </a:p>
        </p:txBody>
      </p:sp>
      <p:sp>
        <p:nvSpPr>
          <p:cNvPr id="219" name="Text Box 219"/>
          <p:cNvSpPr txBox="1">
            <a:spLocks noChangeArrowheads="1"/>
          </p:cNvSpPr>
          <p:nvPr/>
        </p:nvSpPr>
        <p:spPr bwMode="auto">
          <a:xfrm>
            <a:off x="6253564" y="5453761"/>
            <a:ext cx="1279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Age Groups</a:t>
            </a:r>
          </a:p>
        </p:txBody>
      </p:sp>
      <p:sp>
        <p:nvSpPr>
          <p:cNvPr id="221" name="Rectangle 221"/>
          <p:cNvSpPr>
            <a:spLocks noChangeArrowheads="1"/>
          </p:cNvSpPr>
          <p:nvPr/>
        </p:nvSpPr>
        <p:spPr bwMode="auto">
          <a:xfrm>
            <a:off x="1311832" y="1367240"/>
            <a:ext cx="10715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IL-6 in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Men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7" name="Freeform 237"/>
          <p:cNvSpPr>
            <a:spLocks/>
          </p:cNvSpPr>
          <p:nvPr/>
        </p:nvSpPr>
        <p:spPr bwMode="auto">
          <a:xfrm>
            <a:off x="3162521" y="3662321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28575" cmpd="sng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" name="Freeform 250"/>
          <p:cNvSpPr>
            <a:spLocks/>
          </p:cNvSpPr>
          <p:nvPr/>
        </p:nvSpPr>
        <p:spPr bwMode="auto">
          <a:xfrm>
            <a:off x="3199928" y="3272496"/>
            <a:ext cx="541426" cy="423295"/>
          </a:xfrm>
          <a:custGeom>
            <a:avLst/>
            <a:gdLst>
              <a:gd name="T0" fmla="*/ 0 w 275"/>
              <a:gd name="T1" fmla="*/ 541832006 h 215"/>
              <a:gd name="T2" fmla="*/ 693044556 w 275"/>
              <a:gd name="T3" fmla="*/ 0 h 2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5" h="215">
                <a:moveTo>
                  <a:pt x="0" y="215"/>
                </a:moveTo>
                <a:lnTo>
                  <a:pt x="275" y="0"/>
                </a:lnTo>
              </a:path>
            </a:pathLst>
          </a:custGeom>
          <a:solidFill>
            <a:srgbClr val="FFFFFF"/>
          </a:solidFill>
          <a:ln w="28575" cmpd="sng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9" name="Line 251"/>
          <p:cNvSpPr>
            <a:spLocks noChangeShapeType="1"/>
          </p:cNvSpPr>
          <p:nvPr/>
        </p:nvSpPr>
        <p:spPr bwMode="auto">
          <a:xfrm flipV="1">
            <a:off x="2124953" y="3874953"/>
            <a:ext cx="529612" cy="259884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" name="Line 252"/>
          <p:cNvSpPr>
            <a:spLocks noChangeShapeType="1"/>
          </p:cNvSpPr>
          <p:nvPr/>
        </p:nvSpPr>
        <p:spPr bwMode="auto">
          <a:xfrm flipV="1">
            <a:off x="1581559" y="4134837"/>
            <a:ext cx="543394" cy="578833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" name="Line 253"/>
          <p:cNvSpPr>
            <a:spLocks noChangeShapeType="1"/>
          </p:cNvSpPr>
          <p:nvPr/>
        </p:nvSpPr>
        <p:spPr bwMode="auto">
          <a:xfrm flipV="1">
            <a:off x="5462100" y="4111211"/>
            <a:ext cx="543394" cy="3780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" name="Line 254"/>
          <p:cNvSpPr>
            <a:spLocks noChangeShapeType="1"/>
          </p:cNvSpPr>
          <p:nvPr/>
        </p:nvSpPr>
        <p:spPr bwMode="auto">
          <a:xfrm flipV="1">
            <a:off x="6005494" y="4087585"/>
            <a:ext cx="529611" cy="2362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" name="Line 255"/>
          <p:cNvSpPr>
            <a:spLocks noChangeShapeType="1"/>
          </p:cNvSpPr>
          <p:nvPr/>
        </p:nvSpPr>
        <p:spPr bwMode="auto">
          <a:xfrm flipV="1">
            <a:off x="6535105" y="3674134"/>
            <a:ext cx="543394" cy="41345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" name="Line 257"/>
          <p:cNvSpPr>
            <a:spLocks noChangeShapeType="1"/>
          </p:cNvSpPr>
          <p:nvPr/>
        </p:nvSpPr>
        <p:spPr bwMode="auto">
          <a:xfrm flipV="1">
            <a:off x="7621892" y="2859043"/>
            <a:ext cx="531582" cy="46070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" name="Freeform 258"/>
          <p:cNvSpPr>
            <a:spLocks/>
          </p:cNvSpPr>
          <p:nvPr/>
        </p:nvSpPr>
        <p:spPr bwMode="auto">
          <a:xfrm>
            <a:off x="5426660" y="4453786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" name="Freeform 259"/>
          <p:cNvSpPr>
            <a:spLocks/>
          </p:cNvSpPr>
          <p:nvPr/>
        </p:nvSpPr>
        <p:spPr bwMode="auto">
          <a:xfrm>
            <a:off x="5970054" y="4075773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" name="Freeform 260"/>
          <p:cNvSpPr>
            <a:spLocks/>
          </p:cNvSpPr>
          <p:nvPr/>
        </p:nvSpPr>
        <p:spPr bwMode="auto">
          <a:xfrm>
            <a:off x="6499667" y="4052147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0" name="Freeform 262"/>
          <p:cNvSpPr>
            <a:spLocks/>
          </p:cNvSpPr>
          <p:nvPr/>
        </p:nvSpPr>
        <p:spPr bwMode="auto">
          <a:xfrm>
            <a:off x="7586454" y="3284308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" name="Freeform 263"/>
          <p:cNvSpPr>
            <a:spLocks/>
          </p:cNvSpPr>
          <p:nvPr/>
        </p:nvSpPr>
        <p:spPr bwMode="auto">
          <a:xfrm>
            <a:off x="8118034" y="2823605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1" name="Text Box 217"/>
          <p:cNvSpPr txBox="1">
            <a:spLocks noChangeArrowheads="1"/>
          </p:cNvSpPr>
          <p:nvPr/>
        </p:nvSpPr>
        <p:spPr bwMode="auto">
          <a:xfrm rot="16200000">
            <a:off x="-1017695" y="3327663"/>
            <a:ext cx="33776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n of SD from the sex-specific mean</a:t>
            </a:r>
          </a:p>
        </p:txBody>
      </p:sp>
      <p:sp>
        <p:nvSpPr>
          <p:cNvPr id="282" name="Rectangle 221"/>
          <p:cNvSpPr>
            <a:spLocks noChangeArrowheads="1"/>
          </p:cNvSpPr>
          <p:nvPr/>
        </p:nvSpPr>
        <p:spPr bwMode="auto">
          <a:xfrm>
            <a:off x="5190402" y="1367240"/>
            <a:ext cx="13983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IL-6 in Women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3" name="Line 256"/>
          <p:cNvSpPr>
            <a:spLocks noChangeShapeType="1"/>
          </p:cNvSpPr>
          <p:nvPr/>
        </p:nvSpPr>
        <p:spPr bwMode="auto">
          <a:xfrm flipV="1">
            <a:off x="7078498" y="3319747"/>
            <a:ext cx="543394" cy="3543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" name="Freeform 261"/>
          <p:cNvSpPr>
            <a:spLocks/>
          </p:cNvSpPr>
          <p:nvPr/>
        </p:nvSpPr>
        <p:spPr bwMode="auto">
          <a:xfrm>
            <a:off x="7043060" y="3638695"/>
            <a:ext cx="70877" cy="70877"/>
          </a:xfrm>
          <a:custGeom>
            <a:avLst/>
            <a:gdLst>
              <a:gd name="T0" fmla="*/ 45362813 w 36"/>
              <a:gd name="T1" fmla="*/ 0 h 36"/>
              <a:gd name="T2" fmla="*/ 90725625 w 36"/>
              <a:gd name="T3" fmla="*/ 45362813 h 36"/>
              <a:gd name="T4" fmla="*/ 45362813 w 36"/>
              <a:gd name="T5" fmla="*/ 90725625 h 36"/>
              <a:gd name="T6" fmla="*/ 0 w 36"/>
              <a:gd name="T7" fmla="*/ 45362813 h 36"/>
              <a:gd name="T8" fmla="*/ 45362813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chemeClr val="tx2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0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Interleukin-6 Serum Levels in Older Adults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Predict </a:t>
            </a:r>
            <a:r>
              <a:rPr lang="en-US" dirty="0">
                <a:latin typeface="Arial"/>
                <a:cs typeface="Arial"/>
              </a:rPr>
              <a:t>Incident Disability </a:t>
            </a:r>
            <a:r>
              <a:rPr lang="en-US" dirty="0" smtClean="0">
                <a:latin typeface="Arial"/>
                <a:cs typeface="Arial"/>
              </a:rPr>
              <a:t>4 years later 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62275" y="5630863"/>
            <a:ext cx="29210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351087" y="1885950"/>
            <a:ext cx="0" cy="325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255837" y="5143500"/>
            <a:ext cx="9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255837" y="4489450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255837" y="3841750"/>
            <a:ext cx="9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2255837" y="3184525"/>
            <a:ext cx="952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255837" y="2540000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351087" y="5143500"/>
            <a:ext cx="39687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351087" y="5143500"/>
            <a:ext cx="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2914650" y="5143500"/>
            <a:ext cx="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3484562" y="5143500"/>
            <a:ext cx="1588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4048125" y="5143500"/>
            <a:ext cx="1587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4621212" y="5143500"/>
            <a:ext cx="1588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5184775" y="5143500"/>
            <a:ext cx="1587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5756275" y="5143500"/>
            <a:ext cx="1587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6319837" y="5143500"/>
            <a:ext cx="1588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044700" y="4967288"/>
            <a:ext cx="112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846262" y="4313238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0.2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846262" y="3668713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0.4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846262" y="3014663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0.6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846262" y="2366963"/>
            <a:ext cx="2825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0.8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38325" y="1711325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1.0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184400" y="5338763"/>
            <a:ext cx="3508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-0.5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871787" y="5338763"/>
            <a:ext cx="1127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63912" y="5338763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0.5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05262" y="5338763"/>
            <a:ext cx="1127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500562" y="5338763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1.5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143500" y="5338763"/>
            <a:ext cx="112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2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635625" y="5338763"/>
            <a:ext cx="282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2.5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278562" y="5338763"/>
            <a:ext cx="114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3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925887" y="5764209"/>
            <a:ext cx="771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Ln (IL-6)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963737" y="5194300"/>
            <a:ext cx="180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4046537" y="3587750"/>
            <a:ext cx="0" cy="438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294062" y="2857500"/>
            <a:ext cx="10175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2.5 pg/ml</a:t>
            </a: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6324600" y="2513760"/>
            <a:ext cx="9890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Adjusted</a:t>
            </a:r>
          </a:p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probability</a:t>
            </a: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6315075" y="3836988"/>
            <a:ext cx="7635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95% CI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6315075" y="1543050"/>
            <a:ext cx="7635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95% CI</a:t>
            </a: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2357437" y="1993900"/>
            <a:ext cx="3935413" cy="2254250"/>
          </a:xfrm>
          <a:custGeom>
            <a:avLst/>
            <a:gdLst>
              <a:gd name="T0" fmla="*/ 0 w 2116"/>
              <a:gd name="T1" fmla="*/ 2147483647 h 965"/>
              <a:gd name="T2" fmla="*/ 498093841 w 2116"/>
              <a:gd name="T3" fmla="*/ 2147483647 h 965"/>
              <a:gd name="T4" fmla="*/ 1286744283 w 2116"/>
              <a:gd name="T5" fmla="*/ 2147483647 h 965"/>
              <a:gd name="T6" fmla="*/ 2006214405 w 2116"/>
              <a:gd name="T7" fmla="*/ 2147483647 h 965"/>
              <a:gd name="T8" fmla="*/ 2147483647 w 2116"/>
              <a:gd name="T9" fmla="*/ 2147483647 h 965"/>
              <a:gd name="T10" fmla="*/ 2147483647 w 2116"/>
              <a:gd name="T11" fmla="*/ 2147483647 h 965"/>
              <a:gd name="T12" fmla="*/ 2147483647 w 2116"/>
              <a:gd name="T13" fmla="*/ 2147483647 h 965"/>
              <a:gd name="T14" fmla="*/ 2147483647 w 2116"/>
              <a:gd name="T15" fmla="*/ 2147483647 h 965"/>
              <a:gd name="T16" fmla="*/ 2147483647 w 2116"/>
              <a:gd name="T17" fmla="*/ 2147483647 h 965"/>
              <a:gd name="T18" fmla="*/ 2147483647 w 2116"/>
              <a:gd name="T19" fmla="*/ 0 h 96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16" h="965">
                <a:moveTo>
                  <a:pt x="0" y="860"/>
                </a:moveTo>
                <a:cubicBezTo>
                  <a:pt x="24" y="867"/>
                  <a:pt x="82" y="889"/>
                  <a:pt x="144" y="904"/>
                </a:cubicBezTo>
                <a:cubicBezTo>
                  <a:pt x="206" y="919"/>
                  <a:pt x="299" y="938"/>
                  <a:pt x="372" y="948"/>
                </a:cubicBezTo>
                <a:cubicBezTo>
                  <a:pt x="445" y="958"/>
                  <a:pt x="503" y="963"/>
                  <a:pt x="580" y="964"/>
                </a:cubicBezTo>
                <a:cubicBezTo>
                  <a:pt x="657" y="965"/>
                  <a:pt x="765" y="961"/>
                  <a:pt x="832" y="956"/>
                </a:cubicBezTo>
                <a:cubicBezTo>
                  <a:pt x="899" y="951"/>
                  <a:pt x="923" y="949"/>
                  <a:pt x="984" y="932"/>
                </a:cubicBezTo>
                <a:cubicBezTo>
                  <a:pt x="1045" y="915"/>
                  <a:pt x="1111" y="904"/>
                  <a:pt x="1200" y="856"/>
                </a:cubicBezTo>
                <a:cubicBezTo>
                  <a:pt x="1289" y="808"/>
                  <a:pt x="1427" y="718"/>
                  <a:pt x="1520" y="644"/>
                </a:cubicBezTo>
                <a:cubicBezTo>
                  <a:pt x="1613" y="570"/>
                  <a:pt x="1661" y="519"/>
                  <a:pt x="1760" y="412"/>
                </a:cubicBezTo>
                <a:cubicBezTo>
                  <a:pt x="1859" y="305"/>
                  <a:pt x="2042" y="86"/>
                  <a:pt x="2116" y="0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2357437" y="4041775"/>
            <a:ext cx="3935413" cy="885825"/>
          </a:xfrm>
          <a:custGeom>
            <a:avLst/>
            <a:gdLst>
              <a:gd name="T0" fmla="*/ 0 w 2116"/>
              <a:gd name="T1" fmla="*/ 2070411426 h 379"/>
              <a:gd name="T2" fmla="*/ 594946661 w 2116"/>
              <a:gd name="T3" fmla="*/ 1698939895 h 379"/>
              <a:gd name="T4" fmla="*/ 1079205182 w 2116"/>
              <a:gd name="T5" fmla="*/ 1502277396 h 379"/>
              <a:gd name="T6" fmla="*/ 2147483647 w 2116"/>
              <a:gd name="T7" fmla="*/ 1305614897 h 379"/>
              <a:gd name="T8" fmla="*/ 2147483647 w 2116"/>
              <a:gd name="T9" fmla="*/ 1108954735 h 379"/>
              <a:gd name="T10" fmla="*/ 2147483647 w 2116"/>
              <a:gd name="T11" fmla="*/ 628225220 h 379"/>
              <a:gd name="T12" fmla="*/ 2147483647 w 2116"/>
              <a:gd name="T13" fmla="*/ 256753688 h 379"/>
              <a:gd name="T14" fmla="*/ 2147483647 w 2116"/>
              <a:gd name="T15" fmla="*/ 38240060 h 379"/>
              <a:gd name="T16" fmla="*/ 2147483647 w 2116"/>
              <a:gd name="T17" fmla="*/ 16388931 h 3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16" h="379">
                <a:moveTo>
                  <a:pt x="0" y="379"/>
                </a:moveTo>
                <a:cubicBezTo>
                  <a:pt x="60" y="353"/>
                  <a:pt x="120" y="328"/>
                  <a:pt x="172" y="311"/>
                </a:cubicBezTo>
                <a:cubicBezTo>
                  <a:pt x="224" y="294"/>
                  <a:pt x="231" y="287"/>
                  <a:pt x="312" y="275"/>
                </a:cubicBezTo>
                <a:cubicBezTo>
                  <a:pt x="393" y="263"/>
                  <a:pt x="555" y="251"/>
                  <a:pt x="660" y="239"/>
                </a:cubicBezTo>
                <a:cubicBezTo>
                  <a:pt x="765" y="227"/>
                  <a:pt x="841" y="224"/>
                  <a:pt x="944" y="203"/>
                </a:cubicBezTo>
                <a:cubicBezTo>
                  <a:pt x="1047" y="182"/>
                  <a:pt x="1180" y="141"/>
                  <a:pt x="1280" y="115"/>
                </a:cubicBezTo>
                <a:cubicBezTo>
                  <a:pt x="1380" y="89"/>
                  <a:pt x="1459" y="65"/>
                  <a:pt x="1544" y="47"/>
                </a:cubicBezTo>
                <a:cubicBezTo>
                  <a:pt x="1629" y="29"/>
                  <a:pt x="1693" y="14"/>
                  <a:pt x="1788" y="7"/>
                </a:cubicBezTo>
                <a:cubicBezTo>
                  <a:pt x="1883" y="0"/>
                  <a:pt x="2061" y="4"/>
                  <a:pt x="2116" y="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2351087" y="2955925"/>
            <a:ext cx="3949700" cy="1504950"/>
          </a:xfrm>
          <a:custGeom>
            <a:avLst/>
            <a:gdLst>
              <a:gd name="T0" fmla="*/ 0 w 2124"/>
              <a:gd name="T1" fmla="*/ 2147483647 h 644"/>
              <a:gd name="T2" fmla="*/ 926730905 w 2124"/>
              <a:gd name="T3" fmla="*/ 2147483647 h 644"/>
              <a:gd name="T4" fmla="*/ 2147483647 w 2124"/>
              <a:gd name="T5" fmla="*/ 2147483647 h 644"/>
              <a:gd name="T6" fmla="*/ 2147483647 w 2124"/>
              <a:gd name="T7" fmla="*/ 2147483647 h 644"/>
              <a:gd name="T8" fmla="*/ 2147483647 w 2124"/>
              <a:gd name="T9" fmla="*/ 2147483647 h 644"/>
              <a:gd name="T10" fmla="*/ 2147483647 w 2124"/>
              <a:gd name="T11" fmla="*/ 742697499 h 644"/>
              <a:gd name="T12" fmla="*/ 2147483647 w 2124"/>
              <a:gd name="T13" fmla="*/ 0 h 6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24" h="644">
                <a:moveTo>
                  <a:pt x="0" y="644"/>
                </a:moveTo>
                <a:cubicBezTo>
                  <a:pt x="45" y="641"/>
                  <a:pt x="162" y="631"/>
                  <a:pt x="268" y="628"/>
                </a:cubicBezTo>
                <a:cubicBezTo>
                  <a:pt x="374" y="625"/>
                  <a:pt x="524" y="629"/>
                  <a:pt x="636" y="624"/>
                </a:cubicBezTo>
                <a:cubicBezTo>
                  <a:pt x="748" y="619"/>
                  <a:pt x="819" y="623"/>
                  <a:pt x="940" y="596"/>
                </a:cubicBezTo>
                <a:cubicBezTo>
                  <a:pt x="1061" y="569"/>
                  <a:pt x="1197" y="541"/>
                  <a:pt x="1360" y="464"/>
                </a:cubicBezTo>
                <a:cubicBezTo>
                  <a:pt x="1523" y="387"/>
                  <a:pt x="1793" y="213"/>
                  <a:pt x="1920" y="136"/>
                </a:cubicBezTo>
                <a:cubicBezTo>
                  <a:pt x="2047" y="59"/>
                  <a:pt x="2090" y="23"/>
                  <a:pt x="2124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2246312" y="1885950"/>
            <a:ext cx="952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217"/>
          <p:cNvSpPr txBox="1">
            <a:spLocks noChangeArrowheads="1"/>
          </p:cNvSpPr>
          <p:nvPr/>
        </p:nvSpPr>
        <p:spPr bwMode="auto">
          <a:xfrm rot="16200000">
            <a:off x="-194486" y="3327664"/>
            <a:ext cx="3001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Probability of Mobility Disability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5413"/>
            <a:ext cx="2133600" cy="285750"/>
          </a:xfrm>
        </p:spPr>
        <p:txBody>
          <a:bodyPr/>
          <a:lstStyle/>
          <a:p>
            <a:pPr>
              <a:defRPr/>
            </a:pPr>
            <a:fld id="{C85A546D-DFAA-EC43-BF8E-B12544BA4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433238" y="2807532"/>
            <a:ext cx="5439300" cy="514796"/>
          </a:xfrm>
        </p:spPr>
        <p:txBody>
          <a:bodyPr/>
          <a:lstStyle/>
          <a:p>
            <a:r>
              <a:rPr lang="en-US" dirty="0" err="1" smtClean="0"/>
              <a:t>Neurodegeneration</a:t>
            </a:r>
            <a:endParaRPr lang="en-US" dirty="0"/>
          </a:p>
        </p:txBody>
      </p:sp>
      <p:pic>
        <p:nvPicPr>
          <p:cNvPr id="3" name="Picture 2" descr="Neurodegeneration_Ic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3" y="2006599"/>
            <a:ext cx="259994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rai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709" y="3968467"/>
            <a:ext cx="3889378" cy="19446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Rates of Cortical Thinning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over 8 Years in Normal Aging &amp; Cognitive Impairment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4935" y="3916174"/>
            <a:ext cx="101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CI &gt; CN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50086" y="5094942"/>
            <a:ext cx="1758109" cy="756044"/>
            <a:chOff x="3727650" y="-1435618"/>
            <a:chExt cx="2068363" cy="889463"/>
          </a:xfrm>
        </p:grpSpPr>
        <p:sp>
          <p:nvSpPr>
            <p:cNvPr id="12" name="TextBox 11"/>
            <p:cNvSpPr txBox="1"/>
            <p:nvPr/>
          </p:nvSpPr>
          <p:spPr>
            <a:xfrm>
              <a:off x="5455499" y="-1055586"/>
              <a:ext cx="27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7650" y="-1055586"/>
              <a:ext cx="369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14" name="Picture 13" descr="colorbar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394050" y="-1948118"/>
              <a:ext cx="889463" cy="19144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07653" y="-1055586"/>
              <a:ext cx="369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-2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85161" y="-1055586"/>
              <a:ext cx="27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2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</p:grpSp>
      <p:pic>
        <p:nvPicPr>
          <p:cNvPr id="18" name="Picture 17" descr="lh.MCI_INTERVAL_B_med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667" y="1759372"/>
            <a:ext cx="1943100" cy="1943100"/>
          </a:xfrm>
          <a:prstGeom prst="rect">
            <a:avLst/>
          </a:prstGeom>
        </p:spPr>
      </p:pic>
      <p:pic>
        <p:nvPicPr>
          <p:cNvPr id="19" name="Picture 18" descr="lh.MCI_INTERVAL_B_lat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567" y="1759372"/>
            <a:ext cx="1943100" cy="1943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05910" y="1650242"/>
            <a:ext cx="301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Cognitively Impaired (n=25)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56344" y="2936642"/>
            <a:ext cx="1995725" cy="756044"/>
            <a:chOff x="6931734" y="-1347918"/>
            <a:chExt cx="2347912" cy="889463"/>
          </a:xfrm>
        </p:grpSpPr>
        <p:sp>
          <p:nvSpPr>
            <p:cNvPr id="22" name="TextBox 21"/>
            <p:cNvSpPr txBox="1"/>
            <p:nvPr/>
          </p:nvSpPr>
          <p:spPr>
            <a:xfrm>
              <a:off x="8723083" y="-99088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0.04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31734" y="-990886"/>
              <a:ext cx="64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-0.04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24" name="Picture 23" descr="colorbar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742037" y="-1860418"/>
              <a:ext cx="889463" cy="191446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511737" y="-990886"/>
              <a:ext cx="64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-0.01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89245" y="-990886"/>
              <a:ext cx="554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0.01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</p:grpSp>
      <p:pic>
        <p:nvPicPr>
          <p:cNvPr id="28" name="Picture 27" descr="lh.NORMAL_B_med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760" y="1759372"/>
            <a:ext cx="1943100" cy="1943100"/>
          </a:xfrm>
          <a:prstGeom prst="rect">
            <a:avLst/>
          </a:prstGeom>
        </p:spPr>
      </p:pic>
      <p:pic>
        <p:nvPicPr>
          <p:cNvPr id="29" name="Picture 28" descr="lh.NORMAL_B_lat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60" y="1759372"/>
            <a:ext cx="1943100" cy="1943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94" y="1633036"/>
            <a:ext cx="285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Cognitively Normal (n=96)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31916" y="2930386"/>
            <a:ext cx="1995725" cy="756044"/>
            <a:chOff x="6931734" y="-1347918"/>
            <a:chExt cx="2347912" cy="889463"/>
          </a:xfrm>
        </p:grpSpPr>
        <p:sp>
          <p:nvSpPr>
            <p:cNvPr id="32" name="TextBox 31"/>
            <p:cNvSpPr txBox="1"/>
            <p:nvPr/>
          </p:nvSpPr>
          <p:spPr>
            <a:xfrm>
              <a:off x="8723083" y="-99088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0.04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1734" y="-990886"/>
              <a:ext cx="64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-0.04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34" name="Picture 33" descr="colorbar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742037" y="-1860418"/>
              <a:ext cx="889463" cy="191446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511737" y="-990886"/>
              <a:ext cx="646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-0.01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89245" y="-990886"/>
              <a:ext cx="554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Courier New"/>
                  <a:cs typeface="Courier New"/>
                </a:rPr>
                <a:t>0.01</a:t>
              </a:r>
              <a:endParaRPr lang="en-US" sz="1200" dirty="0">
                <a:solidFill>
                  <a:srgbClr val="000000"/>
                </a:solidFill>
                <a:latin typeface="Courier New"/>
                <a:cs typeface="Courier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0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01270" y="1615894"/>
            <a:ext cx="5000906" cy="43666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Amyloid Plaques Precede 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Memory Problems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2" descr="2p76057_single_subj_T1_ +swEQ_PET070215_0to90min_srtmLRSC_DVR_transverse_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128" y="3810842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/>
          </a:p>
        </p:txBody>
      </p:sp>
      <p:pic>
        <p:nvPicPr>
          <p:cNvPr id="9" name="Picture 3" descr="2p76057_single_subj_T1_ +swEQ_PET070215_0to90min_srtmLRSC_DVR_sagittal_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828" y="4053341"/>
            <a:ext cx="2113280" cy="15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ingle_subj_T1_ +wFJ_PET060525_0to90min_srtmLRSC_DVR_sagittal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828" y="1974966"/>
            <a:ext cx="2113280" cy="15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7"/>
          <p:cNvSpPr txBox="1">
            <a:spLocks noChangeArrowheads="1"/>
          </p:cNvSpPr>
          <p:nvPr/>
        </p:nvSpPr>
        <p:spPr bwMode="auto">
          <a:xfrm>
            <a:off x="643785" y="4129645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Arial"/>
                <a:cs typeface="Arial"/>
              </a:rPr>
              <a:t>Stable Memory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58"/>
          <p:cNvSpPr txBox="1">
            <a:spLocks noChangeArrowheads="1"/>
          </p:cNvSpPr>
          <p:nvPr/>
        </p:nvSpPr>
        <p:spPr bwMode="auto">
          <a:xfrm>
            <a:off x="652253" y="2029382"/>
            <a:ext cx="17861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Arial"/>
                <a:cs typeface="Arial"/>
              </a:rPr>
              <a:t>Memory Problems</a:t>
            </a:r>
          </a:p>
          <a:p>
            <a:pPr eaLnBrk="1" hangingPunct="1"/>
            <a:r>
              <a:rPr lang="en-US" sz="1600" dirty="0" smtClean="0">
                <a:latin typeface="Arial"/>
                <a:cs typeface="Arial"/>
              </a:rPr>
              <a:t>4 years later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2" name="Picture 21" descr="Brain_sca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817" y="1876062"/>
            <a:ext cx="1481377" cy="1786188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 bwMode="auto">
          <a:xfrm>
            <a:off x="2988219" y="3822784"/>
            <a:ext cx="4340428" cy="0"/>
          </a:xfrm>
          <a:prstGeom prst="line">
            <a:avLst/>
          </a:prstGeom>
          <a:ln w="6350" cmpd="sng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2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SA Study_IDEAL infographic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4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BLSA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Baltimore Longitudinal Study of Aging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asures_BLSA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875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in the  BLSA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Paradigm – A Hierarchical Network of Measures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10733" y="3073400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essons from IDEAL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3674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From IDEAL?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3521" y="352596"/>
            <a:ext cx="7008812" cy="858140"/>
          </a:xfrm>
        </p:spPr>
        <p:txBody>
          <a:bodyPr/>
          <a:lstStyle/>
          <a:p>
            <a:r>
              <a:rPr lang="en-US" dirty="0" smtClean="0"/>
              <a:t>Development of a Short Physical Battery to Predict Disability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065867" y="93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794933" y="25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Content Placeholder 6" descr="Lower_Extremity_images.png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8" r="6258"/>
          <a:stretch>
            <a:fillRect/>
          </a:stretch>
        </p:blipFill>
        <p:spPr>
          <a:xfrm>
            <a:off x="602719" y="1754191"/>
            <a:ext cx="7877704" cy="39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ssons from IDEAL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3674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41933" y="1921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6850" y="4852986"/>
            <a:ext cx="7583496" cy="1226079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000" dirty="0"/>
              <a:t>What </a:t>
            </a:r>
            <a:r>
              <a:rPr lang="en-US" sz="2000" dirty="0" smtClean="0"/>
              <a:t>differentiates </a:t>
            </a:r>
            <a:r>
              <a:rPr lang="en-US" sz="2000" dirty="0"/>
              <a:t>people who survive to old age maintaining </a:t>
            </a:r>
            <a:r>
              <a:rPr lang="en-US" sz="2000" dirty="0" smtClean="0"/>
              <a:t>an </a:t>
            </a:r>
            <a:r>
              <a:rPr lang="en-US" sz="2000" dirty="0"/>
              <a:t>IDEAL condition compared to those who also survive to old </a:t>
            </a:r>
            <a:r>
              <a:rPr lang="en-US" sz="2000" dirty="0" smtClean="0"/>
              <a:t>age </a:t>
            </a:r>
            <a:r>
              <a:rPr lang="en-US" sz="2000" dirty="0"/>
              <a:t>but develop diseases and functional impairments?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From IDEAL?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ssons from IDEAL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3674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41933" y="1921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5317" y="4861453"/>
            <a:ext cx="7583496" cy="1226079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000" dirty="0" smtClean="0"/>
              <a:t>What are the risk factors for mortality or losing IDEAL status </a:t>
            </a:r>
            <a:br>
              <a:rPr lang="en-US" sz="2000" dirty="0" smtClean="0"/>
            </a:br>
            <a:r>
              <a:rPr lang="en-US" sz="2000" dirty="0" smtClean="0"/>
              <a:t>in IDEAL persons</a:t>
            </a:r>
          </a:p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From IDEAL?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5413"/>
            <a:ext cx="2133600" cy="285750"/>
          </a:xfrm>
        </p:spPr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433238" y="2807532"/>
            <a:ext cx="5439300" cy="514796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Lessons from the BLSA</a:t>
            </a:r>
            <a:endParaRPr lang="en-US" dirty="0"/>
          </a:p>
        </p:txBody>
      </p:sp>
      <p:pic>
        <p:nvPicPr>
          <p:cNvPr id="10" name="Picture 9" descr="BLSA_Lesso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4" y="2020357"/>
            <a:ext cx="259994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ysical A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Moving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1333" y="267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019166" y="263010"/>
            <a:ext cx="229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senior citizens running</a:t>
            </a:r>
          </a:p>
        </p:txBody>
      </p:sp>
    </p:spTree>
    <p:extLst>
      <p:ext uri="{BB962C8B-B14F-4D97-AF65-F5344CB8AC3E}">
        <p14:creationId xmlns:p14="http://schemas.microsoft.com/office/powerpoint/2010/main" val="38404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ight-Sha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3528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Attention to Weight and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65667" y="3039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58"/>
          <p:cNvSpPr txBox="1">
            <a:spLocks noChangeArrowheads="1"/>
          </p:cNvSpPr>
          <p:nvPr/>
        </p:nvSpPr>
        <p:spPr bwMode="auto">
          <a:xfrm>
            <a:off x="626852" y="4450839"/>
            <a:ext cx="1994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tx2"/>
                </a:solidFill>
                <a:latin typeface="Arial "/>
                <a:cs typeface="Arial "/>
              </a:rPr>
              <a:t>LEAN</a:t>
            </a:r>
            <a:endParaRPr lang="en-US" dirty="0">
              <a:solidFill>
                <a:schemeClr val="tx2"/>
              </a:solidFill>
              <a:latin typeface="Arial "/>
              <a:cs typeface="Arial "/>
            </a:endParaRPr>
          </a:p>
        </p:txBody>
      </p:sp>
      <p:sp>
        <p:nvSpPr>
          <p:cNvPr id="8" name="TextBox 58"/>
          <p:cNvSpPr txBox="1">
            <a:spLocks noChangeArrowheads="1"/>
          </p:cNvSpPr>
          <p:nvPr/>
        </p:nvSpPr>
        <p:spPr bwMode="auto">
          <a:xfrm>
            <a:off x="6323973" y="4450839"/>
            <a:ext cx="1994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tx2"/>
                </a:solidFill>
                <a:latin typeface="Arial  "/>
                <a:cs typeface="Arial  "/>
              </a:rPr>
              <a:t>APPLE</a:t>
            </a:r>
            <a:endParaRPr lang="en-US" dirty="0">
              <a:solidFill>
                <a:schemeClr val="tx2"/>
              </a:solidFill>
              <a:latin typeface="Arial  "/>
              <a:cs typeface="Arial  "/>
            </a:endParaRPr>
          </a:p>
        </p:txBody>
      </p:sp>
      <p:sp>
        <p:nvSpPr>
          <p:cNvPr id="9" name="TextBox 58"/>
          <p:cNvSpPr txBox="1">
            <a:spLocks noChangeArrowheads="1"/>
          </p:cNvSpPr>
          <p:nvPr/>
        </p:nvSpPr>
        <p:spPr bwMode="auto">
          <a:xfrm>
            <a:off x="3485617" y="4450839"/>
            <a:ext cx="1994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tx2"/>
                </a:solidFill>
                <a:latin typeface="Arial  "/>
                <a:cs typeface="Arial  "/>
              </a:rPr>
              <a:t>PEAR</a:t>
            </a:r>
            <a:endParaRPr lang="en-US" dirty="0">
              <a:solidFill>
                <a:schemeClr val="tx2"/>
              </a:solidFill>
              <a:latin typeface="Arial  "/>
              <a:cs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42604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</a:t>
            </a:r>
            <a:r>
              <a:rPr lang="en-US" dirty="0"/>
              <a:t>W</a:t>
            </a:r>
            <a:r>
              <a:rPr lang="en-US" dirty="0" smtClean="0"/>
              <a:t>hat you 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2667" y="2802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hutterstock_5483118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060" y="882650"/>
            <a:ext cx="5917280" cy="5135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94267" y="591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872067" y="6282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nior_Activiti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Participate in Activities you Enjoy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2DDA1-7B50-B947-8869-C71675A05752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 descr="31151 IDEAL Poster 2_Luigi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20"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2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54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6587" y="377997"/>
            <a:ext cx="7913688" cy="48560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Study for our Children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the Children of our Children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0306" y="2709334"/>
            <a:ext cx="5014378" cy="753532"/>
          </a:xfrm>
        </p:spPr>
        <p:txBody>
          <a:bodyPr/>
          <a:lstStyle/>
          <a:p>
            <a:r>
              <a:rPr lang="en-US" sz="5000" dirty="0" smtClean="0"/>
              <a:t>QUESTIONS?</a:t>
            </a:r>
            <a:endParaRPr lang="en-US" sz="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5413"/>
            <a:ext cx="2133600" cy="285750"/>
          </a:xfrm>
        </p:spPr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39</a:t>
            </a:fld>
            <a:endParaRPr lang="en-US" dirty="0"/>
          </a:p>
        </p:txBody>
      </p:sp>
      <p:pic>
        <p:nvPicPr>
          <p:cNvPr id="5" name="Picture 4" descr="QUESTION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91" y="2027770"/>
            <a:ext cx="3035808" cy="2179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6600" y="6036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54" y="352596"/>
            <a:ext cx="6102879" cy="1219182"/>
          </a:xfrm>
        </p:spPr>
        <p:txBody>
          <a:bodyPr/>
          <a:lstStyle/>
          <a:p>
            <a:r>
              <a:rPr lang="en-US" b="1" dirty="0" smtClean="0"/>
              <a:t>Lower-Extremity Function  </a:t>
            </a:r>
            <a:r>
              <a:rPr lang="en-US" dirty="0" smtClean="0">
                <a:latin typeface="Arial"/>
                <a:cs typeface="Arial"/>
              </a:rPr>
              <a:t>in Persons over the Age of 70 Years  as a Predictor of Subsequent Disability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8599" y="492659"/>
            <a:ext cx="1927225" cy="957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600" baseline="30000" dirty="0">
                <a:latin typeface="Arial"/>
                <a:cs typeface="Arial"/>
              </a:rPr>
              <a:t>Jack M. </a:t>
            </a:r>
            <a:r>
              <a:rPr lang="en-US" sz="1600" baseline="30000" dirty="0" err="1">
                <a:latin typeface="Arial"/>
                <a:cs typeface="Arial"/>
              </a:rPr>
              <a:t>Guralnik</a:t>
            </a:r>
            <a:r>
              <a:rPr lang="en-US" sz="1600" baseline="30000" dirty="0">
                <a:latin typeface="Arial"/>
                <a:cs typeface="Arial"/>
              </a:rPr>
              <a:t>, MD, PhD </a:t>
            </a:r>
          </a:p>
          <a:p>
            <a:pPr algn="r">
              <a:lnSpc>
                <a:spcPts val="1500"/>
              </a:lnSpc>
            </a:pPr>
            <a:r>
              <a:rPr lang="en-US" sz="1600" baseline="30000" dirty="0">
                <a:latin typeface="Arial"/>
                <a:cs typeface="Arial"/>
              </a:rPr>
              <a:t>Luigi </a:t>
            </a:r>
            <a:r>
              <a:rPr lang="en-US" sz="1600" baseline="30000" dirty="0" err="1">
                <a:latin typeface="Arial"/>
                <a:cs typeface="Arial"/>
              </a:rPr>
              <a:t>Ferrucci</a:t>
            </a:r>
            <a:r>
              <a:rPr lang="en-US" sz="1600" baseline="30000" dirty="0">
                <a:latin typeface="Arial"/>
                <a:cs typeface="Arial"/>
              </a:rPr>
              <a:t>, MD, PhD</a:t>
            </a:r>
          </a:p>
          <a:p>
            <a:pPr algn="r">
              <a:lnSpc>
                <a:spcPts val="1500"/>
              </a:lnSpc>
            </a:pPr>
            <a:r>
              <a:rPr lang="en-US" sz="1600" baseline="30000" dirty="0">
                <a:latin typeface="Arial"/>
                <a:cs typeface="Arial"/>
              </a:rPr>
              <a:t>Eleanor M. </a:t>
            </a:r>
            <a:r>
              <a:rPr lang="en-US" sz="1600" baseline="30000" dirty="0" err="1">
                <a:latin typeface="Arial"/>
                <a:cs typeface="Arial"/>
              </a:rPr>
              <a:t>Simonsick</a:t>
            </a:r>
            <a:r>
              <a:rPr lang="en-US" sz="1600" baseline="30000" dirty="0">
                <a:latin typeface="Arial"/>
                <a:cs typeface="Arial"/>
              </a:rPr>
              <a:t>, PhD </a:t>
            </a:r>
          </a:p>
          <a:p>
            <a:pPr algn="r">
              <a:lnSpc>
                <a:spcPts val="1500"/>
              </a:lnSpc>
            </a:pPr>
            <a:r>
              <a:rPr lang="en-US" sz="1600" baseline="30000" dirty="0">
                <a:latin typeface="Arial"/>
                <a:cs typeface="Arial"/>
              </a:rPr>
              <a:t>Marcel E. </a:t>
            </a:r>
            <a:r>
              <a:rPr lang="en-US" sz="1600" baseline="30000" dirty="0" err="1">
                <a:latin typeface="Arial"/>
                <a:cs typeface="Arial"/>
              </a:rPr>
              <a:t>Salive</a:t>
            </a:r>
            <a:r>
              <a:rPr lang="en-US" sz="1600" baseline="30000" dirty="0">
                <a:latin typeface="Arial"/>
                <a:cs typeface="Arial"/>
              </a:rPr>
              <a:t>, MD, MPH </a:t>
            </a:r>
          </a:p>
          <a:p>
            <a:pPr algn="r">
              <a:lnSpc>
                <a:spcPts val="1500"/>
              </a:lnSpc>
            </a:pPr>
            <a:r>
              <a:rPr lang="en-US" sz="1600" baseline="30000" dirty="0">
                <a:latin typeface="Arial"/>
                <a:cs typeface="Arial"/>
              </a:rPr>
              <a:t>Robert B. Wallace, MD </a:t>
            </a:r>
          </a:p>
        </p:txBody>
      </p:sp>
      <p:pic>
        <p:nvPicPr>
          <p:cNvPr id="7" name="Picture 6" descr="Lower_Extremity_grap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5" y="1985441"/>
            <a:ext cx="8186805" cy="37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Walking Speed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A Powerful Predictor of Mortality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/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524949" y="1590416"/>
            <a:ext cx="7976472" cy="4450076"/>
            <a:chOff x="152400" y="1590413"/>
            <a:chExt cx="8396288" cy="4684294"/>
          </a:xfrm>
        </p:grpSpPr>
        <p:sp>
          <p:nvSpPr>
            <p:cNvPr id="7" name="Rectangle 5"/>
            <p:cNvSpPr>
              <a:spLocks noChangeAspect="1" noChangeArrowheads="1"/>
            </p:cNvSpPr>
            <p:nvPr/>
          </p:nvSpPr>
          <p:spPr bwMode="auto">
            <a:xfrm>
              <a:off x="665161" y="5190864"/>
              <a:ext cx="431967" cy="25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50%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" name="Rectangle 6"/>
            <p:cNvSpPr>
              <a:spLocks noChangeAspect="1" noChangeArrowheads="1"/>
            </p:cNvSpPr>
            <p:nvPr/>
          </p:nvSpPr>
          <p:spPr bwMode="auto">
            <a:xfrm>
              <a:off x="665161" y="3539864"/>
              <a:ext cx="431967" cy="25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75%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9" name="Rectangle 7"/>
            <p:cNvSpPr>
              <a:spLocks noChangeAspect="1" noChangeArrowheads="1"/>
            </p:cNvSpPr>
            <p:nvPr/>
          </p:nvSpPr>
          <p:spPr bwMode="auto">
            <a:xfrm>
              <a:off x="668336" y="1744402"/>
              <a:ext cx="551771" cy="25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100%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auto">
            <a:xfrm>
              <a:off x="1233486" y="5463913"/>
              <a:ext cx="7315202" cy="45719"/>
            </a:xfrm>
            <a:custGeom>
              <a:avLst/>
              <a:gdLst>
                <a:gd name="T0" fmla="*/ 0 w 3562"/>
                <a:gd name="T1" fmla="*/ 0 h 1"/>
                <a:gd name="T2" fmla="*/ 3562 w 3562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62" h="1">
                  <a:moveTo>
                    <a:pt x="0" y="0"/>
                  </a:moveTo>
                  <a:lnTo>
                    <a:pt x="3562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Text Box 14"/>
            <p:cNvSpPr txBox="1">
              <a:spLocks noChangeAspect="1" noChangeArrowheads="1"/>
            </p:cNvSpPr>
            <p:nvPr/>
          </p:nvSpPr>
          <p:spPr bwMode="auto">
            <a:xfrm>
              <a:off x="7104054" y="4522529"/>
              <a:ext cx="1092481" cy="226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Arial"/>
                  <a:cs typeface="Arial"/>
                </a:rPr>
                <a:t>Slowest 20%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AutoShape 15"/>
            <p:cNvSpPr>
              <a:spLocks noChangeAspect="1"/>
            </p:cNvSpPr>
            <p:nvPr/>
          </p:nvSpPr>
          <p:spPr bwMode="auto">
            <a:xfrm>
              <a:off x="6837358" y="2077775"/>
              <a:ext cx="177799" cy="685800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Text Box 16"/>
            <p:cNvSpPr txBox="1">
              <a:spLocks noChangeAspect="1" noChangeArrowheads="1"/>
            </p:cNvSpPr>
            <p:nvPr/>
          </p:nvSpPr>
          <p:spPr bwMode="auto">
            <a:xfrm>
              <a:off x="7091254" y="2292901"/>
              <a:ext cx="966337" cy="226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Arial"/>
                  <a:cs typeface="Arial"/>
                </a:rPr>
                <a:t>Faster 80%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" name="Freeform 18"/>
            <p:cNvSpPr>
              <a:spLocks noChangeAspect="1"/>
            </p:cNvSpPr>
            <p:nvPr/>
          </p:nvSpPr>
          <p:spPr bwMode="auto">
            <a:xfrm>
              <a:off x="1284286" y="1909503"/>
              <a:ext cx="5538787" cy="298448"/>
            </a:xfrm>
            <a:custGeom>
              <a:avLst/>
              <a:gdLst>
                <a:gd name="T0" fmla="*/ 0 w 309"/>
                <a:gd name="T1" fmla="*/ 0 h 5"/>
                <a:gd name="T2" fmla="*/ 1344366 w 309"/>
                <a:gd name="T3" fmla="*/ 0 h 5"/>
                <a:gd name="T4" fmla="*/ 2796281 w 309"/>
                <a:gd name="T5" fmla="*/ 59690 h 5"/>
                <a:gd name="T6" fmla="*/ 3549126 w 309"/>
                <a:gd name="T7" fmla="*/ 179070 h 5"/>
                <a:gd name="T8" fmla="*/ 4337821 w 309"/>
                <a:gd name="T9" fmla="*/ 238760 h 5"/>
                <a:gd name="T10" fmla="*/ 4373671 w 309"/>
                <a:gd name="T11" fmla="*/ 298450 h 5"/>
                <a:gd name="T12" fmla="*/ 4391596 w 309"/>
                <a:gd name="T13" fmla="*/ 298450 h 5"/>
                <a:gd name="T14" fmla="*/ 4391596 w 309"/>
                <a:gd name="T15" fmla="*/ 298450 h 5"/>
                <a:gd name="T16" fmla="*/ 4409521 w 309"/>
                <a:gd name="T17" fmla="*/ 298450 h 5"/>
                <a:gd name="T18" fmla="*/ 4409521 w 309"/>
                <a:gd name="T19" fmla="*/ 298450 h 5"/>
                <a:gd name="T20" fmla="*/ 4427445 w 309"/>
                <a:gd name="T21" fmla="*/ 298450 h 5"/>
                <a:gd name="T22" fmla="*/ 4445370 w 309"/>
                <a:gd name="T23" fmla="*/ 298450 h 5"/>
                <a:gd name="T24" fmla="*/ 4463295 w 309"/>
                <a:gd name="T25" fmla="*/ 298450 h 5"/>
                <a:gd name="T26" fmla="*/ 4463295 w 309"/>
                <a:gd name="T27" fmla="*/ 298450 h 5"/>
                <a:gd name="T28" fmla="*/ 4481220 w 309"/>
                <a:gd name="T29" fmla="*/ 298450 h 5"/>
                <a:gd name="T30" fmla="*/ 4499145 w 309"/>
                <a:gd name="T31" fmla="*/ 298450 h 5"/>
                <a:gd name="T32" fmla="*/ 4499145 w 309"/>
                <a:gd name="T33" fmla="*/ 298450 h 5"/>
                <a:gd name="T34" fmla="*/ 4517070 w 309"/>
                <a:gd name="T35" fmla="*/ 298450 h 5"/>
                <a:gd name="T36" fmla="*/ 4552920 w 309"/>
                <a:gd name="T37" fmla="*/ 298450 h 5"/>
                <a:gd name="T38" fmla="*/ 4570844 w 309"/>
                <a:gd name="T39" fmla="*/ 298450 h 5"/>
                <a:gd name="T40" fmla="*/ 4624619 w 309"/>
                <a:gd name="T41" fmla="*/ 298450 h 5"/>
                <a:gd name="T42" fmla="*/ 4678394 w 309"/>
                <a:gd name="T43" fmla="*/ 298450 h 5"/>
                <a:gd name="T44" fmla="*/ 4696319 w 309"/>
                <a:gd name="T45" fmla="*/ 298450 h 5"/>
                <a:gd name="T46" fmla="*/ 4714244 w 309"/>
                <a:gd name="T47" fmla="*/ 298450 h 5"/>
                <a:gd name="T48" fmla="*/ 4732168 w 309"/>
                <a:gd name="T49" fmla="*/ 298450 h 5"/>
                <a:gd name="T50" fmla="*/ 4750093 w 309"/>
                <a:gd name="T51" fmla="*/ 298450 h 5"/>
                <a:gd name="T52" fmla="*/ 4839718 w 309"/>
                <a:gd name="T53" fmla="*/ 298450 h 5"/>
                <a:gd name="T54" fmla="*/ 4857643 w 309"/>
                <a:gd name="T55" fmla="*/ 298450 h 5"/>
                <a:gd name="T56" fmla="*/ 4875567 w 309"/>
                <a:gd name="T57" fmla="*/ 298450 h 5"/>
                <a:gd name="T58" fmla="*/ 4875567 w 309"/>
                <a:gd name="T59" fmla="*/ 298450 h 5"/>
                <a:gd name="T60" fmla="*/ 4893492 w 309"/>
                <a:gd name="T61" fmla="*/ 298450 h 5"/>
                <a:gd name="T62" fmla="*/ 4929342 w 309"/>
                <a:gd name="T63" fmla="*/ 298450 h 5"/>
                <a:gd name="T64" fmla="*/ 4983117 w 309"/>
                <a:gd name="T65" fmla="*/ 298450 h 5"/>
                <a:gd name="T66" fmla="*/ 5018966 w 309"/>
                <a:gd name="T67" fmla="*/ 298450 h 5"/>
                <a:gd name="T68" fmla="*/ 5054816 w 309"/>
                <a:gd name="T69" fmla="*/ 298450 h 5"/>
                <a:gd name="T70" fmla="*/ 5072741 w 309"/>
                <a:gd name="T71" fmla="*/ 298450 h 5"/>
                <a:gd name="T72" fmla="*/ 5072741 w 309"/>
                <a:gd name="T73" fmla="*/ 298450 h 5"/>
                <a:gd name="T74" fmla="*/ 5090666 w 309"/>
                <a:gd name="T75" fmla="*/ 298450 h 5"/>
                <a:gd name="T76" fmla="*/ 5108591 w 309"/>
                <a:gd name="T77" fmla="*/ 298450 h 5"/>
                <a:gd name="T78" fmla="*/ 5126516 w 309"/>
                <a:gd name="T79" fmla="*/ 298450 h 5"/>
                <a:gd name="T80" fmla="*/ 5126516 w 309"/>
                <a:gd name="T81" fmla="*/ 298450 h 5"/>
                <a:gd name="T82" fmla="*/ 5198215 w 309"/>
                <a:gd name="T83" fmla="*/ 298450 h 5"/>
                <a:gd name="T84" fmla="*/ 5234065 w 309"/>
                <a:gd name="T85" fmla="*/ 298450 h 5"/>
                <a:gd name="T86" fmla="*/ 5234065 w 309"/>
                <a:gd name="T87" fmla="*/ 298450 h 5"/>
                <a:gd name="T88" fmla="*/ 5251990 w 309"/>
                <a:gd name="T89" fmla="*/ 298450 h 5"/>
                <a:gd name="T90" fmla="*/ 5287840 w 309"/>
                <a:gd name="T91" fmla="*/ 298450 h 5"/>
                <a:gd name="T92" fmla="*/ 5341614 w 309"/>
                <a:gd name="T93" fmla="*/ 298450 h 5"/>
                <a:gd name="T94" fmla="*/ 5359539 w 309"/>
                <a:gd name="T95" fmla="*/ 298450 h 5"/>
                <a:gd name="T96" fmla="*/ 5377464 w 309"/>
                <a:gd name="T97" fmla="*/ 298450 h 5"/>
                <a:gd name="T98" fmla="*/ 5395389 w 309"/>
                <a:gd name="T99" fmla="*/ 298450 h 5"/>
                <a:gd name="T100" fmla="*/ 5413314 w 309"/>
                <a:gd name="T101" fmla="*/ 298450 h 5"/>
                <a:gd name="T102" fmla="*/ 5413314 w 309"/>
                <a:gd name="T103" fmla="*/ 298450 h 5"/>
                <a:gd name="T104" fmla="*/ 5431239 w 309"/>
                <a:gd name="T105" fmla="*/ 298450 h 5"/>
                <a:gd name="T106" fmla="*/ 5431239 w 309"/>
                <a:gd name="T107" fmla="*/ 298450 h 5"/>
                <a:gd name="T108" fmla="*/ 5449164 w 309"/>
                <a:gd name="T109" fmla="*/ 298450 h 5"/>
                <a:gd name="T110" fmla="*/ 5467088 w 309"/>
                <a:gd name="T111" fmla="*/ 298450 h 5"/>
                <a:gd name="T112" fmla="*/ 5467088 w 309"/>
                <a:gd name="T113" fmla="*/ 298450 h 5"/>
                <a:gd name="T114" fmla="*/ 5502938 w 309"/>
                <a:gd name="T115" fmla="*/ 298450 h 5"/>
                <a:gd name="T116" fmla="*/ 5520863 w 309"/>
                <a:gd name="T117" fmla="*/ 298450 h 5"/>
                <a:gd name="T118" fmla="*/ 5538788 w 309"/>
                <a:gd name="T119" fmla="*/ 298450 h 5"/>
                <a:gd name="T120" fmla="*/ 5538788 w 309"/>
                <a:gd name="T121" fmla="*/ 298450 h 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9" h="5">
                  <a:moveTo>
                    <a:pt x="0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115" y="1"/>
                  </a:lnTo>
                  <a:lnTo>
                    <a:pt x="126" y="1"/>
                  </a:lnTo>
                  <a:lnTo>
                    <a:pt x="156" y="1"/>
                  </a:lnTo>
                  <a:lnTo>
                    <a:pt x="156" y="2"/>
                  </a:lnTo>
                  <a:lnTo>
                    <a:pt x="164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98" y="3"/>
                  </a:lnTo>
                  <a:lnTo>
                    <a:pt x="199" y="3"/>
                  </a:lnTo>
                  <a:lnTo>
                    <a:pt x="199" y="4"/>
                  </a:lnTo>
                  <a:lnTo>
                    <a:pt x="227" y="4"/>
                  </a:lnTo>
                  <a:lnTo>
                    <a:pt x="242" y="4"/>
                  </a:lnTo>
                  <a:lnTo>
                    <a:pt x="242" y="5"/>
                  </a:lnTo>
                  <a:lnTo>
                    <a:pt x="243" y="5"/>
                  </a:lnTo>
                  <a:lnTo>
                    <a:pt x="244" y="5"/>
                  </a:lnTo>
                  <a:lnTo>
                    <a:pt x="245" y="5"/>
                  </a:lnTo>
                  <a:lnTo>
                    <a:pt x="246" y="5"/>
                  </a:lnTo>
                  <a:lnTo>
                    <a:pt x="247" y="5"/>
                  </a:lnTo>
                  <a:lnTo>
                    <a:pt x="248" y="5"/>
                  </a:lnTo>
                  <a:lnTo>
                    <a:pt x="249" y="5"/>
                  </a:lnTo>
                  <a:lnTo>
                    <a:pt x="250" y="5"/>
                  </a:lnTo>
                  <a:lnTo>
                    <a:pt x="251" y="5"/>
                  </a:lnTo>
                  <a:lnTo>
                    <a:pt x="252" y="5"/>
                  </a:lnTo>
                  <a:lnTo>
                    <a:pt x="253" y="5"/>
                  </a:lnTo>
                  <a:lnTo>
                    <a:pt x="254" y="5"/>
                  </a:lnTo>
                  <a:lnTo>
                    <a:pt x="255" y="5"/>
                  </a:lnTo>
                  <a:lnTo>
                    <a:pt x="258" y="5"/>
                  </a:lnTo>
                  <a:lnTo>
                    <a:pt x="260" y="5"/>
                  </a:lnTo>
                  <a:lnTo>
                    <a:pt x="261" y="5"/>
                  </a:lnTo>
                  <a:lnTo>
                    <a:pt x="262" y="5"/>
                  </a:lnTo>
                  <a:lnTo>
                    <a:pt x="263" y="5"/>
                  </a:lnTo>
                  <a:lnTo>
                    <a:pt x="264" y="5"/>
                  </a:lnTo>
                  <a:lnTo>
                    <a:pt x="265" y="5"/>
                  </a:lnTo>
                  <a:lnTo>
                    <a:pt x="266" y="5"/>
                  </a:lnTo>
                  <a:lnTo>
                    <a:pt x="269" y="5"/>
                  </a:lnTo>
                  <a:lnTo>
                    <a:pt x="270" y="5"/>
                  </a:lnTo>
                  <a:lnTo>
                    <a:pt x="271" y="5"/>
                  </a:lnTo>
                  <a:lnTo>
                    <a:pt x="272" y="5"/>
                  </a:lnTo>
                  <a:lnTo>
                    <a:pt x="273" y="5"/>
                  </a:lnTo>
                  <a:lnTo>
                    <a:pt x="274" y="5"/>
                  </a:lnTo>
                  <a:lnTo>
                    <a:pt x="275" y="5"/>
                  </a:lnTo>
                  <a:lnTo>
                    <a:pt x="276" y="5"/>
                  </a:lnTo>
                  <a:lnTo>
                    <a:pt x="277" y="5"/>
                  </a:lnTo>
                  <a:lnTo>
                    <a:pt x="278" y="5"/>
                  </a:lnTo>
                  <a:lnTo>
                    <a:pt x="280" y="5"/>
                  </a:lnTo>
                  <a:lnTo>
                    <a:pt x="281" y="5"/>
                  </a:lnTo>
                  <a:lnTo>
                    <a:pt x="282" y="5"/>
                  </a:lnTo>
                  <a:lnTo>
                    <a:pt x="283" y="5"/>
                  </a:lnTo>
                  <a:lnTo>
                    <a:pt x="284" y="5"/>
                  </a:lnTo>
                  <a:lnTo>
                    <a:pt x="285" y="5"/>
                  </a:lnTo>
                  <a:lnTo>
                    <a:pt x="286" y="5"/>
                  </a:lnTo>
                  <a:lnTo>
                    <a:pt x="287" y="5"/>
                  </a:lnTo>
                  <a:lnTo>
                    <a:pt x="290" y="5"/>
                  </a:lnTo>
                  <a:lnTo>
                    <a:pt x="291" y="5"/>
                  </a:lnTo>
                  <a:lnTo>
                    <a:pt x="292" y="5"/>
                  </a:lnTo>
                  <a:lnTo>
                    <a:pt x="293" y="5"/>
                  </a:lnTo>
                  <a:lnTo>
                    <a:pt x="295" y="5"/>
                  </a:lnTo>
                  <a:lnTo>
                    <a:pt x="297" y="5"/>
                  </a:lnTo>
                  <a:lnTo>
                    <a:pt x="298" y="5"/>
                  </a:lnTo>
                  <a:lnTo>
                    <a:pt x="299" y="5"/>
                  </a:lnTo>
                  <a:lnTo>
                    <a:pt x="300" y="5"/>
                  </a:lnTo>
                  <a:lnTo>
                    <a:pt x="301" y="5"/>
                  </a:lnTo>
                  <a:lnTo>
                    <a:pt x="302" y="5"/>
                  </a:lnTo>
                  <a:lnTo>
                    <a:pt x="303" y="5"/>
                  </a:lnTo>
                  <a:lnTo>
                    <a:pt x="304" y="5"/>
                  </a:lnTo>
                  <a:lnTo>
                    <a:pt x="305" y="5"/>
                  </a:lnTo>
                  <a:lnTo>
                    <a:pt x="306" y="5"/>
                  </a:lnTo>
                  <a:lnTo>
                    <a:pt x="307" y="5"/>
                  </a:lnTo>
                  <a:lnTo>
                    <a:pt x="308" y="5"/>
                  </a:lnTo>
                  <a:lnTo>
                    <a:pt x="309" y="5"/>
                  </a:lnTo>
                </a:path>
              </a:pathLst>
            </a:custGeom>
            <a:noFill/>
            <a:ln w="38100" cmpd="sng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 noChangeAspect="1"/>
            </p:cNvSpPr>
            <p:nvPr/>
          </p:nvSpPr>
          <p:spPr bwMode="auto">
            <a:xfrm>
              <a:off x="1284286" y="1909502"/>
              <a:ext cx="5538787" cy="415925"/>
            </a:xfrm>
            <a:custGeom>
              <a:avLst/>
              <a:gdLst>
                <a:gd name="T0" fmla="*/ 0 w 309"/>
                <a:gd name="T1" fmla="*/ 0 h 7"/>
                <a:gd name="T2" fmla="*/ 1505690 w 309"/>
                <a:gd name="T3" fmla="*/ 59418 h 7"/>
                <a:gd name="T4" fmla="*/ 2724582 w 309"/>
                <a:gd name="T5" fmla="*/ 118836 h 7"/>
                <a:gd name="T6" fmla="*/ 3979323 w 309"/>
                <a:gd name="T7" fmla="*/ 237671 h 7"/>
                <a:gd name="T8" fmla="*/ 4212347 w 309"/>
                <a:gd name="T9" fmla="*/ 297089 h 7"/>
                <a:gd name="T10" fmla="*/ 4373671 w 309"/>
                <a:gd name="T11" fmla="*/ 356507 h 7"/>
                <a:gd name="T12" fmla="*/ 4391596 w 309"/>
                <a:gd name="T13" fmla="*/ 356507 h 7"/>
                <a:gd name="T14" fmla="*/ 4409521 w 309"/>
                <a:gd name="T15" fmla="*/ 356507 h 7"/>
                <a:gd name="T16" fmla="*/ 4445370 w 309"/>
                <a:gd name="T17" fmla="*/ 356507 h 7"/>
                <a:gd name="T18" fmla="*/ 4445370 w 309"/>
                <a:gd name="T19" fmla="*/ 356507 h 7"/>
                <a:gd name="T20" fmla="*/ 4481220 w 309"/>
                <a:gd name="T21" fmla="*/ 356507 h 7"/>
                <a:gd name="T22" fmla="*/ 4481220 w 309"/>
                <a:gd name="T23" fmla="*/ 356507 h 7"/>
                <a:gd name="T24" fmla="*/ 4499145 w 309"/>
                <a:gd name="T25" fmla="*/ 356507 h 7"/>
                <a:gd name="T26" fmla="*/ 4517070 w 309"/>
                <a:gd name="T27" fmla="*/ 356507 h 7"/>
                <a:gd name="T28" fmla="*/ 4534995 w 309"/>
                <a:gd name="T29" fmla="*/ 356507 h 7"/>
                <a:gd name="T30" fmla="*/ 4534995 w 309"/>
                <a:gd name="T31" fmla="*/ 356507 h 7"/>
                <a:gd name="T32" fmla="*/ 4552920 w 309"/>
                <a:gd name="T33" fmla="*/ 356507 h 7"/>
                <a:gd name="T34" fmla="*/ 4570844 w 309"/>
                <a:gd name="T35" fmla="*/ 356507 h 7"/>
                <a:gd name="T36" fmla="*/ 4588769 w 309"/>
                <a:gd name="T37" fmla="*/ 356507 h 7"/>
                <a:gd name="T38" fmla="*/ 4624619 w 309"/>
                <a:gd name="T39" fmla="*/ 356507 h 7"/>
                <a:gd name="T40" fmla="*/ 4660469 w 309"/>
                <a:gd name="T41" fmla="*/ 356507 h 7"/>
                <a:gd name="T42" fmla="*/ 4678394 w 309"/>
                <a:gd name="T43" fmla="*/ 356507 h 7"/>
                <a:gd name="T44" fmla="*/ 4696319 w 309"/>
                <a:gd name="T45" fmla="*/ 356507 h 7"/>
                <a:gd name="T46" fmla="*/ 4714244 w 309"/>
                <a:gd name="T47" fmla="*/ 356507 h 7"/>
                <a:gd name="T48" fmla="*/ 4732168 w 309"/>
                <a:gd name="T49" fmla="*/ 356507 h 7"/>
                <a:gd name="T50" fmla="*/ 4768018 w 309"/>
                <a:gd name="T51" fmla="*/ 356507 h 7"/>
                <a:gd name="T52" fmla="*/ 4821793 w 309"/>
                <a:gd name="T53" fmla="*/ 356507 h 7"/>
                <a:gd name="T54" fmla="*/ 4839718 w 309"/>
                <a:gd name="T55" fmla="*/ 415925 h 7"/>
                <a:gd name="T56" fmla="*/ 4857643 w 309"/>
                <a:gd name="T57" fmla="*/ 415925 h 7"/>
                <a:gd name="T58" fmla="*/ 4875567 w 309"/>
                <a:gd name="T59" fmla="*/ 415925 h 7"/>
                <a:gd name="T60" fmla="*/ 4875567 w 309"/>
                <a:gd name="T61" fmla="*/ 415925 h 7"/>
                <a:gd name="T62" fmla="*/ 4893492 w 309"/>
                <a:gd name="T63" fmla="*/ 415925 h 7"/>
                <a:gd name="T64" fmla="*/ 4911417 w 309"/>
                <a:gd name="T65" fmla="*/ 415925 h 7"/>
                <a:gd name="T66" fmla="*/ 4983117 w 309"/>
                <a:gd name="T67" fmla="*/ 415925 h 7"/>
                <a:gd name="T68" fmla="*/ 5001042 w 309"/>
                <a:gd name="T69" fmla="*/ 415925 h 7"/>
                <a:gd name="T70" fmla="*/ 5018966 w 309"/>
                <a:gd name="T71" fmla="*/ 415925 h 7"/>
                <a:gd name="T72" fmla="*/ 5054816 w 309"/>
                <a:gd name="T73" fmla="*/ 415925 h 7"/>
                <a:gd name="T74" fmla="*/ 5072741 w 309"/>
                <a:gd name="T75" fmla="*/ 415925 h 7"/>
                <a:gd name="T76" fmla="*/ 5090666 w 309"/>
                <a:gd name="T77" fmla="*/ 415925 h 7"/>
                <a:gd name="T78" fmla="*/ 5108591 w 309"/>
                <a:gd name="T79" fmla="*/ 415925 h 7"/>
                <a:gd name="T80" fmla="*/ 5126516 w 309"/>
                <a:gd name="T81" fmla="*/ 415925 h 7"/>
                <a:gd name="T82" fmla="*/ 5144441 w 309"/>
                <a:gd name="T83" fmla="*/ 415925 h 7"/>
                <a:gd name="T84" fmla="*/ 5162366 w 309"/>
                <a:gd name="T85" fmla="*/ 415925 h 7"/>
                <a:gd name="T86" fmla="*/ 5198215 w 309"/>
                <a:gd name="T87" fmla="*/ 415925 h 7"/>
                <a:gd name="T88" fmla="*/ 5198215 w 309"/>
                <a:gd name="T89" fmla="*/ 415925 h 7"/>
                <a:gd name="T90" fmla="*/ 5251990 w 309"/>
                <a:gd name="T91" fmla="*/ 415925 h 7"/>
                <a:gd name="T92" fmla="*/ 5269915 w 309"/>
                <a:gd name="T93" fmla="*/ 415925 h 7"/>
                <a:gd name="T94" fmla="*/ 5305765 w 309"/>
                <a:gd name="T95" fmla="*/ 415925 h 7"/>
                <a:gd name="T96" fmla="*/ 5341614 w 309"/>
                <a:gd name="T97" fmla="*/ 415925 h 7"/>
                <a:gd name="T98" fmla="*/ 5359539 w 309"/>
                <a:gd name="T99" fmla="*/ 415925 h 7"/>
                <a:gd name="T100" fmla="*/ 5377464 w 309"/>
                <a:gd name="T101" fmla="*/ 415925 h 7"/>
                <a:gd name="T102" fmla="*/ 5413314 w 309"/>
                <a:gd name="T103" fmla="*/ 415925 h 7"/>
                <a:gd name="T104" fmla="*/ 5431239 w 309"/>
                <a:gd name="T105" fmla="*/ 415925 h 7"/>
                <a:gd name="T106" fmla="*/ 5467088 w 309"/>
                <a:gd name="T107" fmla="*/ 415925 h 7"/>
                <a:gd name="T108" fmla="*/ 5467088 w 309"/>
                <a:gd name="T109" fmla="*/ 415925 h 7"/>
                <a:gd name="T110" fmla="*/ 5502938 w 309"/>
                <a:gd name="T111" fmla="*/ 415925 h 7"/>
                <a:gd name="T112" fmla="*/ 5538788 w 309"/>
                <a:gd name="T113" fmla="*/ 415925 h 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9" h="7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84" y="1"/>
                  </a:lnTo>
                  <a:lnTo>
                    <a:pt x="97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52" y="2"/>
                  </a:lnTo>
                  <a:lnTo>
                    <a:pt x="187" y="2"/>
                  </a:lnTo>
                  <a:lnTo>
                    <a:pt x="187" y="3"/>
                  </a:lnTo>
                  <a:lnTo>
                    <a:pt x="202" y="3"/>
                  </a:lnTo>
                  <a:lnTo>
                    <a:pt x="205" y="3"/>
                  </a:lnTo>
                  <a:lnTo>
                    <a:pt x="205" y="4"/>
                  </a:lnTo>
                  <a:lnTo>
                    <a:pt x="222" y="4"/>
                  </a:lnTo>
                  <a:lnTo>
                    <a:pt x="225" y="4"/>
                  </a:lnTo>
                  <a:lnTo>
                    <a:pt x="225" y="5"/>
                  </a:lnTo>
                  <a:lnTo>
                    <a:pt x="231" y="5"/>
                  </a:lnTo>
                  <a:lnTo>
                    <a:pt x="235" y="5"/>
                  </a:lnTo>
                  <a:lnTo>
                    <a:pt x="242" y="5"/>
                  </a:lnTo>
                  <a:lnTo>
                    <a:pt x="243" y="5"/>
                  </a:lnTo>
                  <a:lnTo>
                    <a:pt x="243" y="6"/>
                  </a:lnTo>
                  <a:lnTo>
                    <a:pt x="244" y="6"/>
                  </a:lnTo>
                  <a:lnTo>
                    <a:pt x="245" y="6"/>
                  </a:lnTo>
                  <a:lnTo>
                    <a:pt x="246" y="6"/>
                  </a:lnTo>
                  <a:lnTo>
                    <a:pt x="247" y="6"/>
                  </a:lnTo>
                  <a:lnTo>
                    <a:pt x="248" y="6"/>
                  </a:lnTo>
                  <a:lnTo>
                    <a:pt x="249" y="6"/>
                  </a:lnTo>
                  <a:lnTo>
                    <a:pt x="250" y="6"/>
                  </a:lnTo>
                  <a:lnTo>
                    <a:pt x="251" y="6"/>
                  </a:lnTo>
                  <a:lnTo>
                    <a:pt x="252" y="6"/>
                  </a:lnTo>
                  <a:lnTo>
                    <a:pt x="253" y="6"/>
                  </a:lnTo>
                  <a:lnTo>
                    <a:pt x="254" y="6"/>
                  </a:lnTo>
                  <a:lnTo>
                    <a:pt x="255" y="6"/>
                  </a:lnTo>
                  <a:lnTo>
                    <a:pt x="256" y="6"/>
                  </a:lnTo>
                  <a:lnTo>
                    <a:pt x="257" y="6"/>
                  </a:lnTo>
                  <a:lnTo>
                    <a:pt x="258" y="6"/>
                  </a:lnTo>
                  <a:lnTo>
                    <a:pt x="259" y="6"/>
                  </a:lnTo>
                  <a:lnTo>
                    <a:pt x="260" y="6"/>
                  </a:lnTo>
                  <a:lnTo>
                    <a:pt x="261" y="6"/>
                  </a:lnTo>
                  <a:lnTo>
                    <a:pt x="262" y="6"/>
                  </a:lnTo>
                  <a:lnTo>
                    <a:pt x="263" y="6"/>
                  </a:lnTo>
                  <a:lnTo>
                    <a:pt x="264" y="6"/>
                  </a:lnTo>
                  <a:lnTo>
                    <a:pt x="265" y="6"/>
                  </a:lnTo>
                  <a:lnTo>
                    <a:pt x="266" y="6"/>
                  </a:lnTo>
                  <a:lnTo>
                    <a:pt x="268" y="6"/>
                  </a:lnTo>
                  <a:lnTo>
                    <a:pt x="269" y="6"/>
                  </a:lnTo>
                  <a:lnTo>
                    <a:pt x="270" y="6"/>
                  </a:lnTo>
                  <a:lnTo>
                    <a:pt x="270" y="7"/>
                  </a:lnTo>
                  <a:lnTo>
                    <a:pt x="271" y="7"/>
                  </a:lnTo>
                  <a:lnTo>
                    <a:pt x="272" y="7"/>
                  </a:lnTo>
                  <a:lnTo>
                    <a:pt x="273" y="7"/>
                  </a:lnTo>
                  <a:lnTo>
                    <a:pt x="274" y="7"/>
                  </a:lnTo>
                  <a:lnTo>
                    <a:pt x="275" y="7"/>
                  </a:lnTo>
                  <a:lnTo>
                    <a:pt x="277" y="7"/>
                  </a:lnTo>
                  <a:lnTo>
                    <a:pt x="278" y="7"/>
                  </a:lnTo>
                  <a:lnTo>
                    <a:pt x="279" y="7"/>
                  </a:lnTo>
                  <a:lnTo>
                    <a:pt x="280" y="7"/>
                  </a:lnTo>
                  <a:lnTo>
                    <a:pt x="281" y="7"/>
                  </a:lnTo>
                  <a:lnTo>
                    <a:pt x="282" y="7"/>
                  </a:lnTo>
                  <a:lnTo>
                    <a:pt x="283" y="7"/>
                  </a:lnTo>
                  <a:lnTo>
                    <a:pt x="284" y="7"/>
                  </a:lnTo>
                  <a:lnTo>
                    <a:pt x="285" y="7"/>
                  </a:lnTo>
                  <a:lnTo>
                    <a:pt x="286" y="7"/>
                  </a:lnTo>
                  <a:lnTo>
                    <a:pt x="287" y="7"/>
                  </a:lnTo>
                  <a:lnTo>
                    <a:pt x="288" y="7"/>
                  </a:lnTo>
                  <a:lnTo>
                    <a:pt x="289" y="7"/>
                  </a:lnTo>
                  <a:lnTo>
                    <a:pt x="290" y="7"/>
                  </a:lnTo>
                  <a:lnTo>
                    <a:pt x="291" y="7"/>
                  </a:lnTo>
                  <a:lnTo>
                    <a:pt x="292" y="7"/>
                  </a:lnTo>
                  <a:lnTo>
                    <a:pt x="293" y="7"/>
                  </a:lnTo>
                  <a:lnTo>
                    <a:pt x="294" y="7"/>
                  </a:lnTo>
                  <a:lnTo>
                    <a:pt x="295" y="7"/>
                  </a:lnTo>
                  <a:lnTo>
                    <a:pt x="296" y="7"/>
                  </a:lnTo>
                  <a:lnTo>
                    <a:pt x="297" y="7"/>
                  </a:lnTo>
                  <a:lnTo>
                    <a:pt x="298" y="7"/>
                  </a:lnTo>
                  <a:lnTo>
                    <a:pt x="299" y="7"/>
                  </a:lnTo>
                  <a:lnTo>
                    <a:pt x="300" y="7"/>
                  </a:lnTo>
                  <a:lnTo>
                    <a:pt x="301" y="7"/>
                  </a:lnTo>
                  <a:lnTo>
                    <a:pt x="302" y="7"/>
                  </a:lnTo>
                  <a:lnTo>
                    <a:pt x="303" y="7"/>
                  </a:lnTo>
                  <a:lnTo>
                    <a:pt x="304" y="7"/>
                  </a:lnTo>
                  <a:lnTo>
                    <a:pt x="305" y="7"/>
                  </a:lnTo>
                  <a:lnTo>
                    <a:pt x="306" y="7"/>
                  </a:lnTo>
                  <a:lnTo>
                    <a:pt x="307" y="7"/>
                  </a:lnTo>
                  <a:lnTo>
                    <a:pt x="308" y="7"/>
                  </a:lnTo>
                  <a:lnTo>
                    <a:pt x="309" y="7"/>
                  </a:lnTo>
                </a:path>
              </a:pathLst>
            </a:custGeom>
            <a:noFill/>
            <a:ln w="3810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 noChangeAspect="1"/>
            </p:cNvSpPr>
            <p:nvPr/>
          </p:nvSpPr>
          <p:spPr bwMode="auto">
            <a:xfrm>
              <a:off x="1284286" y="1909502"/>
              <a:ext cx="5557837" cy="533400"/>
            </a:xfrm>
            <a:custGeom>
              <a:avLst/>
              <a:gdLst>
                <a:gd name="T0" fmla="*/ 0 w 310"/>
                <a:gd name="T1" fmla="*/ 0 h 9"/>
                <a:gd name="T2" fmla="*/ 466141 w 310"/>
                <a:gd name="T3" fmla="*/ 0 h 9"/>
                <a:gd name="T4" fmla="*/ 1541852 w 310"/>
                <a:gd name="T5" fmla="*/ 118533 h 9"/>
                <a:gd name="T6" fmla="*/ 2599634 w 310"/>
                <a:gd name="T7" fmla="*/ 177800 h 9"/>
                <a:gd name="T8" fmla="*/ 3406417 w 310"/>
                <a:gd name="T9" fmla="*/ 296333 h 9"/>
                <a:gd name="T10" fmla="*/ 3998058 w 310"/>
                <a:gd name="T11" fmla="*/ 355600 h 9"/>
                <a:gd name="T12" fmla="*/ 4392485 w 310"/>
                <a:gd name="T13" fmla="*/ 474133 h 9"/>
                <a:gd name="T14" fmla="*/ 4428342 w 310"/>
                <a:gd name="T15" fmla="*/ 474133 h 9"/>
                <a:gd name="T16" fmla="*/ 4446270 w 310"/>
                <a:gd name="T17" fmla="*/ 474133 h 9"/>
                <a:gd name="T18" fmla="*/ 4446270 w 310"/>
                <a:gd name="T19" fmla="*/ 474133 h 9"/>
                <a:gd name="T20" fmla="*/ 4464199 w 310"/>
                <a:gd name="T21" fmla="*/ 474133 h 9"/>
                <a:gd name="T22" fmla="*/ 4482127 w 310"/>
                <a:gd name="T23" fmla="*/ 474133 h 9"/>
                <a:gd name="T24" fmla="*/ 4482127 w 310"/>
                <a:gd name="T25" fmla="*/ 474133 h 9"/>
                <a:gd name="T26" fmla="*/ 4517984 w 310"/>
                <a:gd name="T27" fmla="*/ 474133 h 9"/>
                <a:gd name="T28" fmla="*/ 4535913 w 310"/>
                <a:gd name="T29" fmla="*/ 474133 h 9"/>
                <a:gd name="T30" fmla="*/ 4571770 w 310"/>
                <a:gd name="T31" fmla="*/ 474133 h 9"/>
                <a:gd name="T32" fmla="*/ 4571770 w 310"/>
                <a:gd name="T33" fmla="*/ 474133 h 9"/>
                <a:gd name="T34" fmla="*/ 4589698 w 310"/>
                <a:gd name="T35" fmla="*/ 474133 h 9"/>
                <a:gd name="T36" fmla="*/ 4607627 w 310"/>
                <a:gd name="T37" fmla="*/ 474133 h 9"/>
                <a:gd name="T38" fmla="*/ 4625555 w 310"/>
                <a:gd name="T39" fmla="*/ 474133 h 9"/>
                <a:gd name="T40" fmla="*/ 4661413 w 310"/>
                <a:gd name="T41" fmla="*/ 474133 h 9"/>
                <a:gd name="T42" fmla="*/ 4679341 w 310"/>
                <a:gd name="T43" fmla="*/ 474133 h 9"/>
                <a:gd name="T44" fmla="*/ 4697270 w 310"/>
                <a:gd name="T45" fmla="*/ 474133 h 9"/>
                <a:gd name="T46" fmla="*/ 4715198 w 310"/>
                <a:gd name="T47" fmla="*/ 474133 h 9"/>
                <a:gd name="T48" fmla="*/ 4715198 w 310"/>
                <a:gd name="T49" fmla="*/ 474133 h 9"/>
                <a:gd name="T50" fmla="*/ 4733127 w 310"/>
                <a:gd name="T51" fmla="*/ 474133 h 9"/>
                <a:gd name="T52" fmla="*/ 4733127 w 310"/>
                <a:gd name="T53" fmla="*/ 474133 h 9"/>
                <a:gd name="T54" fmla="*/ 4751055 w 310"/>
                <a:gd name="T55" fmla="*/ 474133 h 9"/>
                <a:gd name="T56" fmla="*/ 4751055 w 310"/>
                <a:gd name="T57" fmla="*/ 474133 h 9"/>
                <a:gd name="T58" fmla="*/ 4786912 w 310"/>
                <a:gd name="T59" fmla="*/ 474133 h 9"/>
                <a:gd name="T60" fmla="*/ 4822769 w 310"/>
                <a:gd name="T61" fmla="*/ 474133 h 9"/>
                <a:gd name="T62" fmla="*/ 4858626 w 310"/>
                <a:gd name="T63" fmla="*/ 474133 h 9"/>
                <a:gd name="T64" fmla="*/ 4894483 w 310"/>
                <a:gd name="T65" fmla="*/ 533400 h 9"/>
                <a:gd name="T66" fmla="*/ 4930340 w 310"/>
                <a:gd name="T67" fmla="*/ 533400 h 9"/>
                <a:gd name="T68" fmla="*/ 4966197 w 310"/>
                <a:gd name="T69" fmla="*/ 533400 h 9"/>
                <a:gd name="T70" fmla="*/ 4984126 w 310"/>
                <a:gd name="T71" fmla="*/ 533400 h 9"/>
                <a:gd name="T72" fmla="*/ 5019983 w 310"/>
                <a:gd name="T73" fmla="*/ 533400 h 9"/>
                <a:gd name="T74" fmla="*/ 5037911 w 310"/>
                <a:gd name="T75" fmla="*/ 533400 h 9"/>
                <a:gd name="T76" fmla="*/ 5055840 w 310"/>
                <a:gd name="T77" fmla="*/ 533400 h 9"/>
                <a:gd name="T78" fmla="*/ 5091697 w 310"/>
                <a:gd name="T79" fmla="*/ 533400 h 9"/>
                <a:gd name="T80" fmla="*/ 5109625 w 310"/>
                <a:gd name="T81" fmla="*/ 533400 h 9"/>
                <a:gd name="T82" fmla="*/ 5145482 w 310"/>
                <a:gd name="T83" fmla="*/ 533400 h 9"/>
                <a:gd name="T84" fmla="*/ 5181339 w 310"/>
                <a:gd name="T85" fmla="*/ 533400 h 9"/>
                <a:gd name="T86" fmla="*/ 5199268 w 310"/>
                <a:gd name="T87" fmla="*/ 533400 h 9"/>
                <a:gd name="T88" fmla="*/ 5217196 w 310"/>
                <a:gd name="T89" fmla="*/ 533400 h 9"/>
                <a:gd name="T90" fmla="*/ 5253053 w 310"/>
                <a:gd name="T91" fmla="*/ 533400 h 9"/>
                <a:gd name="T92" fmla="*/ 5270982 w 310"/>
                <a:gd name="T93" fmla="*/ 533400 h 9"/>
                <a:gd name="T94" fmla="*/ 5306839 w 310"/>
                <a:gd name="T95" fmla="*/ 533400 h 9"/>
                <a:gd name="T96" fmla="*/ 5360624 w 310"/>
                <a:gd name="T97" fmla="*/ 533400 h 9"/>
                <a:gd name="T98" fmla="*/ 5396481 w 310"/>
                <a:gd name="T99" fmla="*/ 533400 h 9"/>
                <a:gd name="T100" fmla="*/ 5432338 w 310"/>
                <a:gd name="T101" fmla="*/ 533400 h 9"/>
                <a:gd name="T102" fmla="*/ 5450267 w 310"/>
                <a:gd name="T103" fmla="*/ 533400 h 9"/>
                <a:gd name="T104" fmla="*/ 5450267 w 310"/>
                <a:gd name="T105" fmla="*/ 533400 h 9"/>
                <a:gd name="T106" fmla="*/ 5468195 w 310"/>
                <a:gd name="T107" fmla="*/ 533400 h 9"/>
                <a:gd name="T108" fmla="*/ 5486124 w 310"/>
                <a:gd name="T109" fmla="*/ 533400 h 9"/>
                <a:gd name="T110" fmla="*/ 5486124 w 310"/>
                <a:gd name="T111" fmla="*/ 533400 h 9"/>
                <a:gd name="T112" fmla="*/ 5504052 w 310"/>
                <a:gd name="T113" fmla="*/ 533400 h 9"/>
                <a:gd name="T114" fmla="*/ 5521981 w 310"/>
                <a:gd name="T115" fmla="*/ 533400 h 9"/>
                <a:gd name="T116" fmla="*/ 5521981 w 310"/>
                <a:gd name="T117" fmla="*/ 533400 h 9"/>
                <a:gd name="T118" fmla="*/ 5539909 w 310"/>
                <a:gd name="T119" fmla="*/ 533400 h 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0" h="9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32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129" y="3"/>
                  </a:lnTo>
                  <a:lnTo>
                    <a:pt x="145" y="3"/>
                  </a:lnTo>
                  <a:lnTo>
                    <a:pt x="145" y="4"/>
                  </a:lnTo>
                  <a:lnTo>
                    <a:pt x="151" y="4"/>
                  </a:lnTo>
                  <a:lnTo>
                    <a:pt x="164" y="4"/>
                  </a:lnTo>
                  <a:lnTo>
                    <a:pt x="164" y="5"/>
                  </a:lnTo>
                  <a:lnTo>
                    <a:pt x="190" y="5"/>
                  </a:lnTo>
                  <a:lnTo>
                    <a:pt x="193" y="5"/>
                  </a:lnTo>
                  <a:lnTo>
                    <a:pt x="193" y="6"/>
                  </a:lnTo>
                  <a:lnTo>
                    <a:pt x="217" y="6"/>
                  </a:lnTo>
                  <a:lnTo>
                    <a:pt x="223" y="6"/>
                  </a:lnTo>
                  <a:lnTo>
                    <a:pt x="223" y="7"/>
                  </a:lnTo>
                  <a:lnTo>
                    <a:pt x="229" y="7"/>
                  </a:lnTo>
                  <a:lnTo>
                    <a:pt x="232" y="7"/>
                  </a:lnTo>
                  <a:lnTo>
                    <a:pt x="232" y="8"/>
                  </a:lnTo>
                  <a:lnTo>
                    <a:pt x="245" y="8"/>
                  </a:lnTo>
                  <a:lnTo>
                    <a:pt x="246" y="8"/>
                  </a:lnTo>
                  <a:lnTo>
                    <a:pt x="247" y="8"/>
                  </a:lnTo>
                  <a:lnTo>
                    <a:pt x="248" y="8"/>
                  </a:lnTo>
                  <a:lnTo>
                    <a:pt x="249" y="8"/>
                  </a:lnTo>
                  <a:lnTo>
                    <a:pt x="250" y="8"/>
                  </a:lnTo>
                  <a:lnTo>
                    <a:pt x="251" y="8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4" y="8"/>
                  </a:lnTo>
                  <a:lnTo>
                    <a:pt x="255" y="8"/>
                  </a:lnTo>
                  <a:lnTo>
                    <a:pt x="256" y="8"/>
                  </a:lnTo>
                  <a:lnTo>
                    <a:pt x="257" y="8"/>
                  </a:lnTo>
                  <a:lnTo>
                    <a:pt x="258" y="8"/>
                  </a:lnTo>
                  <a:lnTo>
                    <a:pt x="260" y="8"/>
                  </a:lnTo>
                  <a:lnTo>
                    <a:pt x="261" y="8"/>
                  </a:lnTo>
                  <a:lnTo>
                    <a:pt x="262" y="8"/>
                  </a:lnTo>
                  <a:lnTo>
                    <a:pt x="263" y="8"/>
                  </a:lnTo>
                  <a:lnTo>
                    <a:pt x="264" y="8"/>
                  </a:lnTo>
                  <a:lnTo>
                    <a:pt x="265" y="8"/>
                  </a:lnTo>
                  <a:lnTo>
                    <a:pt x="266" y="8"/>
                  </a:lnTo>
                  <a:lnTo>
                    <a:pt x="267" y="8"/>
                  </a:lnTo>
                  <a:lnTo>
                    <a:pt x="268" y="8"/>
                  </a:lnTo>
                  <a:lnTo>
                    <a:pt x="269" y="8"/>
                  </a:lnTo>
                  <a:lnTo>
                    <a:pt x="270" y="8"/>
                  </a:lnTo>
                  <a:lnTo>
                    <a:pt x="271" y="8"/>
                  </a:lnTo>
                  <a:lnTo>
                    <a:pt x="272" y="8"/>
                  </a:lnTo>
                  <a:lnTo>
                    <a:pt x="272" y="9"/>
                  </a:lnTo>
                  <a:lnTo>
                    <a:pt x="273" y="9"/>
                  </a:lnTo>
                  <a:lnTo>
                    <a:pt x="275" y="9"/>
                  </a:lnTo>
                  <a:lnTo>
                    <a:pt x="276" y="9"/>
                  </a:lnTo>
                  <a:lnTo>
                    <a:pt x="277" y="9"/>
                  </a:lnTo>
                  <a:lnTo>
                    <a:pt x="278" y="9"/>
                  </a:lnTo>
                  <a:lnTo>
                    <a:pt x="280" y="9"/>
                  </a:lnTo>
                  <a:lnTo>
                    <a:pt x="281" y="9"/>
                  </a:lnTo>
                  <a:lnTo>
                    <a:pt x="282" y="9"/>
                  </a:lnTo>
                  <a:lnTo>
                    <a:pt x="283" y="9"/>
                  </a:lnTo>
                  <a:lnTo>
                    <a:pt x="284" y="9"/>
                  </a:lnTo>
                  <a:lnTo>
                    <a:pt x="285" y="9"/>
                  </a:lnTo>
                  <a:lnTo>
                    <a:pt x="286" y="9"/>
                  </a:lnTo>
                  <a:lnTo>
                    <a:pt x="287" y="9"/>
                  </a:lnTo>
                  <a:lnTo>
                    <a:pt x="288" y="9"/>
                  </a:lnTo>
                  <a:lnTo>
                    <a:pt x="289" y="9"/>
                  </a:lnTo>
                  <a:lnTo>
                    <a:pt x="290" y="9"/>
                  </a:lnTo>
                  <a:lnTo>
                    <a:pt x="291" y="9"/>
                  </a:lnTo>
                  <a:lnTo>
                    <a:pt x="292" y="9"/>
                  </a:lnTo>
                  <a:lnTo>
                    <a:pt x="293" y="9"/>
                  </a:lnTo>
                  <a:lnTo>
                    <a:pt x="294" y="9"/>
                  </a:lnTo>
                  <a:lnTo>
                    <a:pt x="295" y="9"/>
                  </a:lnTo>
                  <a:lnTo>
                    <a:pt x="296" y="9"/>
                  </a:lnTo>
                  <a:lnTo>
                    <a:pt x="298" y="9"/>
                  </a:lnTo>
                  <a:lnTo>
                    <a:pt x="299" y="9"/>
                  </a:lnTo>
                  <a:lnTo>
                    <a:pt x="300" y="9"/>
                  </a:lnTo>
                  <a:lnTo>
                    <a:pt x="301" y="9"/>
                  </a:lnTo>
                  <a:lnTo>
                    <a:pt x="302" y="9"/>
                  </a:lnTo>
                  <a:lnTo>
                    <a:pt x="303" y="9"/>
                  </a:lnTo>
                  <a:lnTo>
                    <a:pt x="304" y="9"/>
                  </a:lnTo>
                  <a:lnTo>
                    <a:pt x="305" y="9"/>
                  </a:lnTo>
                  <a:lnTo>
                    <a:pt x="306" y="9"/>
                  </a:lnTo>
                  <a:lnTo>
                    <a:pt x="307" y="9"/>
                  </a:lnTo>
                  <a:lnTo>
                    <a:pt x="308" y="9"/>
                  </a:lnTo>
                  <a:lnTo>
                    <a:pt x="309" y="9"/>
                  </a:lnTo>
                  <a:lnTo>
                    <a:pt x="310" y="9"/>
                  </a:lnTo>
                </a:path>
              </a:pathLst>
            </a:custGeom>
            <a:noFill/>
            <a:ln w="38100" cmpd="sng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 noChangeAspect="1"/>
            </p:cNvSpPr>
            <p:nvPr/>
          </p:nvSpPr>
          <p:spPr bwMode="auto">
            <a:xfrm>
              <a:off x="1255711" y="1909502"/>
              <a:ext cx="5557837" cy="712787"/>
            </a:xfrm>
            <a:custGeom>
              <a:avLst/>
              <a:gdLst>
                <a:gd name="T0" fmla="*/ 0 w 310"/>
                <a:gd name="T1" fmla="*/ 0 h 12"/>
                <a:gd name="T2" fmla="*/ 1272924 w 310"/>
                <a:gd name="T3" fmla="*/ 59399 h 12"/>
                <a:gd name="T4" fmla="*/ 2079707 w 310"/>
                <a:gd name="T5" fmla="*/ 178197 h 12"/>
                <a:gd name="T6" fmla="*/ 2474134 w 310"/>
                <a:gd name="T7" fmla="*/ 237596 h 12"/>
                <a:gd name="T8" fmla="*/ 2760990 w 310"/>
                <a:gd name="T9" fmla="*/ 356394 h 12"/>
                <a:gd name="T10" fmla="*/ 3442274 w 310"/>
                <a:gd name="T11" fmla="*/ 415793 h 12"/>
                <a:gd name="T12" fmla="*/ 3818773 w 310"/>
                <a:gd name="T13" fmla="*/ 534591 h 12"/>
                <a:gd name="T14" fmla="*/ 4302842 w 310"/>
                <a:gd name="T15" fmla="*/ 653389 h 12"/>
                <a:gd name="T16" fmla="*/ 4410413 w 310"/>
                <a:gd name="T17" fmla="*/ 653389 h 12"/>
                <a:gd name="T18" fmla="*/ 4428342 w 310"/>
                <a:gd name="T19" fmla="*/ 712788 h 12"/>
                <a:gd name="T20" fmla="*/ 4446270 w 310"/>
                <a:gd name="T21" fmla="*/ 712788 h 12"/>
                <a:gd name="T22" fmla="*/ 4464199 w 310"/>
                <a:gd name="T23" fmla="*/ 712788 h 12"/>
                <a:gd name="T24" fmla="*/ 4482127 w 310"/>
                <a:gd name="T25" fmla="*/ 712788 h 12"/>
                <a:gd name="T26" fmla="*/ 4517984 w 310"/>
                <a:gd name="T27" fmla="*/ 712788 h 12"/>
                <a:gd name="T28" fmla="*/ 4535913 w 310"/>
                <a:gd name="T29" fmla="*/ 712788 h 12"/>
                <a:gd name="T30" fmla="*/ 4571770 w 310"/>
                <a:gd name="T31" fmla="*/ 712788 h 12"/>
                <a:gd name="T32" fmla="*/ 4589698 w 310"/>
                <a:gd name="T33" fmla="*/ 712788 h 12"/>
                <a:gd name="T34" fmla="*/ 4589698 w 310"/>
                <a:gd name="T35" fmla="*/ 712788 h 12"/>
                <a:gd name="T36" fmla="*/ 4607627 w 310"/>
                <a:gd name="T37" fmla="*/ 712788 h 12"/>
                <a:gd name="T38" fmla="*/ 4625555 w 310"/>
                <a:gd name="T39" fmla="*/ 712788 h 12"/>
                <a:gd name="T40" fmla="*/ 4643484 w 310"/>
                <a:gd name="T41" fmla="*/ 712788 h 12"/>
                <a:gd name="T42" fmla="*/ 4679341 w 310"/>
                <a:gd name="T43" fmla="*/ 712788 h 12"/>
                <a:gd name="T44" fmla="*/ 4697270 w 310"/>
                <a:gd name="T45" fmla="*/ 712788 h 12"/>
                <a:gd name="T46" fmla="*/ 4697270 w 310"/>
                <a:gd name="T47" fmla="*/ 712788 h 12"/>
                <a:gd name="T48" fmla="*/ 4715198 w 310"/>
                <a:gd name="T49" fmla="*/ 712788 h 12"/>
                <a:gd name="T50" fmla="*/ 4715198 w 310"/>
                <a:gd name="T51" fmla="*/ 712788 h 12"/>
                <a:gd name="T52" fmla="*/ 4733127 w 310"/>
                <a:gd name="T53" fmla="*/ 712788 h 12"/>
                <a:gd name="T54" fmla="*/ 4751055 w 310"/>
                <a:gd name="T55" fmla="*/ 712788 h 12"/>
                <a:gd name="T56" fmla="*/ 4768984 w 310"/>
                <a:gd name="T57" fmla="*/ 712788 h 12"/>
                <a:gd name="T58" fmla="*/ 4804841 w 310"/>
                <a:gd name="T59" fmla="*/ 712788 h 12"/>
                <a:gd name="T60" fmla="*/ 4840698 w 310"/>
                <a:gd name="T61" fmla="*/ 712788 h 12"/>
                <a:gd name="T62" fmla="*/ 4858626 w 310"/>
                <a:gd name="T63" fmla="*/ 712788 h 12"/>
                <a:gd name="T64" fmla="*/ 4876555 w 310"/>
                <a:gd name="T65" fmla="*/ 712788 h 12"/>
                <a:gd name="T66" fmla="*/ 4948269 w 310"/>
                <a:gd name="T67" fmla="*/ 712788 h 12"/>
                <a:gd name="T68" fmla="*/ 4984126 w 310"/>
                <a:gd name="T69" fmla="*/ 712788 h 12"/>
                <a:gd name="T70" fmla="*/ 5037911 w 310"/>
                <a:gd name="T71" fmla="*/ 712788 h 12"/>
                <a:gd name="T72" fmla="*/ 5073768 w 310"/>
                <a:gd name="T73" fmla="*/ 712788 h 12"/>
                <a:gd name="T74" fmla="*/ 5109625 w 310"/>
                <a:gd name="T75" fmla="*/ 712788 h 12"/>
                <a:gd name="T76" fmla="*/ 5127554 w 310"/>
                <a:gd name="T77" fmla="*/ 712788 h 12"/>
                <a:gd name="T78" fmla="*/ 5145482 w 310"/>
                <a:gd name="T79" fmla="*/ 712788 h 12"/>
                <a:gd name="T80" fmla="*/ 5199268 w 310"/>
                <a:gd name="T81" fmla="*/ 712788 h 12"/>
                <a:gd name="T82" fmla="*/ 5217196 w 310"/>
                <a:gd name="T83" fmla="*/ 712788 h 12"/>
                <a:gd name="T84" fmla="*/ 5270982 w 310"/>
                <a:gd name="T85" fmla="*/ 712788 h 12"/>
                <a:gd name="T86" fmla="*/ 5288910 w 310"/>
                <a:gd name="T87" fmla="*/ 712788 h 12"/>
                <a:gd name="T88" fmla="*/ 5306839 w 310"/>
                <a:gd name="T89" fmla="*/ 712788 h 12"/>
                <a:gd name="T90" fmla="*/ 5342696 w 310"/>
                <a:gd name="T91" fmla="*/ 712788 h 12"/>
                <a:gd name="T92" fmla="*/ 5378553 w 310"/>
                <a:gd name="T93" fmla="*/ 712788 h 12"/>
                <a:gd name="T94" fmla="*/ 5396481 w 310"/>
                <a:gd name="T95" fmla="*/ 712788 h 12"/>
                <a:gd name="T96" fmla="*/ 5414410 w 310"/>
                <a:gd name="T97" fmla="*/ 712788 h 12"/>
                <a:gd name="T98" fmla="*/ 5432338 w 310"/>
                <a:gd name="T99" fmla="*/ 712788 h 12"/>
                <a:gd name="T100" fmla="*/ 5450267 w 310"/>
                <a:gd name="T101" fmla="*/ 712788 h 12"/>
                <a:gd name="T102" fmla="*/ 5468195 w 310"/>
                <a:gd name="T103" fmla="*/ 712788 h 12"/>
                <a:gd name="T104" fmla="*/ 5486124 w 310"/>
                <a:gd name="T105" fmla="*/ 712788 h 12"/>
                <a:gd name="T106" fmla="*/ 5521981 w 310"/>
                <a:gd name="T107" fmla="*/ 712788 h 12"/>
                <a:gd name="T108" fmla="*/ 5521981 w 310"/>
                <a:gd name="T109" fmla="*/ 712788 h 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0" h="12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71" y="1"/>
                  </a:lnTo>
                  <a:lnTo>
                    <a:pt x="97" y="1"/>
                  </a:lnTo>
                  <a:lnTo>
                    <a:pt x="97" y="2"/>
                  </a:lnTo>
                  <a:lnTo>
                    <a:pt x="106" y="2"/>
                  </a:lnTo>
                  <a:lnTo>
                    <a:pt x="116" y="2"/>
                  </a:lnTo>
                  <a:lnTo>
                    <a:pt x="116" y="3"/>
                  </a:lnTo>
                  <a:lnTo>
                    <a:pt x="127" y="3"/>
                  </a:lnTo>
                  <a:lnTo>
                    <a:pt x="136" y="3"/>
                  </a:lnTo>
                  <a:lnTo>
                    <a:pt x="138" y="3"/>
                  </a:lnTo>
                  <a:lnTo>
                    <a:pt x="138" y="4"/>
                  </a:lnTo>
                  <a:lnTo>
                    <a:pt x="148" y="4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4" y="5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5" y="7"/>
                  </a:lnTo>
                  <a:lnTo>
                    <a:pt x="171" y="7"/>
                  </a:lnTo>
                  <a:lnTo>
                    <a:pt x="192" y="7"/>
                  </a:lnTo>
                  <a:lnTo>
                    <a:pt x="192" y="8"/>
                  </a:lnTo>
                  <a:lnTo>
                    <a:pt x="203" y="8"/>
                  </a:lnTo>
                  <a:lnTo>
                    <a:pt x="204" y="8"/>
                  </a:lnTo>
                  <a:lnTo>
                    <a:pt x="204" y="9"/>
                  </a:lnTo>
                  <a:lnTo>
                    <a:pt x="213" y="9"/>
                  </a:lnTo>
                  <a:lnTo>
                    <a:pt x="214" y="9"/>
                  </a:lnTo>
                  <a:lnTo>
                    <a:pt x="214" y="10"/>
                  </a:lnTo>
                  <a:lnTo>
                    <a:pt x="223" y="10"/>
                  </a:lnTo>
                  <a:lnTo>
                    <a:pt x="239" y="10"/>
                  </a:lnTo>
                  <a:lnTo>
                    <a:pt x="239" y="11"/>
                  </a:lnTo>
                  <a:lnTo>
                    <a:pt x="240" y="11"/>
                  </a:lnTo>
                  <a:lnTo>
                    <a:pt x="244" y="11"/>
                  </a:lnTo>
                  <a:lnTo>
                    <a:pt x="246" y="11"/>
                  </a:lnTo>
                  <a:lnTo>
                    <a:pt x="247" y="11"/>
                  </a:lnTo>
                  <a:lnTo>
                    <a:pt x="247" y="12"/>
                  </a:lnTo>
                  <a:lnTo>
                    <a:pt x="248" y="12"/>
                  </a:lnTo>
                  <a:lnTo>
                    <a:pt x="249" y="12"/>
                  </a:lnTo>
                  <a:lnTo>
                    <a:pt x="250" y="12"/>
                  </a:lnTo>
                  <a:lnTo>
                    <a:pt x="252" y="12"/>
                  </a:lnTo>
                  <a:lnTo>
                    <a:pt x="253" y="12"/>
                  </a:lnTo>
                  <a:lnTo>
                    <a:pt x="254" y="12"/>
                  </a:lnTo>
                  <a:lnTo>
                    <a:pt x="255" y="12"/>
                  </a:lnTo>
                  <a:lnTo>
                    <a:pt x="256" y="12"/>
                  </a:lnTo>
                  <a:lnTo>
                    <a:pt x="257" y="12"/>
                  </a:lnTo>
                  <a:lnTo>
                    <a:pt x="258" y="12"/>
                  </a:lnTo>
                  <a:lnTo>
                    <a:pt x="259" y="12"/>
                  </a:lnTo>
                  <a:lnTo>
                    <a:pt x="260" y="12"/>
                  </a:lnTo>
                  <a:lnTo>
                    <a:pt x="261" y="12"/>
                  </a:lnTo>
                  <a:lnTo>
                    <a:pt x="262" y="12"/>
                  </a:lnTo>
                  <a:lnTo>
                    <a:pt x="263" y="12"/>
                  </a:lnTo>
                  <a:lnTo>
                    <a:pt x="264" y="12"/>
                  </a:lnTo>
                  <a:lnTo>
                    <a:pt x="265" y="12"/>
                  </a:lnTo>
                  <a:lnTo>
                    <a:pt x="266" y="12"/>
                  </a:lnTo>
                  <a:lnTo>
                    <a:pt x="267" y="12"/>
                  </a:lnTo>
                  <a:lnTo>
                    <a:pt x="268" y="12"/>
                  </a:lnTo>
                  <a:lnTo>
                    <a:pt x="269" y="12"/>
                  </a:lnTo>
                  <a:lnTo>
                    <a:pt x="270" y="12"/>
                  </a:lnTo>
                  <a:lnTo>
                    <a:pt x="271" y="12"/>
                  </a:lnTo>
                  <a:lnTo>
                    <a:pt x="272" y="12"/>
                  </a:lnTo>
                  <a:lnTo>
                    <a:pt x="274" y="12"/>
                  </a:lnTo>
                  <a:lnTo>
                    <a:pt x="276" y="12"/>
                  </a:lnTo>
                  <a:lnTo>
                    <a:pt x="278" y="12"/>
                  </a:lnTo>
                  <a:lnTo>
                    <a:pt x="279" y="12"/>
                  </a:lnTo>
                  <a:lnTo>
                    <a:pt x="280" y="12"/>
                  </a:lnTo>
                  <a:lnTo>
                    <a:pt x="281" y="12"/>
                  </a:lnTo>
                  <a:lnTo>
                    <a:pt x="282" y="12"/>
                  </a:lnTo>
                  <a:lnTo>
                    <a:pt x="283" y="12"/>
                  </a:lnTo>
                  <a:lnTo>
                    <a:pt x="284" y="12"/>
                  </a:lnTo>
                  <a:lnTo>
                    <a:pt x="285" y="12"/>
                  </a:lnTo>
                  <a:lnTo>
                    <a:pt x="286" y="12"/>
                  </a:lnTo>
                  <a:lnTo>
                    <a:pt x="287" y="12"/>
                  </a:lnTo>
                  <a:lnTo>
                    <a:pt x="288" y="12"/>
                  </a:lnTo>
                  <a:lnTo>
                    <a:pt x="289" y="12"/>
                  </a:lnTo>
                  <a:lnTo>
                    <a:pt x="290" y="12"/>
                  </a:lnTo>
                  <a:lnTo>
                    <a:pt x="291" y="12"/>
                  </a:lnTo>
                  <a:lnTo>
                    <a:pt x="293" y="12"/>
                  </a:lnTo>
                  <a:lnTo>
                    <a:pt x="294" y="12"/>
                  </a:lnTo>
                  <a:lnTo>
                    <a:pt x="295" y="12"/>
                  </a:lnTo>
                  <a:lnTo>
                    <a:pt x="296" y="12"/>
                  </a:lnTo>
                  <a:lnTo>
                    <a:pt x="297" y="12"/>
                  </a:lnTo>
                  <a:lnTo>
                    <a:pt x="298" y="12"/>
                  </a:lnTo>
                  <a:lnTo>
                    <a:pt x="299" y="12"/>
                  </a:lnTo>
                  <a:lnTo>
                    <a:pt x="300" y="12"/>
                  </a:lnTo>
                  <a:lnTo>
                    <a:pt x="301" y="12"/>
                  </a:lnTo>
                  <a:lnTo>
                    <a:pt x="302" y="12"/>
                  </a:lnTo>
                  <a:lnTo>
                    <a:pt x="303" y="12"/>
                  </a:lnTo>
                  <a:lnTo>
                    <a:pt x="304" y="12"/>
                  </a:lnTo>
                  <a:lnTo>
                    <a:pt x="305" y="12"/>
                  </a:lnTo>
                  <a:lnTo>
                    <a:pt x="306" y="12"/>
                  </a:lnTo>
                  <a:lnTo>
                    <a:pt x="307" y="12"/>
                  </a:lnTo>
                  <a:lnTo>
                    <a:pt x="308" y="12"/>
                  </a:lnTo>
                  <a:lnTo>
                    <a:pt x="309" y="12"/>
                  </a:lnTo>
                  <a:lnTo>
                    <a:pt x="310" y="12"/>
                  </a:lnTo>
                </a:path>
              </a:pathLst>
            </a:custGeom>
            <a:noFill/>
            <a:ln w="38100" cmpd="sng">
              <a:solidFill>
                <a:srgbClr val="FFA60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3"/>
            <p:cNvSpPr>
              <a:spLocks noChangeAspect="1" noChangeShapeType="1"/>
            </p:cNvSpPr>
            <p:nvPr/>
          </p:nvSpPr>
          <p:spPr bwMode="auto">
            <a:xfrm>
              <a:off x="1263648" y="3682739"/>
              <a:ext cx="6792913" cy="6350"/>
            </a:xfrm>
            <a:prstGeom prst="line">
              <a:avLst/>
            </a:prstGeom>
            <a:noFill/>
            <a:ln w="12700">
              <a:solidFill>
                <a:srgbClr val="E1E6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 noChangeAspect="1"/>
            </p:cNvSpPr>
            <p:nvPr/>
          </p:nvSpPr>
          <p:spPr bwMode="auto">
            <a:xfrm>
              <a:off x="1349373" y="1980940"/>
              <a:ext cx="5538788" cy="2249487"/>
            </a:xfrm>
            <a:custGeom>
              <a:avLst/>
              <a:gdLst>
                <a:gd name="T0" fmla="*/ 0 w 309"/>
                <a:gd name="T1" fmla="*/ 0 h 47"/>
                <a:gd name="T2" fmla="*/ 627371 w 309"/>
                <a:gd name="T3" fmla="*/ 95723 h 47"/>
                <a:gd name="T4" fmla="*/ 734920 w 309"/>
                <a:gd name="T5" fmla="*/ 287169 h 47"/>
                <a:gd name="T6" fmla="*/ 1451915 w 309"/>
                <a:gd name="T7" fmla="*/ 382892 h 47"/>
                <a:gd name="T8" fmla="*/ 1469840 w 309"/>
                <a:gd name="T9" fmla="*/ 622199 h 47"/>
                <a:gd name="T10" fmla="*/ 1738713 w 309"/>
                <a:gd name="T11" fmla="*/ 717922 h 47"/>
                <a:gd name="T12" fmla="*/ 2437784 w 309"/>
                <a:gd name="T13" fmla="*/ 909367 h 47"/>
                <a:gd name="T14" fmla="*/ 2599108 w 309"/>
                <a:gd name="T15" fmla="*/ 1005090 h 47"/>
                <a:gd name="T16" fmla="*/ 3298178 w 309"/>
                <a:gd name="T17" fmla="*/ 1244398 h 47"/>
                <a:gd name="T18" fmla="*/ 3889699 w 309"/>
                <a:gd name="T19" fmla="*/ 1340121 h 47"/>
                <a:gd name="T20" fmla="*/ 4104798 w 309"/>
                <a:gd name="T21" fmla="*/ 1531566 h 47"/>
                <a:gd name="T22" fmla="*/ 4158572 w 309"/>
                <a:gd name="T23" fmla="*/ 1627289 h 47"/>
                <a:gd name="T24" fmla="*/ 4176497 w 309"/>
                <a:gd name="T25" fmla="*/ 1866596 h 47"/>
                <a:gd name="T26" fmla="*/ 4409521 w 309"/>
                <a:gd name="T27" fmla="*/ 1866596 h 47"/>
                <a:gd name="T28" fmla="*/ 4427445 w 309"/>
                <a:gd name="T29" fmla="*/ 1866596 h 47"/>
                <a:gd name="T30" fmla="*/ 4445370 w 309"/>
                <a:gd name="T31" fmla="*/ 1866596 h 47"/>
                <a:gd name="T32" fmla="*/ 4481220 w 309"/>
                <a:gd name="T33" fmla="*/ 1866596 h 47"/>
                <a:gd name="T34" fmla="*/ 4552920 w 309"/>
                <a:gd name="T35" fmla="*/ 1866596 h 47"/>
                <a:gd name="T36" fmla="*/ 4570844 w 309"/>
                <a:gd name="T37" fmla="*/ 1866596 h 47"/>
                <a:gd name="T38" fmla="*/ 4606694 w 309"/>
                <a:gd name="T39" fmla="*/ 1866596 h 47"/>
                <a:gd name="T40" fmla="*/ 4660469 w 309"/>
                <a:gd name="T41" fmla="*/ 1866596 h 47"/>
                <a:gd name="T42" fmla="*/ 4678394 w 309"/>
                <a:gd name="T43" fmla="*/ 1866596 h 47"/>
                <a:gd name="T44" fmla="*/ 4696319 w 309"/>
                <a:gd name="T45" fmla="*/ 1866596 h 47"/>
                <a:gd name="T46" fmla="*/ 4714244 w 309"/>
                <a:gd name="T47" fmla="*/ 1866596 h 47"/>
                <a:gd name="T48" fmla="*/ 4714244 w 309"/>
                <a:gd name="T49" fmla="*/ 1866596 h 47"/>
                <a:gd name="T50" fmla="*/ 4732168 w 309"/>
                <a:gd name="T51" fmla="*/ 1866596 h 47"/>
                <a:gd name="T52" fmla="*/ 4732168 w 309"/>
                <a:gd name="T53" fmla="*/ 1866596 h 47"/>
                <a:gd name="T54" fmla="*/ 4821793 w 309"/>
                <a:gd name="T55" fmla="*/ 1866596 h 47"/>
                <a:gd name="T56" fmla="*/ 4839718 w 309"/>
                <a:gd name="T57" fmla="*/ 2058042 h 47"/>
                <a:gd name="T58" fmla="*/ 4875567 w 309"/>
                <a:gd name="T59" fmla="*/ 2058042 h 47"/>
                <a:gd name="T60" fmla="*/ 4893492 w 309"/>
                <a:gd name="T61" fmla="*/ 2249488 h 47"/>
                <a:gd name="T62" fmla="*/ 4911417 w 309"/>
                <a:gd name="T63" fmla="*/ 2249488 h 47"/>
                <a:gd name="T64" fmla="*/ 4929342 w 309"/>
                <a:gd name="T65" fmla="*/ 2249488 h 47"/>
                <a:gd name="T66" fmla="*/ 5018966 w 309"/>
                <a:gd name="T67" fmla="*/ 2249488 h 47"/>
                <a:gd name="T68" fmla="*/ 5036891 w 309"/>
                <a:gd name="T69" fmla="*/ 2249488 h 47"/>
                <a:gd name="T70" fmla="*/ 5180290 w 309"/>
                <a:gd name="T71" fmla="*/ 2249488 h 47"/>
                <a:gd name="T72" fmla="*/ 5198215 w 309"/>
                <a:gd name="T73" fmla="*/ 2249488 h 47"/>
                <a:gd name="T74" fmla="*/ 5269915 w 309"/>
                <a:gd name="T75" fmla="*/ 2249488 h 47"/>
                <a:gd name="T76" fmla="*/ 5341614 w 309"/>
                <a:gd name="T77" fmla="*/ 2249488 h 47"/>
                <a:gd name="T78" fmla="*/ 5377464 w 309"/>
                <a:gd name="T79" fmla="*/ 2249488 h 47"/>
                <a:gd name="T80" fmla="*/ 5377464 w 309"/>
                <a:gd name="T81" fmla="*/ 2249488 h 47"/>
                <a:gd name="T82" fmla="*/ 5449164 w 309"/>
                <a:gd name="T83" fmla="*/ 2249488 h 47"/>
                <a:gd name="T84" fmla="*/ 5502938 w 309"/>
                <a:gd name="T85" fmla="*/ 2249488 h 47"/>
                <a:gd name="T86" fmla="*/ 5538788 w 309"/>
                <a:gd name="T87" fmla="*/ 2249488 h 47"/>
                <a:gd name="T88" fmla="*/ 5538788 w 309"/>
                <a:gd name="T89" fmla="*/ 2249488 h 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9" h="47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81" y="8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2" y="13"/>
                  </a:lnTo>
                  <a:lnTo>
                    <a:pt x="85" y="13"/>
                  </a:lnTo>
                  <a:lnTo>
                    <a:pt x="85" y="15"/>
                  </a:lnTo>
                  <a:lnTo>
                    <a:pt x="97" y="15"/>
                  </a:lnTo>
                  <a:lnTo>
                    <a:pt x="97" y="17"/>
                  </a:lnTo>
                  <a:lnTo>
                    <a:pt x="136" y="17"/>
                  </a:lnTo>
                  <a:lnTo>
                    <a:pt x="136" y="19"/>
                  </a:lnTo>
                  <a:lnTo>
                    <a:pt x="138" y="19"/>
                  </a:lnTo>
                  <a:lnTo>
                    <a:pt x="138" y="21"/>
                  </a:lnTo>
                  <a:lnTo>
                    <a:pt x="145" y="21"/>
                  </a:lnTo>
                  <a:lnTo>
                    <a:pt x="145" y="23"/>
                  </a:lnTo>
                  <a:lnTo>
                    <a:pt x="184" y="23"/>
                  </a:lnTo>
                  <a:lnTo>
                    <a:pt x="184" y="26"/>
                  </a:lnTo>
                  <a:lnTo>
                    <a:pt x="200" y="26"/>
                  </a:lnTo>
                  <a:lnTo>
                    <a:pt x="200" y="28"/>
                  </a:lnTo>
                  <a:lnTo>
                    <a:pt x="217" y="28"/>
                  </a:lnTo>
                  <a:lnTo>
                    <a:pt x="217" y="30"/>
                  </a:lnTo>
                  <a:lnTo>
                    <a:pt x="229" y="30"/>
                  </a:lnTo>
                  <a:lnTo>
                    <a:pt x="229" y="32"/>
                  </a:lnTo>
                  <a:lnTo>
                    <a:pt x="232" y="32"/>
                  </a:lnTo>
                  <a:lnTo>
                    <a:pt x="232" y="34"/>
                  </a:lnTo>
                  <a:lnTo>
                    <a:pt x="232" y="36"/>
                  </a:lnTo>
                  <a:lnTo>
                    <a:pt x="233" y="36"/>
                  </a:lnTo>
                  <a:lnTo>
                    <a:pt x="233" y="39"/>
                  </a:lnTo>
                  <a:lnTo>
                    <a:pt x="243" y="39"/>
                  </a:lnTo>
                  <a:lnTo>
                    <a:pt x="246" y="39"/>
                  </a:lnTo>
                  <a:lnTo>
                    <a:pt x="247" y="39"/>
                  </a:lnTo>
                  <a:lnTo>
                    <a:pt x="248" y="39"/>
                  </a:lnTo>
                  <a:lnTo>
                    <a:pt x="250" y="39"/>
                  </a:lnTo>
                  <a:lnTo>
                    <a:pt x="254" y="39"/>
                  </a:lnTo>
                  <a:lnTo>
                    <a:pt x="255" y="39"/>
                  </a:lnTo>
                  <a:lnTo>
                    <a:pt x="257" y="39"/>
                  </a:lnTo>
                  <a:lnTo>
                    <a:pt x="260" y="39"/>
                  </a:lnTo>
                  <a:lnTo>
                    <a:pt x="261" y="39"/>
                  </a:lnTo>
                  <a:lnTo>
                    <a:pt x="262" y="39"/>
                  </a:lnTo>
                  <a:lnTo>
                    <a:pt x="263" y="39"/>
                  </a:lnTo>
                  <a:lnTo>
                    <a:pt x="264" y="39"/>
                  </a:lnTo>
                  <a:lnTo>
                    <a:pt x="269" y="39"/>
                  </a:lnTo>
                  <a:lnTo>
                    <a:pt x="270" y="39"/>
                  </a:lnTo>
                  <a:lnTo>
                    <a:pt x="270" y="43"/>
                  </a:lnTo>
                  <a:lnTo>
                    <a:pt x="272" y="43"/>
                  </a:lnTo>
                  <a:lnTo>
                    <a:pt x="272" y="47"/>
                  </a:lnTo>
                  <a:lnTo>
                    <a:pt x="273" y="47"/>
                  </a:lnTo>
                  <a:lnTo>
                    <a:pt x="274" y="47"/>
                  </a:lnTo>
                  <a:lnTo>
                    <a:pt x="275" y="47"/>
                  </a:lnTo>
                  <a:lnTo>
                    <a:pt x="279" y="47"/>
                  </a:lnTo>
                  <a:lnTo>
                    <a:pt x="280" y="47"/>
                  </a:lnTo>
                  <a:lnTo>
                    <a:pt x="281" y="47"/>
                  </a:lnTo>
                  <a:lnTo>
                    <a:pt x="287" y="47"/>
                  </a:lnTo>
                  <a:lnTo>
                    <a:pt x="289" y="47"/>
                  </a:lnTo>
                  <a:lnTo>
                    <a:pt x="290" y="47"/>
                  </a:lnTo>
                  <a:lnTo>
                    <a:pt x="292" y="47"/>
                  </a:lnTo>
                  <a:lnTo>
                    <a:pt x="294" y="47"/>
                  </a:lnTo>
                  <a:lnTo>
                    <a:pt x="298" y="47"/>
                  </a:lnTo>
                  <a:lnTo>
                    <a:pt x="299" y="47"/>
                  </a:lnTo>
                  <a:lnTo>
                    <a:pt x="300" y="47"/>
                  </a:lnTo>
                  <a:lnTo>
                    <a:pt x="303" y="47"/>
                  </a:lnTo>
                  <a:lnTo>
                    <a:pt x="304" y="47"/>
                  </a:lnTo>
                  <a:lnTo>
                    <a:pt x="307" y="47"/>
                  </a:lnTo>
                  <a:lnTo>
                    <a:pt x="308" y="47"/>
                  </a:lnTo>
                  <a:lnTo>
                    <a:pt x="309" y="47"/>
                  </a:lnTo>
                </a:path>
              </a:pathLst>
            </a:custGeom>
            <a:noFill/>
            <a:ln w="38100" cmpd="sng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 noChangeAspect="1"/>
            </p:cNvSpPr>
            <p:nvPr/>
          </p:nvSpPr>
          <p:spPr bwMode="auto">
            <a:xfrm>
              <a:off x="1233486" y="1923789"/>
              <a:ext cx="5538787" cy="2732088"/>
            </a:xfrm>
            <a:custGeom>
              <a:avLst/>
              <a:gdLst>
                <a:gd name="T0" fmla="*/ 161324 w 309"/>
                <a:gd name="T1" fmla="*/ 0 h 57"/>
                <a:gd name="T2" fmla="*/ 233023 w 309"/>
                <a:gd name="T3" fmla="*/ 95863 h 57"/>
                <a:gd name="T4" fmla="*/ 555671 w 309"/>
                <a:gd name="T5" fmla="*/ 191725 h 57"/>
                <a:gd name="T6" fmla="*/ 734920 w 309"/>
                <a:gd name="T7" fmla="*/ 287588 h 57"/>
                <a:gd name="T8" fmla="*/ 734920 w 309"/>
                <a:gd name="T9" fmla="*/ 383451 h 57"/>
                <a:gd name="T10" fmla="*/ 752845 w 309"/>
                <a:gd name="T11" fmla="*/ 479314 h 57"/>
                <a:gd name="T12" fmla="*/ 1129267 w 309"/>
                <a:gd name="T13" fmla="*/ 623108 h 57"/>
                <a:gd name="T14" fmla="*/ 1380216 w 309"/>
                <a:gd name="T15" fmla="*/ 718971 h 57"/>
                <a:gd name="T16" fmla="*/ 1451915 w 309"/>
                <a:gd name="T17" fmla="*/ 814833 h 57"/>
                <a:gd name="T18" fmla="*/ 1738713 w 309"/>
                <a:gd name="T19" fmla="*/ 910696 h 57"/>
                <a:gd name="T20" fmla="*/ 1989662 w 309"/>
                <a:gd name="T21" fmla="*/ 1006559 h 57"/>
                <a:gd name="T22" fmla="*/ 2348159 w 309"/>
                <a:gd name="T23" fmla="*/ 1150353 h 57"/>
                <a:gd name="T24" fmla="*/ 2473633 w 309"/>
                <a:gd name="T25" fmla="*/ 1246216 h 57"/>
                <a:gd name="T26" fmla="*/ 2814206 w 309"/>
                <a:gd name="T27" fmla="*/ 1390010 h 57"/>
                <a:gd name="T28" fmla="*/ 3029305 w 309"/>
                <a:gd name="T29" fmla="*/ 1485872 h 57"/>
                <a:gd name="T30" fmla="*/ 3441577 w 309"/>
                <a:gd name="T31" fmla="*/ 1629667 h 57"/>
                <a:gd name="T32" fmla="*/ 3513277 w 309"/>
                <a:gd name="T33" fmla="*/ 1725529 h 57"/>
                <a:gd name="T34" fmla="*/ 3620826 w 309"/>
                <a:gd name="T35" fmla="*/ 1821392 h 57"/>
                <a:gd name="T36" fmla="*/ 3835924 w 309"/>
                <a:gd name="T37" fmla="*/ 1965186 h 57"/>
                <a:gd name="T38" fmla="*/ 3943474 w 309"/>
                <a:gd name="T39" fmla="*/ 2108980 h 57"/>
                <a:gd name="T40" fmla="*/ 4068948 w 309"/>
                <a:gd name="T41" fmla="*/ 2204843 h 57"/>
                <a:gd name="T42" fmla="*/ 4301971 w 309"/>
                <a:gd name="T43" fmla="*/ 2300706 h 57"/>
                <a:gd name="T44" fmla="*/ 4373671 w 309"/>
                <a:gd name="T45" fmla="*/ 2396568 h 57"/>
                <a:gd name="T46" fmla="*/ 4409521 w 309"/>
                <a:gd name="T47" fmla="*/ 2444500 h 57"/>
                <a:gd name="T48" fmla="*/ 4427445 w 309"/>
                <a:gd name="T49" fmla="*/ 2444500 h 57"/>
                <a:gd name="T50" fmla="*/ 4445370 w 309"/>
                <a:gd name="T51" fmla="*/ 2492431 h 57"/>
                <a:gd name="T52" fmla="*/ 4463295 w 309"/>
                <a:gd name="T53" fmla="*/ 2492431 h 57"/>
                <a:gd name="T54" fmla="*/ 4481220 w 309"/>
                <a:gd name="T55" fmla="*/ 2492431 h 57"/>
                <a:gd name="T56" fmla="*/ 4517070 w 309"/>
                <a:gd name="T57" fmla="*/ 2588294 h 57"/>
                <a:gd name="T58" fmla="*/ 4552920 w 309"/>
                <a:gd name="T59" fmla="*/ 2588294 h 57"/>
                <a:gd name="T60" fmla="*/ 4570844 w 309"/>
                <a:gd name="T61" fmla="*/ 2588294 h 57"/>
                <a:gd name="T62" fmla="*/ 4588769 w 309"/>
                <a:gd name="T63" fmla="*/ 2636225 h 57"/>
                <a:gd name="T64" fmla="*/ 4606694 w 309"/>
                <a:gd name="T65" fmla="*/ 2636225 h 57"/>
                <a:gd name="T66" fmla="*/ 4624619 w 309"/>
                <a:gd name="T67" fmla="*/ 2636225 h 57"/>
                <a:gd name="T68" fmla="*/ 4660469 w 309"/>
                <a:gd name="T69" fmla="*/ 2636225 h 57"/>
                <a:gd name="T70" fmla="*/ 4714244 w 309"/>
                <a:gd name="T71" fmla="*/ 2636225 h 57"/>
                <a:gd name="T72" fmla="*/ 4732168 w 309"/>
                <a:gd name="T73" fmla="*/ 2636225 h 57"/>
                <a:gd name="T74" fmla="*/ 4750093 w 309"/>
                <a:gd name="T75" fmla="*/ 2636225 h 57"/>
                <a:gd name="T76" fmla="*/ 4785943 w 309"/>
                <a:gd name="T77" fmla="*/ 2636225 h 57"/>
                <a:gd name="T78" fmla="*/ 4821793 w 309"/>
                <a:gd name="T79" fmla="*/ 2636225 h 57"/>
                <a:gd name="T80" fmla="*/ 4857643 w 309"/>
                <a:gd name="T81" fmla="*/ 2636225 h 57"/>
                <a:gd name="T82" fmla="*/ 4893492 w 309"/>
                <a:gd name="T83" fmla="*/ 2732088 h 57"/>
                <a:gd name="T84" fmla="*/ 4929342 w 309"/>
                <a:gd name="T85" fmla="*/ 2732088 h 57"/>
                <a:gd name="T86" fmla="*/ 4947267 w 309"/>
                <a:gd name="T87" fmla="*/ 2732088 h 57"/>
                <a:gd name="T88" fmla="*/ 4983117 w 309"/>
                <a:gd name="T89" fmla="*/ 2732088 h 57"/>
                <a:gd name="T90" fmla="*/ 5018966 w 309"/>
                <a:gd name="T91" fmla="*/ 2732088 h 57"/>
                <a:gd name="T92" fmla="*/ 5072741 w 309"/>
                <a:gd name="T93" fmla="*/ 2732088 h 57"/>
                <a:gd name="T94" fmla="*/ 5126516 w 309"/>
                <a:gd name="T95" fmla="*/ 2732088 h 57"/>
                <a:gd name="T96" fmla="*/ 5144441 w 309"/>
                <a:gd name="T97" fmla="*/ 2732088 h 57"/>
                <a:gd name="T98" fmla="*/ 5180290 w 309"/>
                <a:gd name="T99" fmla="*/ 2732088 h 57"/>
                <a:gd name="T100" fmla="*/ 5180290 w 309"/>
                <a:gd name="T101" fmla="*/ 2732088 h 57"/>
                <a:gd name="T102" fmla="*/ 5251990 w 309"/>
                <a:gd name="T103" fmla="*/ 2732088 h 57"/>
                <a:gd name="T104" fmla="*/ 5287840 w 309"/>
                <a:gd name="T105" fmla="*/ 2732088 h 57"/>
                <a:gd name="T106" fmla="*/ 5341614 w 309"/>
                <a:gd name="T107" fmla="*/ 2732088 h 57"/>
                <a:gd name="T108" fmla="*/ 5413314 w 309"/>
                <a:gd name="T109" fmla="*/ 2732088 h 57"/>
                <a:gd name="T110" fmla="*/ 5431239 w 309"/>
                <a:gd name="T111" fmla="*/ 2732088 h 57"/>
                <a:gd name="T112" fmla="*/ 5431239 w 309"/>
                <a:gd name="T113" fmla="*/ 2732088 h 57"/>
                <a:gd name="T114" fmla="*/ 5449164 w 309"/>
                <a:gd name="T115" fmla="*/ 2732088 h 57"/>
                <a:gd name="T116" fmla="*/ 5467088 w 309"/>
                <a:gd name="T117" fmla="*/ 2732088 h 57"/>
                <a:gd name="T118" fmla="*/ 5467088 w 309"/>
                <a:gd name="T119" fmla="*/ 2732088 h 57"/>
                <a:gd name="T120" fmla="*/ 5520863 w 309"/>
                <a:gd name="T121" fmla="*/ 2732088 h 57"/>
                <a:gd name="T122" fmla="*/ 5520863 w 309"/>
                <a:gd name="T123" fmla="*/ 2732088 h 57"/>
                <a:gd name="T124" fmla="*/ 5538788 w 309"/>
                <a:gd name="T125" fmla="*/ 2732088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9" h="57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55" y="12"/>
                  </a:lnTo>
                  <a:lnTo>
                    <a:pt x="55" y="13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7"/>
                  </a:lnTo>
                  <a:lnTo>
                    <a:pt x="81" y="18"/>
                  </a:lnTo>
                  <a:lnTo>
                    <a:pt x="84" y="18"/>
                  </a:lnTo>
                  <a:lnTo>
                    <a:pt x="84" y="19"/>
                  </a:lnTo>
                  <a:lnTo>
                    <a:pt x="97" y="19"/>
                  </a:lnTo>
                  <a:lnTo>
                    <a:pt x="97" y="20"/>
                  </a:lnTo>
                  <a:lnTo>
                    <a:pt x="107" y="20"/>
                  </a:lnTo>
                  <a:lnTo>
                    <a:pt x="107" y="21"/>
                  </a:lnTo>
                  <a:lnTo>
                    <a:pt x="111" y="21"/>
                  </a:lnTo>
                  <a:lnTo>
                    <a:pt x="111" y="23"/>
                  </a:lnTo>
                  <a:lnTo>
                    <a:pt x="114" y="23"/>
                  </a:lnTo>
                  <a:lnTo>
                    <a:pt x="114" y="24"/>
                  </a:lnTo>
                  <a:lnTo>
                    <a:pt x="131" y="24"/>
                  </a:lnTo>
                  <a:lnTo>
                    <a:pt x="131" y="25"/>
                  </a:lnTo>
                  <a:lnTo>
                    <a:pt x="134" y="25"/>
                  </a:lnTo>
                  <a:lnTo>
                    <a:pt x="134" y="26"/>
                  </a:lnTo>
                  <a:lnTo>
                    <a:pt x="138" y="26"/>
                  </a:lnTo>
                  <a:lnTo>
                    <a:pt x="138" y="27"/>
                  </a:lnTo>
                  <a:lnTo>
                    <a:pt x="145" y="27"/>
                  </a:lnTo>
                  <a:lnTo>
                    <a:pt x="145" y="29"/>
                  </a:lnTo>
                  <a:lnTo>
                    <a:pt x="157" y="29"/>
                  </a:lnTo>
                  <a:lnTo>
                    <a:pt x="157" y="30"/>
                  </a:lnTo>
                  <a:lnTo>
                    <a:pt x="168" y="30"/>
                  </a:lnTo>
                  <a:lnTo>
                    <a:pt x="168" y="31"/>
                  </a:lnTo>
                  <a:lnTo>
                    <a:pt x="169" y="31"/>
                  </a:lnTo>
                  <a:lnTo>
                    <a:pt x="169" y="33"/>
                  </a:lnTo>
                  <a:lnTo>
                    <a:pt x="192" y="33"/>
                  </a:lnTo>
                  <a:lnTo>
                    <a:pt x="192" y="34"/>
                  </a:lnTo>
                  <a:lnTo>
                    <a:pt x="192" y="35"/>
                  </a:lnTo>
                  <a:lnTo>
                    <a:pt x="195" y="35"/>
                  </a:lnTo>
                  <a:lnTo>
                    <a:pt x="195" y="36"/>
                  </a:lnTo>
                  <a:lnTo>
                    <a:pt x="196" y="36"/>
                  </a:lnTo>
                  <a:lnTo>
                    <a:pt x="196" y="37"/>
                  </a:lnTo>
                  <a:lnTo>
                    <a:pt x="198" y="37"/>
                  </a:lnTo>
                  <a:lnTo>
                    <a:pt x="198" y="38"/>
                  </a:lnTo>
                  <a:lnTo>
                    <a:pt x="202" y="38"/>
                  </a:lnTo>
                  <a:lnTo>
                    <a:pt x="202" y="40"/>
                  </a:lnTo>
                  <a:lnTo>
                    <a:pt x="203" y="40"/>
                  </a:lnTo>
                  <a:lnTo>
                    <a:pt x="203" y="41"/>
                  </a:lnTo>
                  <a:lnTo>
                    <a:pt x="214" y="41"/>
                  </a:lnTo>
                  <a:lnTo>
                    <a:pt x="214" y="42"/>
                  </a:lnTo>
                  <a:lnTo>
                    <a:pt x="219" y="42"/>
                  </a:lnTo>
                  <a:lnTo>
                    <a:pt x="219" y="44"/>
                  </a:lnTo>
                  <a:lnTo>
                    <a:pt x="220" y="44"/>
                  </a:lnTo>
                  <a:lnTo>
                    <a:pt x="220" y="45"/>
                  </a:lnTo>
                  <a:lnTo>
                    <a:pt x="221" y="45"/>
                  </a:lnTo>
                  <a:lnTo>
                    <a:pt x="221" y="46"/>
                  </a:lnTo>
                  <a:lnTo>
                    <a:pt x="227" y="46"/>
                  </a:lnTo>
                  <a:lnTo>
                    <a:pt x="227" y="47"/>
                  </a:lnTo>
                  <a:lnTo>
                    <a:pt x="231" y="47"/>
                  </a:lnTo>
                  <a:lnTo>
                    <a:pt x="231" y="48"/>
                  </a:lnTo>
                  <a:lnTo>
                    <a:pt x="240" y="48"/>
                  </a:lnTo>
                  <a:lnTo>
                    <a:pt x="240" y="49"/>
                  </a:lnTo>
                  <a:lnTo>
                    <a:pt x="242" y="49"/>
                  </a:lnTo>
                  <a:lnTo>
                    <a:pt x="242" y="50"/>
                  </a:lnTo>
                  <a:lnTo>
                    <a:pt x="244" y="50"/>
                  </a:lnTo>
                  <a:lnTo>
                    <a:pt x="244" y="51"/>
                  </a:lnTo>
                  <a:lnTo>
                    <a:pt x="245" y="51"/>
                  </a:lnTo>
                  <a:lnTo>
                    <a:pt x="246" y="51"/>
                  </a:lnTo>
                  <a:lnTo>
                    <a:pt x="247" y="51"/>
                  </a:lnTo>
                  <a:lnTo>
                    <a:pt x="247" y="52"/>
                  </a:lnTo>
                  <a:lnTo>
                    <a:pt x="248" y="52"/>
                  </a:lnTo>
                  <a:lnTo>
                    <a:pt x="249" y="52"/>
                  </a:lnTo>
                  <a:lnTo>
                    <a:pt x="250" y="52"/>
                  </a:lnTo>
                  <a:lnTo>
                    <a:pt x="250" y="54"/>
                  </a:lnTo>
                  <a:lnTo>
                    <a:pt x="251" y="54"/>
                  </a:lnTo>
                  <a:lnTo>
                    <a:pt x="252" y="54"/>
                  </a:lnTo>
                  <a:lnTo>
                    <a:pt x="253" y="54"/>
                  </a:lnTo>
                  <a:lnTo>
                    <a:pt x="254" y="54"/>
                  </a:lnTo>
                  <a:lnTo>
                    <a:pt x="255" y="54"/>
                  </a:lnTo>
                  <a:lnTo>
                    <a:pt x="256" y="54"/>
                  </a:lnTo>
                  <a:lnTo>
                    <a:pt x="256" y="55"/>
                  </a:lnTo>
                  <a:lnTo>
                    <a:pt x="257" y="55"/>
                  </a:lnTo>
                  <a:lnTo>
                    <a:pt x="258" y="55"/>
                  </a:lnTo>
                  <a:lnTo>
                    <a:pt x="260" y="55"/>
                  </a:lnTo>
                  <a:lnTo>
                    <a:pt x="261" y="55"/>
                  </a:lnTo>
                  <a:lnTo>
                    <a:pt x="263" y="55"/>
                  </a:lnTo>
                  <a:lnTo>
                    <a:pt x="264" y="55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5"/>
                  </a:lnTo>
                  <a:lnTo>
                    <a:pt x="268" y="55"/>
                  </a:lnTo>
                  <a:lnTo>
                    <a:pt x="269" y="55"/>
                  </a:lnTo>
                  <a:lnTo>
                    <a:pt x="271" y="55"/>
                  </a:lnTo>
                  <a:lnTo>
                    <a:pt x="272" y="55"/>
                  </a:lnTo>
                  <a:lnTo>
                    <a:pt x="272" y="57"/>
                  </a:lnTo>
                  <a:lnTo>
                    <a:pt x="273" y="57"/>
                  </a:lnTo>
                  <a:lnTo>
                    <a:pt x="275" y="57"/>
                  </a:lnTo>
                  <a:lnTo>
                    <a:pt x="276" y="57"/>
                  </a:lnTo>
                  <a:lnTo>
                    <a:pt x="277" y="57"/>
                  </a:lnTo>
                  <a:lnTo>
                    <a:pt x="278" y="57"/>
                  </a:lnTo>
                  <a:lnTo>
                    <a:pt x="280" y="57"/>
                  </a:lnTo>
                  <a:lnTo>
                    <a:pt x="281" y="57"/>
                  </a:lnTo>
                  <a:lnTo>
                    <a:pt x="283" y="57"/>
                  </a:lnTo>
                  <a:lnTo>
                    <a:pt x="285" y="57"/>
                  </a:lnTo>
                  <a:lnTo>
                    <a:pt x="286" y="57"/>
                  </a:lnTo>
                  <a:lnTo>
                    <a:pt x="287" y="57"/>
                  </a:lnTo>
                  <a:lnTo>
                    <a:pt x="289" y="57"/>
                  </a:lnTo>
                  <a:lnTo>
                    <a:pt x="291" y="57"/>
                  </a:lnTo>
                  <a:lnTo>
                    <a:pt x="293" y="57"/>
                  </a:lnTo>
                  <a:lnTo>
                    <a:pt x="295" y="57"/>
                  </a:lnTo>
                  <a:lnTo>
                    <a:pt x="297" y="57"/>
                  </a:lnTo>
                  <a:lnTo>
                    <a:pt x="298" y="57"/>
                  </a:lnTo>
                  <a:lnTo>
                    <a:pt x="301" y="57"/>
                  </a:lnTo>
                  <a:lnTo>
                    <a:pt x="302" y="57"/>
                  </a:lnTo>
                  <a:lnTo>
                    <a:pt x="303" y="57"/>
                  </a:lnTo>
                  <a:lnTo>
                    <a:pt x="304" y="57"/>
                  </a:lnTo>
                  <a:lnTo>
                    <a:pt x="305" y="57"/>
                  </a:lnTo>
                  <a:lnTo>
                    <a:pt x="307" y="57"/>
                  </a:lnTo>
                  <a:lnTo>
                    <a:pt x="308" y="57"/>
                  </a:lnTo>
                  <a:lnTo>
                    <a:pt x="309" y="57"/>
                  </a:lnTo>
                </a:path>
              </a:pathLst>
            </a:custGeom>
            <a:noFill/>
            <a:ln w="38100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29"/>
            <p:cNvSpPr txBox="1">
              <a:spLocks noChangeAspect="1" noChangeArrowheads="1"/>
            </p:cNvSpPr>
            <p:nvPr/>
          </p:nvSpPr>
          <p:spPr bwMode="auto">
            <a:xfrm>
              <a:off x="7100887" y="4098402"/>
              <a:ext cx="57875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Arial"/>
                  <a:cs typeface="Arial"/>
                </a:rPr>
                <a:t>Cancer</a:t>
              </a:r>
            </a:p>
          </p:txBody>
        </p:sp>
        <p:cxnSp>
          <p:nvCxnSpPr>
            <p:cNvPr id="25" name="Straight Connector 24"/>
            <p:cNvCxnSpPr>
              <a:cxnSpLocks noChangeAspect="1"/>
            </p:cNvCxnSpPr>
            <p:nvPr/>
          </p:nvCxnSpPr>
          <p:spPr>
            <a:xfrm>
              <a:off x="1181098" y="1922202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 noChangeAspect="1"/>
            </p:cNvCxnSpPr>
            <p:nvPr/>
          </p:nvCxnSpPr>
          <p:spPr>
            <a:xfrm>
              <a:off x="1182686" y="3685914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 noChangeAspect="1"/>
            </p:cNvCxnSpPr>
            <p:nvPr/>
          </p:nvCxnSpPr>
          <p:spPr>
            <a:xfrm>
              <a:off x="1182686" y="5332152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 noChangeAspect="1"/>
            </p:cNvCxnSpPr>
            <p:nvPr/>
          </p:nvCxnSpPr>
          <p:spPr>
            <a:xfrm rot="16200000">
              <a:off x="1244598" y="5498840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 noChangeAspect="1"/>
            </p:cNvCxnSpPr>
            <p:nvPr/>
          </p:nvCxnSpPr>
          <p:spPr>
            <a:xfrm rot="16200000">
              <a:off x="3222623" y="5498840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cxnSpLocks noChangeAspect="1"/>
            </p:cNvCxnSpPr>
            <p:nvPr/>
          </p:nvCxnSpPr>
          <p:spPr>
            <a:xfrm rot="16200000">
              <a:off x="5197473" y="5498840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cxnSpLocks noChangeAspect="1"/>
            </p:cNvCxnSpPr>
            <p:nvPr/>
          </p:nvCxnSpPr>
          <p:spPr>
            <a:xfrm rot="16200000">
              <a:off x="7162004" y="5499633"/>
              <a:ext cx="650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1236662" y="1590413"/>
              <a:ext cx="3175" cy="3876675"/>
            </a:xfrm>
            <a:custGeom>
              <a:avLst/>
              <a:gdLst>
                <a:gd name="T0" fmla="*/ 3175 w 1"/>
                <a:gd name="T1" fmla="*/ 3876675 h 610"/>
                <a:gd name="T2" fmla="*/ 0 w 1"/>
                <a:gd name="T3" fmla="*/ 0 h 6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610">
                  <a:moveTo>
                    <a:pt x="1" y="61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8"/>
            <p:cNvSpPr>
              <a:spLocks noChangeArrowheads="1"/>
            </p:cNvSpPr>
            <p:nvPr/>
          </p:nvSpPr>
          <p:spPr bwMode="auto">
            <a:xfrm>
              <a:off x="1226601" y="5597527"/>
              <a:ext cx="1141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207801" y="5597527"/>
              <a:ext cx="1141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5165189" y="5597527"/>
              <a:ext cx="1141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7146389" y="5597527"/>
              <a:ext cx="1141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2400" y="2921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 rot="16200000">
              <a:off x="-577990" y="3177528"/>
              <a:ext cx="1898842" cy="35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Arial"/>
                  <a:cs typeface="Arial"/>
                </a:rPr>
                <a:t>Percent Survivors 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5"/>
            <p:cNvSpPr txBox="1">
              <a:spLocks noChangeArrowheads="1"/>
            </p:cNvSpPr>
            <p:nvPr/>
          </p:nvSpPr>
          <p:spPr bwMode="auto">
            <a:xfrm>
              <a:off x="3904888" y="5918334"/>
              <a:ext cx="738774" cy="35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Arial"/>
                  <a:cs typeface="Arial"/>
                </a:rPr>
                <a:t>Years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033000" y="5096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354667" y="440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4" name="Text Box 29"/>
          <p:cNvSpPr txBox="1">
            <a:spLocks noChangeAspect="1" noChangeArrowheads="1"/>
          </p:cNvSpPr>
          <p:nvPr/>
        </p:nvSpPr>
        <p:spPr bwMode="auto">
          <a:xfrm>
            <a:off x="1886235" y="4451877"/>
            <a:ext cx="33628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accent1"/>
                </a:solidFill>
                <a:latin typeface="Arial"/>
                <a:cs typeface="Arial"/>
              </a:rPr>
              <a:t>The slowest 20% had a lower survival rate</a:t>
            </a:r>
          </a:p>
          <a:p>
            <a:pPr>
              <a:defRPr/>
            </a:pPr>
            <a:r>
              <a:rPr lang="en-US" sz="1400" dirty="0" smtClean="0">
                <a:solidFill>
                  <a:schemeClr val="accent1"/>
                </a:solidFill>
                <a:latin typeface="Arial"/>
                <a:cs typeface="Arial"/>
              </a:rPr>
              <a:t>after 6 years than participants with cancer.</a:t>
            </a:r>
            <a:endParaRPr lang="en-US"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7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228600" y="1676400"/>
            <a:ext cx="8458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>
              <a:defRPr/>
            </a:pPr>
            <a:endParaRPr lang="en-US" sz="4400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21844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0900" y="2184400"/>
              <a:ext cx="7023100" cy="46736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20925" y="6029325"/>
            <a:ext cx="4259263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Chalkduster"/>
                <a:ea typeface="+mn-ea"/>
                <a:cs typeface="Chalkduster"/>
              </a:rPr>
              <a:t>How old is she?</a:t>
            </a:r>
          </a:p>
        </p:txBody>
      </p:sp>
    </p:spTree>
    <p:extLst>
      <p:ext uri="{BB962C8B-B14F-4D97-AF65-F5344CB8AC3E}">
        <p14:creationId xmlns:p14="http://schemas.microsoft.com/office/powerpoint/2010/main" val="29608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ing Process_Infographic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 of Aging and Diseases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rgbClr val="FFFFFF"/>
                </a:solidFill>
              </a:r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7071" y="6475802"/>
            <a:ext cx="2133600" cy="284873"/>
          </a:xfrm>
        </p:spPr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17888" y="2651742"/>
            <a:ext cx="5219700" cy="853458"/>
          </a:xfrm>
        </p:spPr>
        <p:txBody>
          <a:bodyPr/>
          <a:lstStyle/>
          <a:p>
            <a:r>
              <a:rPr lang="en-US" sz="3200" dirty="0"/>
              <a:t>Changes in </a:t>
            </a:r>
            <a:br>
              <a:rPr lang="en-US" sz="3200" dirty="0"/>
            </a:br>
            <a:r>
              <a:rPr lang="en-US" sz="3200" dirty="0"/>
              <a:t>Body Composition</a:t>
            </a:r>
          </a:p>
        </p:txBody>
      </p:sp>
      <p:pic>
        <p:nvPicPr>
          <p:cNvPr id="3" name="Picture 2" descr="Body_Composition_Ic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7" y="2012949"/>
            <a:ext cx="2599944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Weight, Muscle and Fat</a:t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Longitudinal Changes in Body Composition with Age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305C31-9D24-1845-A2C8-637CE4554B45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/>
          </a:p>
        </p:txBody>
      </p:sp>
      <p:pic>
        <p:nvPicPr>
          <p:cNvPr id="8" name="Picture 7" descr="Weight,-Muscle,-Fat-Grap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51" y="1683821"/>
            <a:ext cx="8293608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DEAL">
      <a:dk1>
        <a:srgbClr val="000000"/>
      </a:dk1>
      <a:lt1>
        <a:srgbClr val="FFFFFF"/>
      </a:lt1>
      <a:dk2>
        <a:srgbClr val="55327D"/>
      </a:dk2>
      <a:lt2>
        <a:srgbClr val="FFE0B6"/>
      </a:lt2>
      <a:accent1>
        <a:srgbClr val="ED1C24"/>
      </a:accent1>
      <a:accent2>
        <a:srgbClr val="FAA61A"/>
      </a:accent2>
      <a:accent3>
        <a:srgbClr val="0075C9"/>
      </a:accent3>
      <a:accent4>
        <a:srgbClr val="55327D"/>
      </a:accent4>
      <a:accent5>
        <a:srgbClr val="ED1C24"/>
      </a:accent5>
      <a:accent6>
        <a:srgbClr val="FAA61A"/>
      </a:accent6>
      <a:hlink>
        <a:srgbClr val="55327D"/>
      </a:hlink>
      <a:folHlink>
        <a:srgbClr val="0075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7263ECC4A5104CA24FE6381D7A054A" ma:contentTypeVersion="2" ma:contentTypeDescription="Create a new document." ma:contentTypeScope="" ma:versionID="5c1df55d3617825f7ca40eca214aa35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DF13A8-1ADD-4ECD-B936-A37C645AF395}"/>
</file>

<file path=customXml/itemProps2.xml><?xml version="1.0" encoding="utf-8"?>
<ds:datastoreItem xmlns:ds="http://schemas.openxmlformats.org/officeDocument/2006/customXml" ds:itemID="{F07660B4-6191-46FC-BA2F-6861ADA4A35F}"/>
</file>

<file path=customXml/itemProps3.xml><?xml version="1.0" encoding="utf-8"?>
<ds:datastoreItem xmlns:ds="http://schemas.openxmlformats.org/officeDocument/2006/customXml" ds:itemID="{F46C0FD6-E4B5-40F0-9A49-10F8390CBC9B}"/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779</Words>
  <Application>Microsoft Office PowerPoint</Application>
  <PresentationFormat>On-screen Show (4:3)</PresentationFormat>
  <Paragraphs>290</Paragraphs>
  <Slides>39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Aging and Trajectory of Function</vt:lpstr>
      <vt:lpstr>Development of a Short Physical Battery to Predict Disability</vt:lpstr>
      <vt:lpstr>Lower-Extremity Function  in Persons over the Age of 70 Years  as a Predictor of Subsequent Disability</vt:lpstr>
      <vt:lpstr>Walking Speed A Powerful Predictor of Mortality</vt:lpstr>
      <vt:lpstr>PowerPoint Presentation</vt:lpstr>
      <vt:lpstr>The Process of Aging and Diseases</vt:lpstr>
      <vt:lpstr>Changes in  Body Composition</vt:lpstr>
      <vt:lpstr>Weight, Muscle and Fat Longitudinal Changes in Body Composition with Age</vt:lpstr>
      <vt:lpstr>Fat and Where it is Located is Related to Glucose Intolerance in Older Adults </vt:lpstr>
      <vt:lpstr>Muscle Mid-Thigh CT Images for Women (BMI 30-32)</vt:lpstr>
      <vt:lpstr>Differences in Muscle Mass by Age </vt:lpstr>
      <vt:lpstr>Decrease in Muscle Strength by Age </vt:lpstr>
      <vt:lpstr>Both Muscle Mass and Muscle Strength  Decrease with Age</vt:lpstr>
      <vt:lpstr>Energy Imbalance Production Utilization</vt:lpstr>
      <vt:lpstr>Energy Budget</vt:lpstr>
      <vt:lpstr>How We Measure Energy Efficiency</vt:lpstr>
      <vt:lpstr>Organs and Tissues</vt:lpstr>
      <vt:lpstr>Cell Biology</vt:lpstr>
      <vt:lpstr>Physics and Biomechanics </vt:lpstr>
      <vt:lpstr>Homeostatic Dysregulation</vt:lpstr>
      <vt:lpstr>The Mild Pro-Inflammatory State of Aging</vt:lpstr>
      <vt:lpstr>Interleukin-6 Serum Levels in Older Adults  Predict Incident Disability 4 years later  </vt:lpstr>
      <vt:lpstr>Neurodegeneration</vt:lpstr>
      <vt:lpstr>Annual Rates of Cortical Thinning over 8 Years in Normal Aging &amp; Cognitive Impairment</vt:lpstr>
      <vt:lpstr>Amyloid Plaques Precede  Memory Problems</vt:lpstr>
      <vt:lpstr>The BLSA Baltimore Longitudinal Study of Aging</vt:lpstr>
      <vt:lpstr>Measures in the  BLSA Paradigm – A Hierarchical Network of Measures</vt:lpstr>
      <vt:lpstr>What Can We Learn From IDEAL?</vt:lpstr>
      <vt:lpstr>What Can We Learn From IDEAL?</vt:lpstr>
      <vt:lpstr>What Can We Learn From IDEAL?</vt:lpstr>
      <vt:lpstr>PowerPoint Presentation</vt:lpstr>
      <vt:lpstr>Get Moving</vt:lpstr>
      <vt:lpstr>Pay Attention to Weight and Shape</vt:lpstr>
      <vt:lpstr>Think About What you Eat</vt:lpstr>
      <vt:lpstr>Participate in Activities you Enjoy</vt:lpstr>
      <vt:lpstr>PowerPoint Presentation</vt:lpstr>
      <vt:lpstr>A Study for our Children  and the Children of our Children</vt:lpstr>
      <vt:lpstr>QUESTIONS?</vt:lpstr>
    </vt:vector>
  </TitlesOfParts>
  <Company>Westat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Westat</dc:creator>
  <cp:lastModifiedBy>Oliver, Kelly (NIH/NIA/IRP) [E]</cp:lastModifiedBy>
  <cp:revision>172</cp:revision>
  <cp:lastPrinted>2013-05-06T18:41:25Z</cp:lastPrinted>
  <dcterms:created xsi:type="dcterms:W3CDTF">2013-04-22T17:00:02Z</dcterms:created>
  <dcterms:modified xsi:type="dcterms:W3CDTF">2013-05-21T18:19:48Z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0x010100147263ECC4A5104CA24FE6381D7A054A</vt:lpwstr>
  </property>
</Properties>
</file>