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21" r:id="rId2"/>
  </p:sldMasterIdLst>
  <p:notesMasterIdLst>
    <p:notesMasterId r:id="rId21"/>
  </p:notesMasterIdLst>
  <p:handoutMasterIdLst>
    <p:handoutMasterId r:id="rId22"/>
  </p:handoutMasterIdLst>
  <p:sldIdLst>
    <p:sldId id="256" r:id="rId3"/>
    <p:sldId id="394" r:id="rId4"/>
    <p:sldId id="435" r:id="rId5"/>
    <p:sldId id="365" r:id="rId6"/>
    <p:sldId id="436" r:id="rId7"/>
    <p:sldId id="375" r:id="rId8"/>
    <p:sldId id="270" r:id="rId9"/>
    <p:sldId id="396" r:id="rId10"/>
    <p:sldId id="279" r:id="rId11"/>
    <p:sldId id="408" r:id="rId12"/>
    <p:sldId id="412" r:id="rId13"/>
    <p:sldId id="322" r:id="rId14"/>
    <p:sldId id="422" r:id="rId15"/>
    <p:sldId id="304" r:id="rId16"/>
    <p:sldId id="303" r:id="rId17"/>
    <p:sldId id="343" r:id="rId18"/>
    <p:sldId id="378" r:id="rId19"/>
    <p:sldId id="413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CC"/>
    <a:srgbClr val="00FFFF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0ABD8D-CE15-4BEE-9646-4B9B9E0027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77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7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fld id="{85AF4BFA-1B05-42B4-BF33-B96AA3E2D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45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4BFA-1B05-42B4-BF33-B96AA3E2D95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6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4BFA-1B05-42B4-BF33-B96AA3E2D95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20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4BFA-1B05-42B4-BF33-B96AA3E2D95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96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4BFA-1B05-42B4-BF33-B96AA3E2D95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59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4BFA-1B05-42B4-BF33-B96AA3E2D95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03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4BFA-1B05-42B4-BF33-B96AA3E2D95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7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4BFA-1B05-42B4-BF33-B96AA3E2D95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9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4BFA-1B05-42B4-BF33-B96AA3E2D95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18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4BFA-1B05-42B4-BF33-B96AA3E2D95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0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4BFA-1B05-42B4-BF33-B96AA3E2D95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2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3C1A86A-C2B6-43FC-935C-9660F3368A2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4839"/>
            <a:ext cx="5140325" cy="418465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I hope my aging 101 has given you some sense of the growth and diversity of the aging population and some insights into current and future health needs. </a:t>
            </a:r>
          </a:p>
          <a:p>
            <a:pPr eaLnBrk="1" hangingPunct="1"/>
            <a:endParaRPr lang="en-US" altLang="en-US" smtClean="0">
              <a:latin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</a:rPr>
              <a:t>Here’s four points to help shape your strategies.</a:t>
            </a:r>
          </a:p>
          <a:p>
            <a:pPr eaLnBrk="1" hangingPunct="1"/>
            <a:endParaRPr lang="en-US" altLang="en-US" smtClean="0">
              <a:latin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</a:rPr>
              <a:t>Third bullet - NC proposed legislation for 150 minutes of physical activity per week for K-8 and NC proposed legislation for pilot study in 8 schools where more nutritious foods are served for lunch and are made available in vending machines.</a:t>
            </a:r>
          </a:p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4BFA-1B05-42B4-BF33-B96AA3E2D9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89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4BFA-1B05-42B4-BF33-B96AA3E2D95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2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4BFA-1B05-42B4-BF33-B96AA3E2D95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7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4BFA-1B05-42B4-BF33-B96AA3E2D95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20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4BFA-1B05-42B4-BF33-B96AA3E2D95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03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4BFA-1B05-42B4-BF33-B96AA3E2D9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5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28672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28672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2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28672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28672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2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73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28673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73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28673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5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36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37" name="Rectangle 17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0EB3FC2-7862-4F1B-BB38-95CCDFD234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 build="allAtOnce" animBg="1"/>
      <p:bldP spid="28672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867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FC299-698B-4BA4-BB50-EE5624C3A5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917FD-52BE-4E82-AF07-EA4281C51E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8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63570B2-C6BF-47B1-A2BD-B0D8D69248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5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66A109-5D34-4F1D-B66A-1E21B64F85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40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8355-1020-497E-B91C-BCA356F513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58C5-352A-40DC-B89A-0896E96CAD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80443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51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C58C-2092-4808-B45A-C590B47EA6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58C5-352A-40DC-B89A-0896E96CAD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62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073D-BCB8-4716-901E-FC8FE76A58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58C5-352A-40DC-B89A-0896E96CAD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88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9C77-9070-426D-A6BA-DFF2EFD48B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58C5-352A-40DC-B89A-0896E96CAD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0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121AC-B0D2-43B5-B399-8B8E030396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5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DEBD7-3D71-467E-804A-9632E0CDCD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3D34F-48C3-43AE-94C5-380E2AF669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7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494DC-BFDA-4A06-A1A5-FC29F89BE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7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5B698-BA30-4EC7-98EB-DA23BB79D0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5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0AFF4-F1A4-4F10-8A13-A0F3EBF73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4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913D9-567E-448F-B8D9-BF6DF304E1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0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667E2-2424-40F0-9968-6831B19390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3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70E03FE6-10CB-4EEC-9597-6B21FE6E9BD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85703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28570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0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285706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285707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08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5709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28571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1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5712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285713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14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5715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28571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1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CD497C7-8191-4947-A391-300C4BC8B33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9/10/2014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0858C5-352A-40DC-B89A-0896E96CAD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386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5" r:id="rId3"/>
    <p:sldLayoutId id="2147483726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458200" cy="17906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rPr>
              <a:t/>
            </a:r>
            <a:br>
              <a:rPr lang="en-US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rPr>
            </a:br>
            <a:r>
              <a:rPr lang="en-US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rPr>
              <a:t/>
            </a:r>
            <a:br>
              <a:rPr lang="en-US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rPr>
            </a:br>
            <a:r>
              <a:rPr lang="en-US" sz="4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Creating Livable Communities for All Ages</a:t>
            </a:r>
            <a:endParaRPr lang="en-US" sz="4400" b="1" i="1" dirty="0">
              <a:latin typeface="Arial Black" panose="020B0A040201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7162800" cy="10795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/>
          </a:p>
          <a:p>
            <a:pPr algn="l">
              <a:lnSpc>
                <a:spcPct val="90000"/>
              </a:lnSpc>
            </a:pPr>
            <a:r>
              <a:rPr lang="en-US" sz="1800" b="1" i="1" dirty="0">
                <a:solidFill>
                  <a:schemeClr val="tx2"/>
                </a:solidFill>
                <a:latin typeface="Arial Unicode MS" pitchFamily="34" charset="-128"/>
              </a:rPr>
              <a:t>Sandy Markwood</a:t>
            </a:r>
          </a:p>
          <a:p>
            <a:pPr algn="l">
              <a:lnSpc>
                <a:spcPct val="90000"/>
              </a:lnSpc>
            </a:pPr>
            <a:r>
              <a:rPr lang="en-US" sz="1800" b="1" i="1" dirty="0">
                <a:solidFill>
                  <a:schemeClr val="tx2"/>
                </a:solidFill>
                <a:latin typeface="Arial Unicode MS" pitchFamily="34" charset="-128"/>
              </a:rPr>
              <a:t>National Association of Area Agencies on Aging</a:t>
            </a:r>
          </a:p>
          <a:p>
            <a:pPr algn="l">
              <a:lnSpc>
                <a:spcPct val="90000"/>
              </a:lnSpc>
            </a:pPr>
            <a:r>
              <a:rPr lang="en-US" sz="1800" b="1" i="1" dirty="0" smtClean="0">
                <a:solidFill>
                  <a:schemeClr val="tx2"/>
                </a:solidFill>
                <a:latin typeface="Arial Unicode MS" pitchFamily="34" charset="-128"/>
              </a:rPr>
              <a:t>Maryland Commission on Aging Training</a:t>
            </a:r>
          </a:p>
          <a:p>
            <a:pPr algn="l">
              <a:lnSpc>
                <a:spcPct val="90000"/>
              </a:lnSpc>
            </a:pPr>
            <a:r>
              <a:rPr lang="en-US" sz="1800" b="1" i="1" smtClean="0">
                <a:solidFill>
                  <a:schemeClr val="tx2"/>
                </a:solidFill>
                <a:latin typeface="Arial Unicode MS" pitchFamily="34" charset="-128"/>
              </a:rPr>
              <a:t>September 10, </a:t>
            </a:r>
            <a:r>
              <a:rPr lang="en-US" sz="1800" b="1" i="1" dirty="0" smtClean="0">
                <a:solidFill>
                  <a:schemeClr val="tx2"/>
                </a:solidFill>
                <a:latin typeface="Arial Unicode MS" pitchFamily="34" charset="-128"/>
              </a:rPr>
              <a:t>2014</a:t>
            </a:r>
            <a:endParaRPr lang="en-US" sz="1800" b="1" i="1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"/>
            <a:ext cx="2327434" cy="163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102"/>
            <a:ext cx="2129789" cy="1570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050458" cy="1629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921624"/>
            <a:ext cx="1417263" cy="1417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hlink"/>
                </a:solidFill>
              </a:rPr>
              <a:t>Transportation</a:t>
            </a:r>
            <a:endParaRPr lang="en-US" sz="4000" b="1" dirty="0">
              <a:solidFill>
                <a:schemeClr val="hlink"/>
              </a:solidFill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3886199"/>
          </a:xfrm>
        </p:spPr>
        <p:txBody>
          <a:bodyPr/>
          <a:lstStyle/>
          <a:p>
            <a:r>
              <a:rPr lang="en-US" dirty="0"/>
              <a:t>Making the Roads Safer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Older Drivers</a:t>
            </a:r>
          </a:p>
          <a:p>
            <a:r>
              <a:rPr lang="en-US" dirty="0"/>
              <a:t>Making Sidewalks and Street Crossings More Accessible for Older Pedestrians</a:t>
            </a:r>
          </a:p>
          <a:p>
            <a:r>
              <a:rPr lang="en-US" dirty="0"/>
              <a:t>Providing Mobility Options- Transit, </a:t>
            </a:r>
            <a:r>
              <a:rPr lang="en-US" dirty="0" err="1"/>
              <a:t>Paratransit</a:t>
            </a:r>
            <a:r>
              <a:rPr lang="en-US" dirty="0"/>
              <a:t>, Volunteer Drivers</a:t>
            </a:r>
          </a:p>
          <a:p>
            <a:r>
              <a:rPr lang="en-US" dirty="0"/>
              <a:t>Offering Mobility Management Assistance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78395"/>
            <a:ext cx="3212161" cy="2138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s://encrypted-tbn1.gstatic.com/images?q=tbn:ANd9GcTOHHAlr6-bRfbGZ-gbU59B82Y2p58MhexdDGUVD1qLpJ4CI7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1828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895600"/>
            <a:ext cx="8153400" cy="4068763"/>
          </a:xfrm>
        </p:spPr>
        <p:txBody>
          <a:bodyPr/>
          <a:lstStyle/>
          <a:p>
            <a:r>
              <a:rPr lang="en-US" dirty="0" smtClean="0"/>
              <a:t>Promoting “Safe Communities”</a:t>
            </a:r>
          </a:p>
          <a:p>
            <a:r>
              <a:rPr lang="en-US" dirty="0" smtClean="0"/>
              <a:t>Considering Older Adults in Emergency </a:t>
            </a:r>
            <a:r>
              <a:rPr lang="en-US" dirty="0"/>
              <a:t>Evacuations/Homeland Security/Disaster Preparedness</a:t>
            </a:r>
          </a:p>
          <a:p>
            <a:r>
              <a:rPr lang="en-US" dirty="0" smtClean="0"/>
              <a:t>Increased Need for 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90600"/>
            <a:ext cx="1716088" cy="223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hlink"/>
                </a:solidFill>
              </a:rPr>
              <a:t>Public </a:t>
            </a:r>
            <a:r>
              <a:rPr lang="en-US" sz="4000" b="1" dirty="0">
                <a:solidFill>
                  <a:schemeClr val="hlink"/>
                </a:solidFill>
              </a:rPr>
              <a:t>Safety</a:t>
            </a:r>
            <a:br>
              <a:rPr lang="en-US" sz="4000" b="1" dirty="0">
                <a:solidFill>
                  <a:schemeClr val="hlink"/>
                </a:solidFill>
              </a:rPr>
            </a:b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848600" cy="2286000"/>
          </a:xfrm>
        </p:spPr>
        <p:txBody>
          <a:bodyPr/>
          <a:lstStyle/>
          <a:p>
            <a:r>
              <a:rPr lang="en-US" sz="4000">
                <a:solidFill>
                  <a:schemeClr val="hlink"/>
                </a:solidFill>
              </a:rPr>
              <a:t>Are America’s Communities Ready for the Aging Baby Boomers?</a:t>
            </a:r>
            <a:br>
              <a:rPr lang="en-US" sz="4000">
                <a:solidFill>
                  <a:schemeClr val="hlink"/>
                </a:solidFill>
              </a:rPr>
            </a:br>
            <a:endParaRPr lang="en-US" sz="4000">
              <a:solidFill>
                <a:schemeClr val="hlink"/>
              </a:solidFill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2672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</a:t>
            </a:r>
          </a:p>
          <a:p>
            <a:pPr>
              <a:buFontTx/>
              <a:buNone/>
            </a:pPr>
            <a:r>
              <a:rPr lang="en-US"/>
              <a:t>  </a:t>
            </a:r>
            <a:endParaRPr lang="en-US" b="1" u="sng">
              <a:solidFill>
                <a:schemeClr val="tx2"/>
              </a:solidFill>
            </a:endParaRPr>
          </a:p>
        </p:txBody>
      </p:sp>
      <p:pic>
        <p:nvPicPr>
          <p:cNvPr id="159750" name="Picture 6" descr="Prog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81534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0" b="4401"/>
          <a:stretch>
            <a:fillRect/>
          </a:stretch>
        </p:blipFill>
        <p:spPr bwMode="auto">
          <a:xfrm>
            <a:off x="-2057400" y="0"/>
            <a:ext cx="11410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5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Maturing of America </a:t>
            </a:r>
            <a:br>
              <a:rPr lang="en-US" b="1">
                <a:solidFill>
                  <a:schemeClr val="hlink"/>
                </a:solidFill>
              </a:rPr>
            </a:br>
            <a:r>
              <a:rPr lang="en-US" b="1">
                <a:solidFill>
                  <a:schemeClr val="hlink"/>
                </a:solidFill>
              </a:rPr>
              <a:t>National Survey Found</a:t>
            </a:r>
            <a:endParaRPr lang="en-US" sz="3200" b="1">
              <a:solidFill>
                <a:schemeClr val="hlink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4191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en-US" sz="3600" dirty="0"/>
          </a:p>
          <a:p>
            <a:pPr>
              <a:buFont typeface="Wingdings" pitchFamily="2" charset="2"/>
              <a:buNone/>
            </a:pPr>
            <a:r>
              <a:rPr lang="en-US" sz="3600" dirty="0"/>
              <a:t>  </a:t>
            </a:r>
            <a:r>
              <a:rPr lang="en-US" dirty="0">
                <a:solidFill>
                  <a:schemeClr val="tx2"/>
                </a:solidFill>
              </a:rPr>
              <a:t>Less than half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of </a:t>
            </a:r>
            <a:r>
              <a:rPr lang="en-US" dirty="0">
                <a:solidFill>
                  <a:schemeClr val="tx2"/>
                </a:solidFill>
              </a:rPr>
              <a:t>U.S. communities </a:t>
            </a:r>
            <a:r>
              <a:rPr lang="en-US" dirty="0" smtClean="0">
                <a:solidFill>
                  <a:schemeClr val="tx2"/>
                </a:solidFill>
              </a:rPr>
              <a:t>have  begun significant planning </a:t>
            </a:r>
            <a:r>
              <a:rPr lang="en-US" dirty="0">
                <a:solidFill>
                  <a:schemeClr val="tx2"/>
                </a:solidFill>
              </a:rPr>
              <a:t>efforts to prepare for their aging population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the Survey Also Found that…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0772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dirty="0">
                <a:solidFill>
                  <a:schemeClr val="hlink"/>
                </a:solidFill>
              </a:rPr>
              <a:t>  </a:t>
            </a:r>
            <a:r>
              <a:rPr lang="en-US" dirty="0">
                <a:solidFill>
                  <a:schemeClr val="hlink"/>
                </a:solidFill>
              </a:rPr>
              <a:t>A Number of America’s Communities Are Starting to Change Their Services/Design to Become Lifelong Communities</a:t>
            </a:r>
            <a:r>
              <a:rPr lang="en-US" sz="4000" dirty="0">
                <a:solidFill>
                  <a:schemeClr val="hlink"/>
                </a:solidFill>
              </a:rPr>
              <a:t/>
            </a:r>
            <a:br>
              <a:rPr lang="en-US" sz="4000" dirty="0">
                <a:solidFill>
                  <a:schemeClr val="hlink"/>
                </a:solidFill>
              </a:rPr>
            </a:br>
            <a:endParaRPr lang="en-US" sz="4000" dirty="0">
              <a:solidFill>
                <a:schemeClr val="hlink"/>
              </a:solidFill>
            </a:endParaRPr>
          </a:p>
        </p:txBody>
      </p:sp>
      <p:pic>
        <p:nvPicPr>
          <p:cNvPr id="121860" name="Picture 4" descr="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3581400" cy="238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763000" cy="387350"/>
          </a:xfrm>
        </p:spPr>
        <p:txBody>
          <a:bodyPr/>
          <a:lstStyle/>
          <a:p>
            <a:r>
              <a:rPr lang="en-US" sz="2800" b="1" dirty="0">
                <a:solidFill>
                  <a:srgbClr val="00CC99"/>
                </a:solidFill>
              </a:rPr>
              <a:t>Is Your Community Ready to Meet the </a:t>
            </a:r>
            <a:r>
              <a:rPr lang="en-US" sz="2800" b="1" dirty="0" smtClean="0">
                <a:solidFill>
                  <a:srgbClr val="00CC99"/>
                </a:solidFill>
              </a:rPr>
              <a:t>Needs and Capitalize on the Assets of Your Current </a:t>
            </a:r>
            <a:r>
              <a:rPr lang="en-US" sz="2800" b="1" dirty="0">
                <a:solidFill>
                  <a:srgbClr val="00CC99"/>
                </a:solidFill>
              </a:rPr>
              <a:t>Aging Population?  </a:t>
            </a:r>
          </a:p>
        </p:txBody>
      </p:sp>
      <p:pic>
        <p:nvPicPr>
          <p:cNvPr id="184325" name="Picture 5" descr="06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6134100" cy="408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FFCC"/>
                </a:solidFill>
              </a:rPr>
              <a:t>And Will Your Community Be Ready to Meet the Needs of the Boomers?</a:t>
            </a:r>
          </a:p>
        </p:txBody>
      </p:sp>
      <p:pic>
        <p:nvPicPr>
          <p:cNvPr id="229380" name="Picture 4" descr="027590a47e5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90800"/>
            <a:ext cx="4495800" cy="2943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hlink"/>
                </a:solidFill>
              </a:rPr>
              <a:t>For a Copy </a:t>
            </a:r>
            <a:r>
              <a:rPr lang="en-US" sz="2800" b="1" dirty="0" smtClean="0">
                <a:solidFill>
                  <a:schemeClr val="hlink"/>
                </a:solidFill>
              </a:rPr>
              <a:t>of/Information on:</a:t>
            </a:r>
            <a:br>
              <a:rPr lang="en-US" sz="2800" b="1" dirty="0" smtClean="0">
                <a:solidFill>
                  <a:schemeClr val="hlink"/>
                </a:solidFill>
              </a:rPr>
            </a:br>
            <a:r>
              <a:rPr lang="en-US" sz="2800" b="1" dirty="0" smtClean="0">
                <a:solidFill>
                  <a:schemeClr val="hlink"/>
                </a:solidFill>
              </a:rPr>
              <a:t/>
            </a:r>
            <a:br>
              <a:rPr lang="en-US" sz="2800" b="1" dirty="0" smtClean="0">
                <a:solidFill>
                  <a:schemeClr val="hlink"/>
                </a:solidFill>
              </a:rPr>
            </a:br>
            <a:r>
              <a:rPr lang="en-US" sz="2000" b="1" dirty="0" smtClean="0">
                <a:solidFill>
                  <a:schemeClr val="hlink"/>
                </a:solidFill>
              </a:rPr>
              <a:t>Maturing </a:t>
            </a:r>
            <a:r>
              <a:rPr lang="en-US" sz="2000" b="1" dirty="0">
                <a:solidFill>
                  <a:schemeClr val="hlink"/>
                </a:solidFill>
              </a:rPr>
              <a:t>of America </a:t>
            </a:r>
            <a:r>
              <a:rPr lang="en-US" sz="2000" b="1" dirty="0" smtClean="0">
                <a:solidFill>
                  <a:schemeClr val="hlink"/>
                </a:solidFill>
              </a:rPr>
              <a:t>Survey</a:t>
            </a:r>
            <a:br>
              <a:rPr lang="en-US" sz="2000" b="1" dirty="0" smtClean="0">
                <a:solidFill>
                  <a:schemeClr val="hlink"/>
                </a:solidFill>
              </a:rPr>
            </a:br>
            <a:r>
              <a:rPr lang="en-US" sz="2000" b="1" dirty="0">
                <a:solidFill>
                  <a:schemeClr val="hlink"/>
                </a:solidFill>
              </a:rPr>
              <a:t/>
            </a:r>
            <a:br>
              <a:rPr lang="en-US" sz="2000" b="1" dirty="0">
                <a:solidFill>
                  <a:schemeClr val="hlink"/>
                </a:solidFill>
              </a:rPr>
            </a:br>
            <a:r>
              <a:rPr lang="en-US" sz="2000" b="1" dirty="0" smtClean="0">
                <a:solidFill>
                  <a:schemeClr val="hlink"/>
                </a:solidFill>
              </a:rPr>
              <a:t>A </a:t>
            </a:r>
            <a:r>
              <a:rPr lang="en-US" sz="2000" b="1" dirty="0">
                <a:solidFill>
                  <a:schemeClr val="hlink"/>
                </a:solidFill>
              </a:rPr>
              <a:t>Blueprint for Action:  Developing a Livable Community for All </a:t>
            </a:r>
            <a:r>
              <a:rPr lang="en-US" sz="2000" b="1" dirty="0" smtClean="0">
                <a:solidFill>
                  <a:schemeClr val="hlink"/>
                </a:solidFill>
              </a:rPr>
              <a:t>Ages</a:t>
            </a:r>
            <a:br>
              <a:rPr lang="en-US" sz="2000" b="1" dirty="0" smtClean="0">
                <a:solidFill>
                  <a:schemeClr val="hlink"/>
                </a:solidFill>
              </a:rPr>
            </a:br>
            <a:r>
              <a:rPr lang="en-US" sz="2000" b="1" dirty="0" smtClean="0">
                <a:solidFill>
                  <a:schemeClr val="hlink"/>
                </a:solidFill>
              </a:rPr>
              <a:t/>
            </a:r>
            <a:br>
              <a:rPr lang="en-US" sz="2000" b="1" dirty="0" smtClean="0">
                <a:solidFill>
                  <a:schemeClr val="hlink"/>
                </a:solidFill>
              </a:rPr>
            </a:br>
            <a:r>
              <a:rPr lang="en-US" sz="2000" b="1" dirty="0" smtClean="0">
                <a:solidFill>
                  <a:schemeClr val="hlink"/>
                </a:solidFill>
              </a:rPr>
              <a:t>Holding a Livable Communities Forum in Your City</a:t>
            </a:r>
            <a:r>
              <a:rPr lang="en-US" sz="2000" b="1" dirty="0">
                <a:solidFill>
                  <a:schemeClr val="hlink"/>
                </a:solidFill>
              </a:rPr>
              <a:t/>
            </a:r>
            <a:br>
              <a:rPr lang="en-US" sz="2000" b="1" dirty="0">
                <a:solidFill>
                  <a:schemeClr val="hlink"/>
                </a:solidFill>
              </a:rPr>
            </a:br>
            <a:r>
              <a:rPr lang="en-US" sz="2400" b="1" dirty="0">
                <a:solidFill>
                  <a:schemeClr val="hlink"/>
                </a:solidFill>
              </a:rPr>
              <a:t/>
            </a:r>
            <a:br>
              <a:rPr lang="en-US" sz="2400" b="1" dirty="0">
                <a:solidFill>
                  <a:schemeClr val="hlink"/>
                </a:solidFill>
              </a:rPr>
            </a:br>
            <a:r>
              <a:rPr lang="en-US" sz="2400" b="1" dirty="0">
                <a:solidFill>
                  <a:schemeClr val="hlink"/>
                </a:solidFill>
              </a:rPr>
              <a:t>Contact: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419600"/>
            <a:ext cx="7772400" cy="41910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/>
              <a:t>Sandy Markwood</a:t>
            </a:r>
          </a:p>
          <a:p>
            <a:pPr>
              <a:buFontTx/>
              <a:buNone/>
            </a:pPr>
            <a:r>
              <a:rPr lang="en-US" sz="1800" dirty="0"/>
              <a:t>National Association of Area Agencies on Aging</a:t>
            </a:r>
          </a:p>
          <a:p>
            <a:pPr>
              <a:buFontTx/>
              <a:buNone/>
            </a:pPr>
            <a:r>
              <a:rPr lang="en-US" sz="1800" dirty="0"/>
              <a:t>1730 Rhode Island Avenue, NW, Suite 1200</a:t>
            </a:r>
          </a:p>
          <a:p>
            <a:pPr>
              <a:buFontTx/>
              <a:buNone/>
            </a:pPr>
            <a:r>
              <a:rPr lang="en-US" sz="1800" dirty="0"/>
              <a:t>Washington, DC  20036</a:t>
            </a:r>
          </a:p>
          <a:p>
            <a:pPr>
              <a:buFontTx/>
              <a:buNone/>
            </a:pPr>
            <a:r>
              <a:rPr lang="en-US" sz="1800" dirty="0"/>
              <a:t>202/872-0888</a:t>
            </a:r>
          </a:p>
          <a:p>
            <a:pPr>
              <a:buFontTx/>
              <a:buNone/>
            </a:pPr>
            <a:r>
              <a:rPr lang="en-US" sz="1800" dirty="0"/>
              <a:t>smarkwood@n4a.org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hlink"/>
                </a:solidFill>
              </a:rPr>
              <a:t>What is Our Vision?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77724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US" sz="6000" dirty="0"/>
              <a:t>“</a:t>
            </a:r>
            <a:r>
              <a:rPr lang="en-US" sz="3600" dirty="0"/>
              <a:t>To Build a Society That Values and Supports People as They Age”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304800"/>
            <a:ext cx="8534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FFFF"/>
                </a:solidFill>
              </a:rPr>
              <a:t>Redefining Age</a:t>
            </a:r>
            <a:br>
              <a:rPr lang="en-US" sz="4000" b="1" dirty="0" smtClean="0">
                <a:solidFill>
                  <a:srgbClr val="00FFFF"/>
                </a:solidFill>
              </a:rPr>
            </a:br>
            <a:r>
              <a:rPr lang="en-US" sz="4000" b="1" dirty="0">
                <a:solidFill>
                  <a:srgbClr val="00FFFF"/>
                </a:solidFill>
              </a:rPr>
              <a:t/>
            </a:r>
            <a:br>
              <a:rPr lang="en-US" sz="4000" b="1" dirty="0">
                <a:solidFill>
                  <a:srgbClr val="00FFFF"/>
                </a:solidFill>
              </a:rPr>
            </a:br>
            <a:r>
              <a:rPr lang="en-US" sz="4000" b="1" dirty="0" smtClean="0">
                <a:solidFill>
                  <a:srgbClr val="00FFFF"/>
                </a:solidFill>
              </a:rPr>
              <a:t/>
            </a:r>
            <a:br>
              <a:rPr lang="en-US" sz="4000" b="1" dirty="0" smtClean="0">
                <a:solidFill>
                  <a:srgbClr val="00FFFF"/>
                </a:solidFill>
              </a:rPr>
            </a:br>
            <a:r>
              <a:rPr lang="en-US" sz="4000" b="1" dirty="0">
                <a:solidFill>
                  <a:srgbClr val="00FFFF"/>
                </a:solidFill>
              </a:rPr>
              <a:t/>
            </a:r>
            <a:br>
              <a:rPr lang="en-US" sz="4000" b="1" dirty="0">
                <a:solidFill>
                  <a:srgbClr val="00FFFF"/>
                </a:solidFill>
              </a:rPr>
            </a:br>
            <a:r>
              <a:rPr lang="en-US" sz="4000" b="1" dirty="0" smtClean="0">
                <a:solidFill>
                  <a:srgbClr val="00FFFF"/>
                </a:solidFill>
              </a:rPr>
              <a:t/>
            </a:r>
            <a:br>
              <a:rPr lang="en-US" sz="4000" b="1" dirty="0" smtClean="0">
                <a:solidFill>
                  <a:srgbClr val="00FFFF"/>
                </a:solidFill>
              </a:rPr>
            </a:br>
            <a:r>
              <a:rPr lang="en-US" sz="4000" b="1" dirty="0" smtClean="0">
                <a:solidFill>
                  <a:srgbClr val="00FFFF"/>
                </a:solidFill>
              </a:rPr>
              <a:t>Redefining Aging in the Community</a:t>
            </a:r>
            <a:br>
              <a:rPr lang="en-US" sz="4000" b="1" dirty="0" smtClean="0">
                <a:solidFill>
                  <a:srgbClr val="00FFFF"/>
                </a:solidFill>
              </a:rPr>
            </a:br>
            <a:endParaRPr lang="en-US" sz="4000" b="1" dirty="0" smtClean="0">
              <a:solidFill>
                <a:srgbClr val="00FFFF"/>
              </a:solidFill>
            </a:endParaRPr>
          </a:p>
        </p:txBody>
      </p:sp>
      <p:pic>
        <p:nvPicPr>
          <p:cNvPr id="7172" name="Picture 4" descr="rock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81000"/>
            <a:ext cx="3771564" cy="2743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94527"/>
            <a:ext cx="5257800" cy="223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1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381000" y="457200"/>
            <a:ext cx="8001000" cy="838200"/>
          </a:xfrm>
          <a:noFill/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200" i="1" dirty="0">
                <a:solidFill>
                  <a:srgbClr val="00FFCC"/>
                </a:solidFill>
              </a:rPr>
              <a:t>“</a:t>
            </a:r>
            <a:r>
              <a:rPr lang="en-US" sz="3200" b="1" dirty="0">
                <a:solidFill>
                  <a:srgbClr val="00FFCC"/>
                </a:solidFill>
              </a:rPr>
              <a:t>Two Stones tickets, please, senior discount”</a:t>
            </a:r>
          </a:p>
        </p:txBody>
      </p:sp>
      <p:pic>
        <p:nvPicPr>
          <p:cNvPr id="211970" name="Picture 2" descr="3849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11300"/>
            <a:ext cx="3363430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457200" y="6172200"/>
            <a:ext cx="594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©2001 The New Yorker Collection from cartoonbank.com.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9018587" cy="152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>
                <a:solidFill>
                  <a:srgbClr val="00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Meeting the Needs &amp; Capitalizing on the Assets of Multiple Older Generations</a:t>
            </a:r>
          </a:p>
        </p:txBody>
      </p:sp>
      <p:pic>
        <p:nvPicPr>
          <p:cNvPr id="9221" name="Picture 6" descr="027590a47e5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60699"/>
            <a:ext cx="3886200" cy="2841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51734"/>
            <a:ext cx="4038600" cy="2841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337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hlink"/>
                </a:solidFill>
              </a:rPr>
              <a:t>The Aging of the Population Is Something to be Celebrated</a:t>
            </a:r>
            <a:r>
              <a:rPr lang="en-US" sz="4000" dirty="0">
                <a:solidFill>
                  <a:schemeClr val="hlink"/>
                </a:solidFill>
              </a:rPr>
              <a:t>!</a:t>
            </a:r>
            <a:br>
              <a:rPr lang="en-US" sz="4000" dirty="0">
                <a:solidFill>
                  <a:schemeClr val="hlink"/>
                </a:solidFill>
              </a:rPr>
            </a:br>
            <a:endParaRPr lang="en-US" sz="4000" dirty="0">
              <a:solidFill>
                <a:schemeClr val="hlink"/>
              </a:solidFill>
            </a:endParaRP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  </a:t>
            </a:r>
          </a:p>
          <a:p>
            <a:pPr>
              <a:buFontTx/>
              <a:buNone/>
            </a:pPr>
            <a:r>
              <a:rPr lang="en-US" dirty="0"/>
              <a:t>   But To Ensure that Individuals Can Age Successfully will Require:</a:t>
            </a:r>
          </a:p>
          <a:p>
            <a:r>
              <a:rPr lang="en-US" sz="2800" dirty="0" smtClean="0"/>
              <a:t>Individuals </a:t>
            </a:r>
            <a:r>
              <a:rPr lang="en-US" sz="2800" dirty="0"/>
              <a:t>Need to Plan</a:t>
            </a:r>
          </a:p>
          <a:p>
            <a:r>
              <a:rPr lang="en-US" sz="2800" dirty="0"/>
              <a:t>Their Families Need to Plan</a:t>
            </a:r>
          </a:p>
          <a:p>
            <a:r>
              <a:rPr lang="en-US" sz="2800" dirty="0"/>
              <a:t>And Our </a:t>
            </a:r>
            <a:r>
              <a:rPr lang="en-US" sz="2800" b="1" dirty="0"/>
              <a:t>Communities </a:t>
            </a:r>
            <a:r>
              <a:rPr lang="en-US" sz="2800" dirty="0"/>
              <a:t>Need</a:t>
            </a:r>
            <a:r>
              <a:rPr lang="en-US" sz="2800" b="1" dirty="0"/>
              <a:t> </a:t>
            </a:r>
            <a:r>
              <a:rPr lang="en-US" sz="2800" dirty="0"/>
              <a:t>to Plan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33800"/>
            <a:ext cx="1714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hlink"/>
                </a:solidFill>
              </a:rPr>
              <a:t>Impact of the Aging of the </a:t>
            </a:r>
            <a:r>
              <a:rPr lang="en-US" sz="3200" b="1" dirty="0" smtClean="0">
                <a:solidFill>
                  <a:schemeClr val="hlink"/>
                </a:solidFill>
              </a:rPr>
              <a:t>Population  </a:t>
            </a:r>
            <a:r>
              <a:rPr lang="en-US" sz="3200" b="1" dirty="0">
                <a:solidFill>
                  <a:schemeClr val="hlink"/>
                </a:solidFill>
              </a:rPr>
              <a:t>on Your Community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Housing</a:t>
            </a:r>
          </a:p>
          <a:p>
            <a:pPr>
              <a:lnSpc>
                <a:spcPct val="80000"/>
              </a:lnSpc>
            </a:pPr>
            <a:r>
              <a:rPr lang="en-US" sz="2800"/>
              <a:t>Health</a:t>
            </a:r>
          </a:p>
          <a:p>
            <a:pPr>
              <a:lnSpc>
                <a:spcPct val="80000"/>
              </a:lnSpc>
            </a:pPr>
            <a:r>
              <a:rPr lang="en-US" sz="2800"/>
              <a:t>Transportation</a:t>
            </a:r>
          </a:p>
          <a:p>
            <a:pPr>
              <a:lnSpc>
                <a:spcPct val="80000"/>
              </a:lnSpc>
            </a:pPr>
            <a:r>
              <a:rPr lang="en-US" sz="2800"/>
              <a:t>Land Use Planning</a:t>
            </a:r>
          </a:p>
          <a:p>
            <a:pPr>
              <a:lnSpc>
                <a:spcPct val="80000"/>
              </a:lnSpc>
            </a:pPr>
            <a:r>
              <a:rPr lang="en-US" sz="2800"/>
              <a:t>Public Safety</a:t>
            </a:r>
          </a:p>
          <a:p>
            <a:pPr>
              <a:lnSpc>
                <a:spcPct val="80000"/>
              </a:lnSpc>
            </a:pPr>
            <a:r>
              <a:rPr lang="en-US" sz="2800"/>
              <a:t>Parks and Recreation</a:t>
            </a:r>
          </a:p>
          <a:p>
            <a:pPr>
              <a:lnSpc>
                <a:spcPct val="80000"/>
              </a:lnSpc>
            </a:pPr>
            <a:r>
              <a:rPr lang="en-US" sz="2800"/>
              <a:t>Workforce Development/Education</a:t>
            </a:r>
          </a:p>
          <a:p>
            <a:pPr>
              <a:lnSpc>
                <a:spcPct val="80000"/>
              </a:lnSpc>
            </a:pPr>
            <a:r>
              <a:rPr lang="en-US" sz="2800"/>
              <a:t>Volunteerism/Civic Engagement</a:t>
            </a:r>
          </a:p>
          <a:p>
            <a:pPr>
              <a:lnSpc>
                <a:spcPct val="80000"/>
              </a:lnSpc>
            </a:pPr>
            <a:r>
              <a:rPr lang="en-US" sz="2800"/>
              <a:t>Arts and Cultural Activities</a:t>
            </a:r>
          </a:p>
          <a:p>
            <a:pPr>
              <a:lnSpc>
                <a:spcPct val="80000"/>
              </a:lnSpc>
            </a:pPr>
            <a:r>
              <a:rPr lang="en-US" sz="2800"/>
              <a:t>Economic Development/Fiscal Impact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hlink"/>
                </a:solidFill>
              </a:rPr>
              <a:t>Land Use Planning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Review </a:t>
            </a:r>
            <a:r>
              <a:rPr lang="en-US" dirty="0"/>
              <a:t>of Master Plan</a:t>
            </a:r>
          </a:p>
          <a:p>
            <a:r>
              <a:rPr lang="en-US" dirty="0"/>
              <a:t>Review of Capital Improvements Plan</a:t>
            </a:r>
          </a:p>
          <a:p>
            <a:r>
              <a:rPr lang="en-US" dirty="0"/>
              <a:t>Review of Transportation Plan</a:t>
            </a:r>
          </a:p>
          <a:p>
            <a:r>
              <a:rPr lang="en-US" dirty="0"/>
              <a:t>Review of Zoning and Subdivision Requirements</a:t>
            </a:r>
          </a:p>
          <a:p>
            <a:r>
              <a:rPr lang="en-US" dirty="0"/>
              <a:t>Review of Building Codes</a:t>
            </a:r>
          </a:p>
          <a:p>
            <a:endParaRPr lang="en-US" dirty="0"/>
          </a:p>
        </p:txBody>
      </p:sp>
      <p:pic>
        <p:nvPicPr>
          <p:cNvPr id="4" name="Picture 4" descr="OneStop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13080" r="25534" b="2551"/>
          <a:stretch>
            <a:fillRect/>
          </a:stretch>
        </p:blipFill>
        <p:spPr bwMode="auto">
          <a:xfrm>
            <a:off x="5791200" y="304800"/>
            <a:ext cx="2844800" cy="2233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hlink"/>
                </a:solidFill>
              </a:rPr>
              <a:t>Housing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r>
              <a:rPr lang="en-US" sz="2800" dirty="0"/>
              <a:t>Modification of Existing Homes</a:t>
            </a:r>
          </a:p>
          <a:p>
            <a:r>
              <a:rPr lang="en-US" sz="2800" dirty="0"/>
              <a:t>Zoning Changes to Allow Different Types of Housing Units within Existing Neighborhoods</a:t>
            </a:r>
          </a:p>
          <a:p>
            <a:r>
              <a:rPr lang="en-US" sz="2800" dirty="0"/>
              <a:t>Regeneration of Housing in Downtown Areas</a:t>
            </a:r>
          </a:p>
          <a:p>
            <a:r>
              <a:rPr lang="en-US" sz="2800" dirty="0"/>
              <a:t>Development of Active Communities</a:t>
            </a:r>
          </a:p>
          <a:p>
            <a:r>
              <a:rPr lang="en-US" sz="2800" dirty="0"/>
              <a:t>Development of Affordable Assisted Living Facilities, Continuing Care </a:t>
            </a:r>
            <a:r>
              <a:rPr lang="en-US" sz="2800" dirty="0" smtClean="0"/>
              <a:t>Retirement </a:t>
            </a:r>
            <a:r>
              <a:rPr lang="en-US" sz="2800" dirty="0"/>
              <a:t>Communities, Group Homes, </a:t>
            </a:r>
            <a:r>
              <a:rPr lang="en-US" sz="2800" dirty="0" smtClean="0"/>
              <a:t>Co-Housing</a:t>
            </a:r>
          </a:p>
          <a:p>
            <a:r>
              <a:rPr lang="en-US" sz="2800" dirty="0" smtClean="0"/>
              <a:t>Use </a:t>
            </a:r>
            <a:r>
              <a:rPr lang="en-US" sz="2800" dirty="0"/>
              <a:t>of In-Home Technology</a:t>
            </a:r>
          </a:p>
          <a:p>
            <a:pPr>
              <a:buFontTx/>
              <a:buNone/>
            </a:pPr>
            <a:endParaRPr lang="en-US" sz="2800" dirty="0"/>
          </a:p>
        </p:txBody>
      </p:sp>
      <p:pic>
        <p:nvPicPr>
          <p:cNvPr id="4" name="Picture 4" descr="GI_MD002282nurseold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" r="15318"/>
          <a:stretch>
            <a:fillRect/>
          </a:stretch>
        </p:blipFill>
        <p:spPr bwMode="auto">
          <a:xfrm>
            <a:off x="7000875" y="457200"/>
            <a:ext cx="1557338" cy="1819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ling a Product or">
  <a:themeElements>
    <a:clrScheme name="Selling a Product or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lling a Product or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7263ECC4A5104CA24FE6381D7A054A" ma:contentTypeVersion="2" ma:contentTypeDescription="Create a new document." ma:contentTypeScope="" ma:versionID="5c1df55d3617825f7ca40eca214aa35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EA392F0-62F0-498D-A739-2EAB12E4D442}"/>
</file>

<file path=customXml/itemProps2.xml><?xml version="1.0" encoding="utf-8"?>
<ds:datastoreItem xmlns:ds="http://schemas.openxmlformats.org/officeDocument/2006/customXml" ds:itemID="{278FAB0C-DA2F-4A0E-BE25-AB6954CA66D7}"/>
</file>

<file path=customXml/itemProps3.xml><?xml version="1.0" encoding="utf-8"?>
<ds:datastoreItem xmlns:ds="http://schemas.openxmlformats.org/officeDocument/2006/customXml" ds:itemID="{7B217662-98BF-4ECA-9B58-7D28640D20A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5131</TotalTime>
  <Words>473</Words>
  <Application>Microsoft Office PowerPoint</Application>
  <PresentationFormat>On-screen Show (4:3)</PresentationFormat>
  <Paragraphs>92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Selling a Product or</vt:lpstr>
      <vt:lpstr>1_Office Theme</vt:lpstr>
      <vt:lpstr>  Creating Livable Communities for All Ages</vt:lpstr>
      <vt:lpstr>What is Our Vision?</vt:lpstr>
      <vt:lpstr>Redefining Age     Redefining Aging in the Community </vt:lpstr>
      <vt:lpstr>“Two Stones tickets, please, senior discount”</vt:lpstr>
      <vt:lpstr> Meeting the Needs &amp; Capitalizing on the Assets of Multiple Older Generations</vt:lpstr>
      <vt:lpstr>The Aging of the Population Is Something to be Celebrated! </vt:lpstr>
      <vt:lpstr>Impact of the Aging of the Population  on Your Community</vt:lpstr>
      <vt:lpstr>Land Use Planning</vt:lpstr>
      <vt:lpstr>Housing</vt:lpstr>
      <vt:lpstr>Transportation</vt:lpstr>
      <vt:lpstr>Public Safety  </vt:lpstr>
      <vt:lpstr>Are America’s Communities Ready for the Aging Baby Boomers? </vt:lpstr>
      <vt:lpstr>PowerPoint Presentation</vt:lpstr>
      <vt:lpstr>Maturing of America  National Survey Found</vt:lpstr>
      <vt:lpstr>But the Survey Also Found that…</vt:lpstr>
      <vt:lpstr>Is Your Community Ready to Meet the Needs and Capitalize on the Assets of Your Current Aging Population?  </vt:lpstr>
      <vt:lpstr>And Will Your Community Be Ready to Meet the Needs of the Boomers?</vt:lpstr>
      <vt:lpstr>For a Copy of/Information on:  Maturing of America Survey  A Blueprint for Action:  Developing a Livable Community for All Ages  Holding a Livable Communities Forum in Your City  Contact:</vt:lpstr>
    </vt:vector>
  </TitlesOfParts>
  <Company>n4a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the Future Ensuring that Our Communities are  Prepared for an Aging Population</dc:title>
  <dc:creator>Sandy Markwood</dc:creator>
  <cp:lastModifiedBy>Sandy Markwood</cp:lastModifiedBy>
  <cp:revision>71</cp:revision>
  <cp:lastPrinted>2014-09-10T14:57:34Z</cp:lastPrinted>
  <dcterms:created xsi:type="dcterms:W3CDTF">2006-11-15T00:42:47Z</dcterms:created>
  <dcterms:modified xsi:type="dcterms:W3CDTF">2014-09-10T14:59:22Z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0x010100147263ECC4A5104CA24FE6381D7A054A</vt:lpwstr>
  </property>
</Properties>
</file>