
<file path=[Content_Types].xml><?xml version="1.0" encoding="utf-8"?>
<Types xmlns="http://schemas.openxmlformats.org/package/2006/content-types">
  <Default Extension="png" ContentType="image/png"/>
  <Default Extension="emf" ContentType="image/x-emf"/>
  <Default Extension="MOV" ContentType="video/quicktime"/>
  <Default Extension="wmf" ContentType="image/x-wmf"/>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handoutMasterIdLst>
    <p:handoutMasterId r:id="rId8"/>
  </p:handoutMasterIdLst>
  <p:sldIdLst>
    <p:sldId id="260" r:id="rId2"/>
    <p:sldId id="261" r:id="rId3"/>
    <p:sldId id="256" r:id="rId4"/>
    <p:sldId id="258" r:id="rId5"/>
    <p:sldId id="259" r:id="rId6"/>
  </p:sldIdLst>
  <p:sldSz cx="43891200" cy="32918400"/>
  <p:notesSz cx="7010400" cy="9296400"/>
  <p:defaultTextStyle>
    <a:defPPr>
      <a:defRPr lang="en-US"/>
    </a:defPPr>
    <a:lvl1pPr algn="l" defTabSz="4532313" rtl="0" eaLnBrk="0" fontAlgn="base" hangingPunct="0">
      <a:spcBef>
        <a:spcPct val="0"/>
      </a:spcBef>
      <a:spcAft>
        <a:spcPct val="0"/>
      </a:spcAft>
      <a:defRPr sz="8900" kern="1200">
        <a:solidFill>
          <a:schemeClr val="tx1"/>
        </a:solidFill>
        <a:latin typeface="Calibri" panose="020F0502020204030204" pitchFamily="34" charset="0"/>
        <a:ea typeface="MS PGothic" panose="020B0600070205080204" pitchFamily="34" charset="-128"/>
        <a:cs typeface="+mn-cs"/>
      </a:defRPr>
    </a:lvl1pPr>
    <a:lvl2pPr marL="2265363" indent="-1808163" algn="l" defTabSz="4532313" rtl="0" eaLnBrk="0" fontAlgn="base" hangingPunct="0">
      <a:spcBef>
        <a:spcPct val="0"/>
      </a:spcBef>
      <a:spcAft>
        <a:spcPct val="0"/>
      </a:spcAft>
      <a:defRPr sz="8900" kern="1200">
        <a:solidFill>
          <a:schemeClr val="tx1"/>
        </a:solidFill>
        <a:latin typeface="Calibri" panose="020F0502020204030204" pitchFamily="34" charset="0"/>
        <a:ea typeface="MS PGothic" panose="020B0600070205080204" pitchFamily="34" charset="-128"/>
        <a:cs typeface="+mn-cs"/>
      </a:defRPr>
    </a:lvl2pPr>
    <a:lvl3pPr marL="4532313" indent="-3617913" algn="l" defTabSz="4532313" rtl="0" eaLnBrk="0" fontAlgn="base" hangingPunct="0">
      <a:spcBef>
        <a:spcPct val="0"/>
      </a:spcBef>
      <a:spcAft>
        <a:spcPct val="0"/>
      </a:spcAft>
      <a:defRPr sz="8900" kern="1200">
        <a:solidFill>
          <a:schemeClr val="tx1"/>
        </a:solidFill>
        <a:latin typeface="Calibri" panose="020F0502020204030204" pitchFamily="34" charset="0"/>
        <a:ea typeface="MS PGothic" panose="020B0600070205080204" pitchFamily="34" charset="-128"/>
        <a:cs typeface="+mn-cs"/>
      </a:defRPr>
    </a:lvl3pPr>
    <a:lvl4pPr marL="6799263" indent="-5427663" algn="l" defTabSz="4532313" rtl="0" eaLnBrk="0" fontAlgn="base" hangingPunct="0">
      <a:spcBef>
        <a:spcPct val="0"/>
      </a:spcBef>
      <a:spcAft>
        <a:spcPct val="0"/>
      </a:spcAft>
      <a:defRPr sz="8900" kern="1200">
        <a:solidFill>
          <a:schemeClr val="tx1"/>
        </a:solidFill>
        <a:latin typeface="Calibri" panose="020F0502020204030204" pitchFamily="34" charset="0"/>
        <a:ea typeface="MS PGothic" panose="020B0600070205080204" pitchFamily="34" charset="-128"/>
        <a:cs typeface="+mn-cs"/>
      </a:defRPr>
    </a:lvl4pPr>
    <a:lvl5pPr marL="9066213" indent="-7237413" algn="l" defTabSz="4532313" rtl="0" eaLnBrk="0" fontAlgn="base" hangingPunct="0">
      <a:spcBef>
        <a:spcPct val="0"/>
      </a:spcBef>
      <a:spcAft>
        <a:spcPct val="0"/>
      </a:spcAft>
      <a:defRPr sz="89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89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89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89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89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C30"/>
    <a:srgbClr val="C1CC39"/>
    <a:srgbClr val="000080"/>
    <a:srgbClr val="F73B63"/>
    <a:srgbClr val="00CC99"/>
    <a:srgbClr val="006600"/>
    <a:srgbClr val="00CC66"/>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22" d="100"/>
          <a:sy n="22" d="100"/>
        </p:scale>
        <p:origin x="1692" y="96"/>
      </p:cViewPr>
      <p:guideLst>
        <p:guide orient="horz" pos="10368"/>
        <p:guide pos="1382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customXml" Target="../customXml/item3.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openxmlformats.org/officeDocument/2006/relationships/customXml" Target="../customXml/item2.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4"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4"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6D3AC-CC0D-46BE-86F4-0DA32FB9993F}"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FCE3305D-CB90-43E8-A5DB-8CFFAE95DF11}">
      <dgm:prSet phldrT="[Text]"/>
      <dgm:spPr>
        <a:xfrm>
          <a:off x="228032" y="2432870"/>
          <a:ext cx="1382315" cy="1382315"/>
        </a:xfr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panose="020F0502020204030204"/>
              <a:ea typeface="+mn-ea"/>
              <a:cs typeface="+mn-cs"/>
            </a:rPr>
            <a:t>Obtain community insights  from pharmacy staff and community members</a:t>
          </a:r>
          <a:endParaRPr lang="en-US" dirty="0">
            <a:solidFill>
              <a:sysClr val="window" lastClr="FFFFFF"/>
            </a:solidFill>
            <a:latin typeface="Calibri" panose="020F0502020204030204"/>
            <a:ea typeface="+mn-ea"/>
            <a:cs typeface="+mn-cs"/>
          </a:endParaRPr>
        </a:p>
      </dgm:t>
    </dgm:pt>
    <dgm:pt modelId="{9BFDDF06-6AAB-46DB-996E-61418D80C88C}" type="parTrans" cxnId="{EA59C113-0459-4C64-9311-CA59582E3979}">
      <dgm:prSet/>
      <dgm:spPr/>
      <dgm:t>
        <a:bodyPr/>
        <a:lstStyle/>
        <a:p>
          <a:endParaRPr lang="en-US"/>
        </a:p>
      </dgm:t>
    </dgm:pt>
    <dgm:pt modelId="{E54F3F73-5894-46EF-BCC5-EDDC49523022}" type="sibTrans" cxnId="{EA59C113-0459-4C64-9311-CA59582E3979}">
      <dgm:prSet/>
      <dgm:spPr>
        <a:xfrm rot="69370">
          <a:off x="1653811" y="2150640"/>
          <a:ext cx="268573" cy="332151"/>
        </a:xfrm>
        <a:solidFill>
          <a:srgbClr val="5B9BD5">
            <a:tint val="60000"/>
            <a:hueOff val="0"/>
            <a:satOff val="0"/>
            <a:lumOff val="0"/>
            <a:alphaOff val="0"/>
          </a:srgbClr>
        </a:solidFill>
        <a:ln>
          <a:noFill/>
        </a:ln>
        <a:effectLst/>
      </dgm:spPr>
      <dgm:t>
        <a:bodyPr/>
        <a:lstStyle/>
        <a:p>
          <a:endParaRPr lang="en-US">
            <a:solidFill>
              <a:sysClr val="window" lastClr="FFFFFF"/>
            </a:solidFill>
            <a:latin typeface="Calibri" panose="020F0502020204030204"/>
            <a:ea typeface="+mn-ea"/>
            <a:cs typeface="+mn-cs"/>
          </a:endParaRPr>
        </a:p>
      </dgm:t>
    </dgm:pt>
    <dgm:pt modelId="{9E247B26-6980-4E8F-899C-C4CA85E0C74D}">
      <dgm:prSet phldrT="[Text]"/>
      <dgm:spPr>
        <a:xfrm>
          <a:off x="2456537" y="2432870"/>
          <a:ext cx="1382315" cy="1382315"/>
        </a:xfr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panose="020F0502020204030204"/>
              <a:ea typeface="+mn-ea"/>
              <a:cs typeface="+mn-cs"/>
            </a:rPr>
            <a:t>Create PDS educational health campaign material</a:t>
          </a:r>
          <a:endParaRPr lang="en-US" dirty="0">
            <a:solidFill>
              <a:sysClr val="window" lastClr="FFFFFF"/>
            </a:solidFill>
            <a:latin typeface="Calibri" panose="020F0502020204030204"/>
            <a:ea typeface="+mn-ea"/>
            <a:cs typeface="+mn-cs"/>
          </a:endParaRPr>
        </a:p>
      </dgm:t>
    </dgm:pt>
    <dgm:pt modelId="{5C762EA3-A79A-4C3C-BA9D-43E524A7F034}" type="parTrans" cxnId="{9A9FA026-F98C-4483-87F7-73F9E949E633}">
      <dgm:prSet/>
      <dgm:spPr/>
      <dgm:t>
        <a:bodyPr/>
        <a:lstStyle/>
        <a:p>
          <a:endParaRPr lang="en-US"/>
        </a:p>
      </dgm:t>
    </dgm:pt>
    <dgm:pt modelId="{918C1D32-944F-4222-93F9-CFC8367F4279}" type="sibTrans" cxnId="{9A9FA026-F98C-4483-87F7-73F9E949E633}">
      <dgm:prSet/>
      <dgm:spPr>
        <a:xfrm rot="21527439">
          <a:off x="3939782" y="2149860"/>
          <a:ext cx="234160" cy="332151"/>
        </a:xfrm>
        <a:solidFill>
          <a:srgbClr val="5B9BD5">
            <a:tint val="60000"/>
            <a:hueOff val="0"/>
            <a:satOff val="0"/>
            <a:lumOff val="0"/>
            <a:alphaOff val="0"/>
          </a:srgbClr>
        </a:solidFill>
        <a:ln>
          <a:noFill/>
        </a:ln>
        <a:effectLst/>
      </dgm:spPr>
      <dgm:t>
        <a:bodyPr/>
        <a:lstStyle/>
        <a:p>
          <a:endParaRPr lang="en-US">
            <a:solidFill>
              <a:sysClr val="window" lastClr="FFFFFF"/>
            </a:solidFill>
            <a:latin typeface="Calibri" panose="020F0502020204030204"/>
            <a:ea typeface="+mn-ea"/>
            <a:cs typeface="+mn-cs"/>
          </a:endParaRPr>
        </a:p>
      </dgm:t>
    </dgm:pt>
    <dgm:pt modelId="{4A148181-9A82-4A95-A358-16B86E1314BF}">
      <dgm:prSet phldrT="[Text]"/>
      <dgm:spPr>
        <a:xfrm>
          <a:off x="6742680" y="2432870"/>
          <a:ext cx="1382315" cy="1382315"/>
        </a:xfr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panose="020F0502020204030204"/>
              <a:ea typeface="+mn-ea"/>
              <a:cs typeface="+mn-cs"/>
            </a:rPr>
            <a:t>Implement intervention components &amp; evaluate intervention effectiveness</a:t>
          </a:r>
          <a:endParaRPr lang="en-US" dirty="0">
            <a:solidFill>
              <a:sysClr val="window" lastClr="FFFFFF"/>
            </a:solidFill>
            <a:latin typeface="Calibri" panose="020F0502020204030204"/>
            <a:ea typeface="+mn-ea"/>
            <a:cs typeface="+mn-cs"/>
          </a:endParaRPr>
        </a:p>
      </dgm:t>
    </dgm:pt>
    <dgm:pt modelId="{9E333DC0-1F9A-4183-BF33-8815367AC609}" type="parTrans" cxnId="{0BC9FE65-3E52-44F8-908F-74FB6BB18B59}">
      <dgm:prSet/>
      <dgm:spPr/>
      <dgm:t>
        <a:bodyPr/>
        <a:lstStyle/>
        <a:p>
          <a:endParaRPr lang="en-US"/>
        </a:p>
      </dgm:t>
    </dgm:pt>
    <dgm:pt modelId="{3951E5D8-40BA-408C-B0A9-ED061381603A}" type="sibTrans" cxnId="{0BC9FE65-3E52-44F8-908F-74FB6BB18B59}">
      <dgm:prSet/>
      <dgm:spPr/>
      <dgm:t>
        <a:bodyPr/>
        <a:lstStyle/>
        <a:p>
          <a:endParaRPr lang="en-US"/>
        </a:p>
      </dgm:t>
    </dgm:pt>
    <dgm:pt modelId="{B72F0E1A-BBEA-48D3-A0F1-D3F29A554396}">
      <dgm:prSet phldrT="[Text]"/>
      <dgm:spPr>
        <a:xfrm>
          <a:off x="4599608" y="2432870"/>
          <a:ext cx="1382315" cy="1382315"/>
        </a:xfr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panose="020F0502020204030204"/>
              <a:ea typeface="+mn-ea"/>
              <a:cs typeface="+mn-cs"/>
            </a:rPr>
            <a:t>Vet educational materials with population</a:t>
          </a:r>
          <a:endParaRPr lang="en-US" dirty="0">
            <a:solidFill>
              <a:sysClr val="window" lastClr="FFFFFF"/>
            </a:solidFill>
            <a:latin typeface="Calibri" panose="020F0502020204030204"/>
            <a:ea typeface="+mn-ea"/>
            <a:cs typeface="+mn-cs"/>
          </a:endParaRPr>
        </a:p>
      </dgm:t>
    </dgm:pt>
    <dgm:pt modelId="{BD96A4EA-19A2-466C-8384-732F25F9B47A}" type="parTrans" cxnId="{FDA97951-F061-45C5-AF2F-179E279B084D}">
      <dgm:prSet/>
      <dgm:spPr/>
      <dgm:t>
        <a:bodyPr/>
        <a:lstStyle/>
        <a:p>
          <a:endParaRPr lang="en-US"/>
        </a:p>
      </dgm:t>
    </dgm:pt>
    <dgm:pt modelId="{48E00DB6-6FF4-4A3F-9030-EA941E271CC1}" type="sibTrans" cxnId="{FDA97951-F061-45C5-AF2F-179E279B084D}">
      <dgm:prSet/>
      <dgm:spPr>
        <a:xfrm>
          <a:off x="6023160" y="2128563"/>
          <a:ext cx="266264" cy="332151"/>
        </a:xfrm>
        <a:solidFill>
          <a:srgbClr val="5B9BD5">
            <a:tint val="60000"/>
            <a:hueOff val="0"/>
            <a:satOff val="0"/>
            <a:lumOff val="0"/>
            <a:alphaOff val="0"/>
          </a:srgbClr>
        </a:solidFill>
        <a:ln>
          <a:noFill/>
        </a:ln>
        <a:effectLst/>
      </dgm:spPr>
      <dgm:t>
        <a:bodyPr/>
        <a:lstStyle/>
        <a:p>
          <a:endParaRPr lang="en-US">
            <a:solidFill>
              <a:sysClr val="window" lastClr="FFFFFF"/>
            </a:solidFill>
            <a:latin typeface="Calibri" panose="020F0502020204030204"/>
            <a:ea typeface="+mn-ea"/>
            <a:cs typeface="+mn-cs"/>
          </a:endParaRPr>
        </a:p>
      </dgm:t>
    </dgm:pt>
    <dgm:pt modelId="{043F5BC2-582B-4E55-9C1D-A62E725FDF8F}" type="pres">
      <dgm:prSet presAssocID="{BC86D3AC-CC0D-46BE-86F4-0DA32FB9993F}" presName="Name0" presStyleCnt="0">
        <dgm:presLayoutVars>
          <dgm:dir/>
          <dgm:resizeHandles val="exact"/>
        </dgm:presLayoutVars>
      </dgm:prSet>
      <dgm:spPr/>
      <dgm:t>
        <a:bodyPr/>
        <a:lstStyle/>
        <a:p>
          <a:endParaRPr lang="en-US"/>
        </a:p>
      </dgm:t>
    </dgm:pt>
    <dgm:pt modelId="{F7D34540-BB9E-4631-92DB-8A72600206AF}" type="pres">
      <dgm:prSet presAssocID="{FCE3305D-CB90-43E8-A5DB-8CFFAE95DF11}" presName="composite" presStyleCnt="0"/>
      <dgm:spPr/>
    </dgm:pt>
    <dgm:pt modelId="{232D5867-F4B3-4DAB-905D-AD8942763AD6}" type="pres">
      <dgm:prSet presAssocID="{FCE3305D-CB90-43E8-A5DB-8CFFAE95DF11}" presName="imagSh" presStyleLbl="bgImgPlace1" presStyleIdx="0" presStyleCnt="4" custLinFactNeighborX="1200" custLinFactNeighborY="58602"/>
      <dgm:spPr>
        <a:xfrm>
          <a:off x="3003" y="1603480"/>
          <a:ext cx="1382315" cy="1382315"/>
        </a:xfrm>
        <a:prstGeom prst="roundRect">
          <a:avLst>
            <a:gd name="adj" fmla="val 10000"/>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5DA797F3-9C0B-4EB4-A606-C14411EE183C}" type="pres">
      <dgm:prSet presAssocID="{FCE3305D-CB90-43E8-A5DB-8CFFAE95DF11}" presName="txNode" presStyleLbl="node1" presStyleIdx="0" presStyleCnt="4" custLinFactNeighborY="69271">
        <dgm:presLayoutVars>
          <dgm:bulletEnabled val="1"/>
        </dgm:presLayoutVars>
      </dgm:prSet>
      <dgm:spPr>
        <a:prstGeom prst="roundRect">
          <a:avLst>
            <a:gd name="adj" fmla="val 10000"/>
          </a:avLst>
        </a:prstGeom>
      </dgm:spPr>
      <dgm:t>
        <a:bodyPr/>
        <a:lstStyle/>
        <a:p>
          <a:endParaRPr lang="en-US"/>
        </a:p>
      </dgm:t>
    </dgm:pt>
    <dgm:pt modelId="{E85CFA0A-81B8-4946-B017-D89B3552CD26}" type="pres">
      <dgm:prSet presAssocID="{E54F3F73-5894-46EF-BCC5-EDDC49523022}" presName="sibTrans" presStyleLbl="sibTrans2D1" presStyleIdx="0" presStyleCnt="3"/>
      <dgm:spPr>
        <a:prstGeom prst="rightArrow">
          <a:avLst>
            <a:gd name="adj1" fmla="val 60000"/>
            <a:gd name="adj2" fmla="val 50000"/>
          </a:avLst>
        </a:prstGeom>
      </dgm:spPr>
      <dgm:t>
        <a:bodyPr/>
        <a:lstStyle/>
        <a:p>
          <a:endParaRPr lang="en-US"/>
        </a:p>
      </dgm:t>
    </dgm:pt>
    <dgm:pt modelId="{DEF06108-0BDB-4FF0-8358-F4F0F0F77010}" type="pres">
      <dgm:prSet presAssocID="{E54F3F73-5894-46EF-BCC5-EDDC49523022}" presName="connTx" presStyleLbl="sibTrans2D1" presStyleIdx="0" presStyleCnt="3"/>
      <dgm:spPr/>
      <dgm:t>
        <a:bodyPr/>
        <a:lstStyle/>
        <a:p>
          <a:endParaRPr lang="en-US"/>
        </a:p>
      </dgm:t>
    </dgm:pt>
    <dgm:pt modelId="{9B332606-49DF-4F3A-A896-4ABFADBAC5A1}" type="pres">
      <dgm:prSet presAssocID="{9E247B26-6980-4E8F-899C-C4CA85E0C74D}" presName="composite" presStyleCnt="0"/>
      <dgm:spPr/>
    </dgm:pt>
    <dgm:pt modelId="{D572C7EB-1881-4946-9AC4-E6F335E149FE}" type="pres">
      <dgm:prSet presAssocID="{9E247B26-6980-4E8F-899C-C4CA85E0C74D}" presName="imagSh" presStyleLbl="bgImgPlace1" presStyleIdx="1" presStyleCnt="4" custScaleX="112361" custLinFactNeighborX="1666" custLinFactNeighborY="61865"/>
      <dgm:spPr>
        <a:xfrm>
          <a:off x="2152516" y="1648585"/>
          <a:ext cx="1553183" cy="1382315"/>
        </a:xfrm>
        <a:prstGeom prst="roundRect">
          <a:avLst>
            <a:gd name="adj" fmla="val 10000"/>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59A9E236-7DE4-4A37-A53F-5A6B8956471A}" type="pres">
      <dgm:prSet presAssocID="{9E247B26-6980-4E8F-899C-C4CA85E0C74D}" presName="txNode" presStyleLbl="node1" presStyleIdx="1" presStyleCnt="4" custLinFactNeighborY="69271">
        <dgm:presLayoutVars>
          <dgm:bulletEnabled val="1"/>
        </dgm:presLayoutVars>
      </dgm:prSet>
      <dgm:spPr>
        <a:prstGeom prst="roundRect">
          <a:avLst>
            <a:gd name="adj" fmla="val 10000"/>
          </a:avLst>
        </a:prstGeom>
      </dgm:spPr>
      <dgm:t>
        <a:bodyPr/>
        <a:lstStyle/>
        <a:p>
          <a:endParaRPr lang="en-US"/>
        </a:p>
      </dgm:t>
    </dgm:pt>
    <dgm:pt modelId="{8FA8AC29-B3DE-46B1-8315-5F6DDE4D80AA}" type="pres">
      <dgm:prSet presAssocID="{918C1D32-944F-4222-93F9-CFC8367F4279}" presName="sibTrans" presStyleLbl="sibTrans2D1" presStyleIdx="1" presStyleCnt="3"/>
      <dgm:spPr>
        <a:prstGeom prst="rightArrow">
          <a:avLst>
            <a:gd name="adj1" fmla="val 60000"/>
            <a:gd name="adj2" fmla="val 50000"/>
          </a:avLst>
        </a:prstGeom>
      </dgm:spPr>
      <dgm:t>
        <a:bodyPr/>
        <a:lstStyle/>
        <a:p>
          <a:endParaRPr lang="en-US"/>
        </a:p>
      </dgm:t>
    </dgm:pt>
    <dgm:pt modelId="{19CF47E0-94E1-4B58-8108-38C6D8E36C95}" type="pres">
      <dgm:prSet presAssocID="{918C1D32-944F-4222-93F9-CFC8367F4279}" presName="connTx" presStyleLbl="sibTrans2D1" presStyleIdx="1" presStyleCnt="3"/>
      <dgm:spPr/>
      <dgm:t>
        <a:bodyPr/>
        <a:lstStyle/>
        <a:p>
          <a:endParaRPr lang="en-US"/>
        </a:p>
      </dgm:t>
    </dgm:pt>
    <dgm:pt modelId="{B02DA55F-376C-447C-8BF2-E487DC63FBD6}" type="pres">
      <dgm:prSet presAssocID="{B72F0E1A-BBEA-48D3-A0F1-D3F29A554396}" presName="composite" presStyleCnt="0"/>
      <dgm:spPr/>
    </dgm:pt>
    <dgm:pt modelId="{7BFBB251-BFEC-411D-A214-DF08EF5FEF6B}" type="pres">
      <dgm:prSet presAssocID="{B72F0E1A-BBEA-48D3-A0F1-D3F29A554396}" presName="imagSh" presStyleLbl="bgImgPlace1" presStyleIdx="2" presStyleCnt="4" custLinFactNeighborX="1200" custLinFactNeighborY="58602"/>
      <dgm:spPr>
        <a:xfrm>
          <a:off x="4374580" y="1603480"/>
          <a:ext cx="1382315" cy="1382315"/>
        </a:xfrm>
        <a:prstGeom prst="roundRect">
          <a:avLst>
            <a:gd name="adj" fmla="val 10000"/>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FC5E49E6-44C2-4C2E-A892-3D35305E9876}" type="pres">
      <dgm:prSet presAssocID="{B72F0E1A-BBEA-48D3-A0F1-D3F29A554396}" presName="txNode" presStyleLbl="node1" presStyleIdx="2" presStyleCnt="4" custLinFactNeighborY="69271">
        <dgm:presLayoutVars>
          <dgm:bulletEnabled val="1"/>
        </dgm:presLayoutVars>
      </dgm:prSet>
      <dgm:spPr>
        <a:prstGeom prst="roundRect">
          <a:avLst>
            <a:gd name="adj" fmla="val 10000"/>
          </a:avLst>
        </a:prstGeom>
      </dgm:spPr>
      <dgm:t>
        <a:bodyPr/>
        <a:lstStyle/>
        <a:p>
          <a:endParaRPr lang="en-US"/>
        </a:p>
      </dgm:t>
    </dgm:pt>
    <dgm:pt modelId="{BD2E42D4-09B6-4C33-8248-358D9CE11909}" type="pres">
      <dgm:prSet presAssocID="{48E00DB6-6FF4-4A3F-9030-EA941E271CC1}" presName="sibTrans" presStyleLbl="sibTrans2D1" presStyleIdx="2" presStyleCnt="3"/>
      <dgm:spPr>
        <a:prstGeom prst="rightArrow">
          <a:avLst>
            <a:gd name="adj1" fmla="val 60000"/>
            <a:gd name="adj2" fmla="val 50000"/>
          </a:avLst>
        </a:prstGeom>
      </dgm:spPr>
      <dgm:t>
        <a:bodyPr/>
        <a:lstStyle/>
        <a:p>
          <a:endParaRPr lang="en-US"/>
        </a:p>
      </dgm:t>
    </dgm:pt>
    <dgm:pt modelId="{5A3D353C-FD0A-4EC8-AC88-DACB99672B0C}" type="pres">
      <dgm:prSet presAssocID="{48E00DB6-6FF4-4A3F-9030-EA941E271CC1}" presName="connTx" presStyleLbl="sibTrans2D1" presStyleIdx="2" presStyleCnt="3"/>
      <dgm:spPr/>
      <dgm:t>
        <a:bodyPr/>
        <a:lstStyle/>
        <a:p>
          <a:endParaRPr lang="en-US"/>
        </a:p>
      </dgm:t>
    </dgm:pt>
    <dgm:pt modelId="{CB7FAC63-456C-46CC-9056-0A36723E6CAF}" type="pres">
      <dgm:prSet presAssocID="{4A148181-9A82-4A95-A358-16B86E1314BF}" presName="composite" presStyleCnt="0"/>
      <dgm:spPr/>
    </dgm:pt>
    <dgm:pt modelId="{831F1EB1-D4CF-4FDE-951F-BA2D5EC9CE37}" type="pres">
      <dgm:prSet presAssocID="{4A148181-9A82-4A95-A358-16B86E1314BF}" presName="imagSh" presStyleLbl="bgImgPlace1" presStyleIdx="3" presStyleCnt="4" custLinFactNeighborX="1200" custLinFactNeighborY="58602"/>
      <dgm:spPr>
        <a:xfrm>
          <a:off x="6517652" y="1603481"/>
          <a:ext cx="1382315" cy="1382315"/>
        </a:xfrm>
        <a:prstGeom prst="roundRect">
          <a:avLst>
            <a:gd name="adj" fmla="val 10000"/>
          </a:avLst>
        </a:prstGeom>
        <a:blipFill rotWithShape="1">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2592CB3B-EA81-48AC-AB94-7FD2D0FC1889}" type="pres">
      <dgm:prSet presAssocID="{4A148181-9A82-4A95-A358-16B86E1314BF}" presName="txNode" presStyleLbl="node1" presStyleIdx="3" presStyleCnt="4" custLinFactNeighborY="69271">
        <dgm:presLayoutVars>
          <dgm:bulletEnabled val="1"/>
        </dgm:presLayoutVars>
      </dgm:prSet>
      <dgm:spPr>
        <a:prstGeom prst="roundRect">
          <a:avLst>
            <a:gd name="adj" fmla="val 10000"/>
          </a:avLst>
        </a:prstGeom>
      </dgm:spPr>
      <dgm:t>
        <a:bodyPr/>
        <a:lstStyle/>
        <a:p>
          <a:endParaRPr lang="en-US"/>
        </a:p>
      </dgm:t>
    </dgm:pt>
  </dgm:ptLst>
  <dgm:cxnLst>
    <dgm:cxn modelId="{823ED20F-B490-40C2-88D5-3B3747D466AC}" type="presOf" srcId="{B72F0E1A-BBEA-48D3-A0F1-D3F29A554396}" destId="{FC5E49E6-44C2-4C2E-A892-3D35305E9876}" srcOrd="0" destOrd="0" presId="urn:microsoft.com/office/officeart/2005/8/layout/hProcess10"/>
    <dgm:cxn modelId="{8800976B-75DB-47A7-8EA0-C461B3993E93}" type="presOf" srcId="{BC86D3AC-CC0D-46BE-86F4-0DA32FB9993F}" destId="{043F5BC2-582B-4E55-9C1D-A62E725FDF8F}" srcOrd="0" destOrd="0" presId="urn:microsoft.com/office/officeart/2005/8/layout/hProcess10"/>
    <dgm:cxn modelId="{CC1BC170-215F-42FE-BBE9-BC51E4E58BB8}" type="presOf" srcId="{FCE3305D-CB90-43E8-A5DB-8CFFAE95DF11}" destId="{5DA797F3-9C0B-4EB4-A606-C14411EE183C}" srcOrd="0" destOrd="0" presId="urn:microsoft.com/office/officeart/2005/8/layout/hProcess10"/>
    <dgm:cxn modelId="{0BC9FE65-3E52-44F8-908F-74FB6BB18B59}" srcId="{BC86D3AC-CC0D-46BE-86F4-0DA32FB9993F}" destId="{4A148181-9A82-4A95-A358-16B86E1314BF}" srcOrd="3" destOrd="0" parTransId="{9E333DC0-1F9A-4183-BF33-8815367AC609}" sibTransId="{3951E5D8-40BA-408C-B0A9-ED061381603A}"/>
    <dgm:cxn modelId="{322DDA14-41FF-432B-9AAA-8F8F827D27AA}" type="presOf" srcId="{918C1D32-944F-4222-93F9-CFC8367F4279}" destId="{19CF47E0-94E1-4B58-8108-38C6D8E36C95}" srcOrd="1" destOrd="0" presId="urn:microsoft.com/office/officeart/2005/8/layout/hProcess10"/>
    <dgm:cxn modelId="{EA59C113-0459-4C64-9311-CA59582E3979}" srcId="{BC86D3AC-CC0D-46BE-86F4-0DA32FB9993F}" destId="{FCE3305D-CB90-43E8-A5DB-8CFFAE95DF11}" srcOrd="0" destOrd="0" parTransId="{9BFDDF06-6AAB-46DB-996E-61418D80C88C}" sibTransId="{E54F3F73-5894-46EF-BCC5-EDDC49523022}"/>
    <dgm:cxn modelId="{3463200B-A75A-44BD-86C6-551955440290}" type="presOf" srcId="{E54F3F73-5894-46EF-BCC5-EDDC49523022}" destId="{E85CFA0A-81B8-4946-B017-D89B3552CD26}" srcOrd="0" destOrd="0" presId="urn:microsoft.com/office/officeart/2005/8/layout/hProcess10"/>
    <dgm:cxn modelId="{F88690F6-EE95-4116-816A-95665866DF7E}" type="presOf" srcId="{4A148181-9A82-4A95-A358-16B86E1314BF}" destId="{2592CB3B-EA81-48AC-AB94-7FD2D0FC1889}" srcOrd="0" destOrd="0" presId="urn:microsoft.com/office/officeart/2005/8/layout/hProcess10"/>
    <dgm:cxn modelId="{4C540457-ED71-45DC-BB3C-FB72894D2AED}" type="presOf" srcId="{E54F3F73-5894-46EF-BCC5-EDDC49523022}" destId="{DEF06108-0BDB-4FF0-8358-F4F0F0F77010}" srcOrd="1" destOrd="0" presId="urn:microsoft.com/office/officeart/2005/8/layout/hProcess10"/>
    <dgm:cxn modelId="{4EE3F02F-0442-4423-A1D9-125962467251}" type="presOf" srcId="{48E00DB6-6FF4-4A3F-9030-EA941E271CC1}" destId="{BD2E42D4-09B6-4C33-8248-358D9CE11909}" srcOrd="0" destOrd="0" presId="urn:microsoft.com/office/officeart/2005/8/layout/hProcess10"/>
    <dgm:cxn modelId="{9A9FA026-F98C-4483-87F7-73F9E949E633}" srcId="{BC86D3AC-CC0D-46BE-86F4-0DA32FB9993F}" destId="{9E247B26-6980-4E8F-899C-C4CA85E0C74D}" srcOrd="1" destOrd="0" parTransId="{5C762EA3-A79A-4C3C-BA9D-43E524A7F034}" sibTransId="{918C1D32-944F-4222-93F9-CFC8367F4279}"/>
    <dgm:cxn modelId="{B6CB00CB-5E18-4A6D-A543-CC9B6584300B}" type="presOf" srcId="{918C1D32-944F-4222-93F9-CFC8367F4279}" destId="{8FA8AC29-B3DE-46B1-8315-5F6DDE4D80AA}" srcOrd="0" destOrd="0" presId="urn:microsoft.com/office/officeart/2005/8/layout/hProcess10"/>
    <dgm:cxn modelId="{0FADCA7F-6A2F-4DD2-B44C-E39944227A51}" type="presOf" srcId="{48E00DB6-6FF4-4A3F-9030-EA941E271CC1}" destId="{5A3D353C-FD0A-4EC8-AC88-DACB99672B0C}" srcOrd="1" destOrd="0" presId="urn:microsoft.com/office/officeart/2005/8/layout/hProcess10"/>
    <dgm:cxn modelId="{FDA97951-F061-45C5-AF2F-179E279B084D}" srcId="{BC86D3AC-CC0D-46BE-86F4-0DA32FB9993F}" destId="{B72F0E1A-BBEA-48D3-A0F1-D3F29A554396}" srcOrd="2" destOrd="0" parTransId="{BD96A4EA-19A2-466C-8384-732F25F9B47A}" sibTransId="{48E00DB6-6FF4-4A3F-9030-EA941E271CC1}"/>
    <dgm:cxn modelId="{6C3B5845-5C94-490D-A06B-5D36C8BC1C94}" type="presOf" srcId="{9E247B26-6980-4E8F-899C-C4CA85E0C74D}" destId="{59A9E236-7DE4-4A37-A53F-5A6B8956471A}" srcOrd="0" destOrd="0" presId="urn:microsoft.com/office/officeart/2005/8/layout/hProcess10"/>
    <dgm:cxn modelId="{357875B4-3A94-4DDA-B1E0-88EF921E2AF0}" type="presParOf" srcId="{043F5BC2-582B-4E55-9C1D-A62E725FDF8F}" destId="{F7D34540-BB9E-4631-92DB-8A72600206AF}" srcOrd="0" destOrd="0" presId="urn:microsoft.com/office/officeart/2005/8/layout/hProcess10"/>
    <dgm:cxn modelId="{F402E6D0-4667-4036-A84A-2D6967B2E33B}" type="presParOf" srcId="{F7D34540-BB9E-4631-92DB-8A72600206AF}" destId="{232D5867-F4B3-4DAB-905D-AD8942763AD6}" srcOrd="0" destOrd="0" presId="urn:microsoft.com/office/officeart/2005/8/layout/hProcess10"/>
    <dgm:cxn modelId="{17DB6398-BAF4-4549-BF4B-A3647C243133}" type="presParOf" srcId="{F7D34540-BB9E-4631-92DB-8A72600206AF}" destId="{5DA797F3-9C0B-4EB4-A606-C14411EE183C}" srcOrd="1" destOrd="0" presId="urn:microsoft.com/office/officeart/2005/8/layout/hProcess10"/>
    <dgm:cxn modelId="{7127F1F0-8B39-4FEE-959D-F6AE817A9290}" type="presParOf" srcId="{043F5BC2-582B-4E55-9C1D-A62E725FDF8F}" destId="{E85CFA0A-81B8-4946-B017-D89B3552CD26}" srcOrd="1" destOrd="0" presId="urn:microsoft.com/office/officeart/2005/8/layout/hProcess10"/>
    <dgm:cxn modelId="{A4A93818-29BE-402C-AFCC-97096EEA4E7D}" type="presParOf" srcId="{E85CFA0A-81B8-4946-B017-D89B3552CD26}" destId="{DEF06108-0BDB-4FF0-8358-F4F0F0F77010}" srcOrd="0" destOrd="0" presId="urn:microsoft.com/office/officeart/2005/8/layout/hProcess10"/>
    <dgm:cxn modelId="{1ACF4238-76DB-4BA3-BA4F-4D04014F9903}" type="presParOf" srcId="{043F5BC2-582B-4E55-9C1D-A62E725FDF8F}" destId="{9B332606-49DF-4F3A-A896-4ABFADBAC5A1}" srcOrd="2" destOrd="0" presId="urn:microsoft.com/office/officeart/2005/8/layout/hProcess10"/>
    <dgm:cxn modelId="{353F0FF6-D5F9-452B-9433-B5F8EAC74C69}" type="presParOf" srcId="{9B332606-49DF-4F3A-A896-4ABFADBAC5A1}" destId="{D572C7EB-1881-4946-9AC4-E6F335E149FE}" srcOrd="0" destOrd="0" presId="urn:microsoft.com/office/officeart/2005/8/layout/hProcess10"/>
    <dgm:cxn modelId="{27C37C8B-FE74-4780-BB4D-26CFB0FAC1C2}" type="presParOf" srcId="{9B332606-49DF-4F3A-A896-4ABFADBAC5A1}" destId="{59A9E236-7DE4-4A37-A53F-5A6B8956471A}" srcOrd="1" destOrd="0" presId="urn:microsoft.com/office/officeart/2005/8/layout/hProcess10"/>
    <dgm:cxn modelId="{A2719553-D228-48A3-BA10-04FDF6190487}" type="presParOf" srcId="{043F5BC2-582B-4E55-9C1D-A62E725FDF8F}" destId="{8FA8AC29-B3DE-46B1-8315-5F6DDE4D80AA}" srcOrd="3" destOrd="0" presId="urn:microsoft.com/office/officeart/2005/8/layout/hProcess10"/>
    <dgm:cxn modelId="{DBF46119-E31F-4AA8-B8DD-7908E54E7B17}" type="presParOf" srcId="{8FA8AC29-B3DE-46B1-8315-5F6DDE4D80AA}" destId="{19CF47E0-94E1-4B58-8108-38C6D8E36C95}" srcOrd="0" destOrd="0" presId="urn:microsoft.com/office/officeart/2005/8/layout/hProcess10"/>
    <dgm:cxn modelId="{0B49664E-4E90-4C15-86CD-0F883D8717E0}" type="presParOf" srcId="{043F5BC2-582B-4E55-9C1D-A62E725FDF8F}" destId="{B02DA55F-376C-447C-8BF2-E487DC63FBD6}" srcOrd="4" destOrd="0" presId="urn:microsoft.com/office/officeart/2005/8/layout/hProcess10"/>
    <dgm:cxn modelId="{AF342E34-CB83-4AEE-B69F-EF880C5CF023}" type="presParOf" srcId="{B02DA55F-376C-447C-8BF2-E487DC63FBD6}" destId="{7BFBB251-BFEC-411D-A214-DF08EF5FEF6B}" srcOrd="0" destOrd="0" presId="urn:microsoft.com/office/officeart/2005/8/layout/hProcess10"/>
    <dgm:cxn modelId="{009F9C2A-2A04-4DAF-94CB-979BE95735CB}" type="presParOf" srcId="{B02DA55F-376C-447C-8BF2-E487DC63FBD6}" destId="{FC5E49E6-44C2-4C2E-A892-3D35305E9876}" srcOrd="1" destOrd="0" presId="urn:microsoft.com/office/officeart/2005/8/layout/hProcess10"/>
    <dgm:cxn modelId="{E4FCB0FE-1835-437D-A449-47CDF7BA4D82}" type="presParOf" srcId="{043F5BC2-582B-4E55-9C1D-A62E725FDF8F}" destId="{BD2E42D4-09B6-4C33-8248-358D9CE11909}" srcOrd="5" destOrd="0" presId="urn:microsoft.com/office/officeart/2005/8/layout/hProcess10"/>
    <dgm:cxn modelId="{805E9943-15D1-4AC8-99AF-0B1A093AB608}" type="presParOf" srcId="{BD2E42D4-09B6-4C33-8248-358D9CE11909}" destId="{5A3D353C-FD0A-4EC8-AC88-DACB99672B0C}" srcOrd="0" destOrd="0" presId="urn:microsoft.com/office/officeart/2005/8/layout/hProcess10"/>
    <dgm:cxn modelId="{7A35A566-1430-44C1-9813-E052C8D9A4F8}" type="presParOf" srcId="{043F5BC2-582B-4E55-9C1D-A62E725FDF8F}" destId="{CB7FAC63-456C-46CC-9056-0A36723E6CAF}" srcOrd="6" destOrd="0" presId="urn:microsoft.com/office/officeart/2005/8/layout/hProcess10"/>
    <dgm:cxn modelId="{30810227-D8FF-40ED-8631-2CED669CC696}" type="presParOf" srcId="{CB7FAC63-456C-46CC-9056-0A36723E6CAF}" destId="{831F1EB1-D4CF-4FDE-951F-BA2D5EC9CE37}" srcOrd="0" destOrd="0" presId="urn:microsoft.com/office/officeart/2005/8/layout/hProcess10"/>
    <dgm:cxn modelId="{69E5FA6F-12CE-464E-89A2-D5950FB1C2C0}" type="presParOf" srcId="{CB7FAC63-456C-46CC-9056-0A36723E6CAF}" destId="{2592CB3B-EA81-48AC-AB94-7FD2D0FC1889}"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D5867-F4B3-4DAB-905D-AD8942763AD6}">
      <dsp:nvSpPr>
        <dsp:cNvPr id="0" name=""/>
        <dsp:cNvSpPr/>
      </dsp:nvSpPr>
      <dsp:spPr>
        <a:xfrm>
          <a:off x="80827" y="8883491"/>
          <a:ext cx="5702837" cy="5702837"/>
        </a:xfrm>
        <a:prstGeom prst="roundRect">
          <a:avLst>
            <a:gd name="adj" fmla="val 10000"/>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DA797F3-9C0B-4EB4-A606-C14411EE183C}">
      <dsp:nvSpPr>
        <dsp:cNvPr id="0" name=""/>
        <dsp:cNvSpPr/>
      </dsp:nvSpPr>
      <dsp:spPr>
        <a:xfrm>
          <a:off x="940762" y="12913630"/>
          <a:ext cx="5702837" cy="5702837"/>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solidFill>
                <a:sysClr val="window" lastClr="FFFFFF"/>
              </a:solidFill>
              <a:latin typeface="Calibri" panose="020F0502020204030204"/>
              <a:ea typeface="+mn-ea"/>
              <a:cs typeface="+mn-cs"/>
            </a:rPr>
            <a:t>Obtain community insights  from pharmacy staff and community members</a:t>
          </a:r>
          <a:endParaRPr lang="en-US" sz="5800" kern="1200" dirty="0">
            <a:solidFill>
              <a:sysClr val="window" lastClr="FFFFFF"/>
            </a:solidFill>
            <a:latin typeface="Calibri" panose="020F0502020204030204"/>
            <a:ea typeface="+mn-ea"/>
            <a:cs typeface="+mn-cs"/>
          </a:endParaRPr>
        </a:p>
      </dsp:txBody>
      <dsp:txXfrm>
        <a:off x="1107792" y="13080660"/>
        <a:ext cx="5368777" cy="5368777"/>
      </dsp:txXfrm>
    </dsp:sp>
    <dsp:sp modelId="{E85CFA0A-81B8-4946-B017-D89B3552CD26}">
      <dsp:nvSpPr>
        <dsp:cNvPr id="0" name=""/>
        <dsp:cNvSpPr/>
      </dsp:nvSpPr>
      <dsp:spPr>
        <a:xfrm rot="69370">
          <a:off x="6891346" y="11140836"/>
          <a:ext cx="1108019" cy="1370312"/>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endParaRPr lang="en-US" sz="4700" kern="1200">
            <a:solidFill>
              <a:sysClr val="window" lastClr="FFFFFF"/>
            </a:solidFill>
            <a:latin typeface="Calibri" panose="020F0502020204030204"/>
            <a:ea typeface="+mn-ea"/>
            <a:cs typeface="+mn-cs"/>
          </a:endParaRPr>
        </a:p>
      </dsp:txBody>
      <dsp:txXfrm>
        <a:off x="6891380" y="11411544"/>
        <a:ext cx="775613" cy="822188"/>
      </dsp:txXfrm>
    </dsp:sp>
    <dsp:sp modelId="{D572C7EB-1881-4946-9AC4-E6F335E149FE}">
      <dsp:nvSpPr>
        <dsp:cNvPr id="0" name=""/>
        <dsp:cNvSpPr/>
      </dsp:nvSpPr>
      <dsp:spPr>
        <a:xfrm>
          <a:off x="8948790" y="9069575"/>
          <a:ext cx="6407765" cy="5702837"/>
        </a:xfrm>
        <a:prstGeom prst="roundRect">
          <a:avLst>
            <a:gd name="adj" fmla="val 10000"/>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9A9E236-7DE4-4A37-A53F-5A6B8956471A}">
      <dsp:nvSpPr>
        <dsp:cNvPr id="0" name=""/>
        <dsp:cNvSpPr/>
      </dsp:nvSpPr>
      <dsp:spPr>
        <a:xfrm>
          <a:off x="10134613" y="12913630"/>
          <a:ext cx="5702837" cy="5702837"/>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solidFill>
                <a:sysClr val="window" lastClr="FFFFFF"/>
              </a:solidFill>
              <a:latin typeface="Calibri" panose="020F0502020204030204"/>
              <a:ea typeface="+mn-ea"/>
              <a:cs typeface="+mn-cs"/>
            </a:rPr>
            <a:t>Create PDS educational health campaign material</a:t>
          </a:r>
          <a:endParaRPr lang="en-US" sz="5800" kern="1200" dirty="0">
            <a:solidFill>
              <a:sysClr val="window" lastClr="FFFFFF"/>
            </a:solidFill>
            <a:latin typeface="Calibri" panose="020F0502020204030204"/>
            <a:ea typeface="+mn-ea"/>
            <a:cs typeface="+mn-cs"/>
          </a:endParaRPr>
        </a:p>
      </dsp:txBody>
      <dsp:txXfrm>
        <a:off x="10301643" y="13080660"/>
        <a:ext cx="5368777" cy="5368777"/>
      </dsp:txXfrm>
    </dsp:sp>
    <dsp:sp modelId="{8FA8AC29-B3DE-46B1-8315-5F6DDE4D80AA}">
      <dsp:nvSpPr>
        <dsp:cNvPr id="0" name=""/>
        <dsp:cNvSpPr/>
      </dsp:nvSpPr>
      <dsp:spPr>
        <a:xfrm rot="21527439">
          <a:off x="16322277" y="11137619"/>
          <a:ext cx="966044" cy="1370312"/>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endParaRPr lang="en-US" sz="4700" kern="1200">
            <a:solidFill>
              <a:sysClr val="window" lastClr="FFFFFF"/>
            </a:solidFill>
            <a:latin typeface="Calibri" panose="020F0502020204030204"/>
            <a:ea typeface="+mn-ea"/>
            <a:cs typeface="+mn-cs"/>
          </a:endParaRPr>
        </a:p>
      </dsp:txBody>
      <dsp:txXfrm>
        <a:off x="16322309" y="11414739"/>
        <a:ext cx="676231" cy="822188"/>
      </dsp:txXfrm>
    </dsp:sp>
    <dsp:sp modelId="{7BFBB251-BFEC-411D-A214-DF08EF5FEF6B}">
      <dsp:nvSpPr>
        <dsp:cNvPr id="0" name=""/>
        <dsp:cNvSpPr/>
      </dsp:nvSpPr>
      <dsp:spPr>
        <a:xfrm>
          <a:off x="18116067" y="8883491"/>
          <a:ext cx="5702837" cy="5702837"/>
        </a:xfrm>
        <a:prstGeom prst="roundRect">
          <a:avLst>
            <a:gd name="adj" fmla="val 10000"/>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C5E49E6-44C2-4C2E-A892-3D35305E9876}">
      <dsp:nvSpPr>
        <dsp:cNvPr id="0" name=""/>
        <dsp:cNvSpPr/>
      </dsp:nvSpPr>
      <dsp:spPr>
        <a:xfrm>
          <a:off x="18976002" y="12913630"/>
          <a:ext cx="5702837" cy="5702837"/>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solidFill>
                <a:sysClr val="window" lastClr="FFFFFF"/>
              </a:solidFill>
              <a:latin typeface="Calibri" panose="020F0502020204030204"/>
              <a:ea typeface="+mn-ea"/>
              <a:cs typeface="+mn-cs"/>
            </a:rPr>
            <a:t>Vet educational materials with population</a:t>
          </a:r>
          <a:endParaRPr lang="en-US" sz="5800" kern="1200" dirty="0">
            <a:solidFill>
              <a:sysClr val="window" lastClr="FFFFFF"/>
            </a:solidFill>
            <a:latin typeface="Calibri" panose="020F0502020204030204"/>
            <a:ea typeface="+mn-ea"/>
            <a:cs typeface="+mn-cs"/>
          </a:endParaRPr>
        </a:p>
      </dsp:txBody>
      <dsp:txXfrm>
        <a:off x="19143032" y="13080660"/>
        <a:ext cx="5368777" cy="5368777"/>
      </dsp:txXfrm>
    </dsp:sp>
    <dsp:sp modelId="{BD2E42D4-09B6-4C33-8248-358D9CE11909}">
      <dsp:nvSpPr>
        <dsp:cNvPr id="0" name=""/>
        <dsp:cNvSpPr/>
      </dsp:nvSpPr>
      <dsp:spPr>
        <a:xfrm>
          <a:off x="24917397" y="11049754"/>
          <a:ext cx="1098492" cy="1370312"/>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endParaRPr lang="en-US" sz="4700" kern="1200">
            <a:solidFill>
              <a:sysClr val="window" lastClr="FFFFFF"/>
            </a:solidFill>
            <a:latin typeface="Calibri" panose="020F0502020204030204"/>
            <a:ea typeface="+mn-ea"/>
            <a:cs typeface="+mn-cs"/>
          </a:endParaRPr>
        </a:p>
      </dsp:txBody>
      <dsp:txXfrm>
        <a:off x="24917397" y="11323816"/>
        <a:ext cx="768944" cy="822188"/>
      </dsp:txXfrm>
    </dsp:sp>
    <dsp:sp modelId="{831F1EB1-D4CF-4FDE-951F-BA2D5EC9CE37}">
      <dsp:nvSpPr>
        <dsp:cNvPr id="0" name=""/>
        <dsp:cNvSpPr/>
      </dsp:nvSpPr>
      <dsp:spPr>
        <a:xfrm>
          <a:off x="26957455" y="8883491"/>
          <a:ext cx="5702837" cy="5702837"/>
        </a:xfrm>
        <a:prstGeom prst="roundRect">
          <a:avLst>
            <a:gd name="adj" fmla="val 10000"/>
          </a:avLst>
        </a:prstGeom>
        <a:blipFill rotWithShape="1">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592CB3B-EA81-48AC-AB94-7FD2D0FC1889}">
      <dsp:nvSpPr>
        <dsp:cNvPr id="0" name=""/>
        <dsp:cNvSpPr/>
      </dsp:nvSpPr>
      <dsp:spPr>
        <a:xfrm>
          <a:off x="27817390" y="12913630"/>
          <a:ext cx="5702837" cy="5702837"/>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solidFill>
                <a:sysClr val="window" lastClr="FFFFFF"/>
              </a:solidFill>
              <a:latin typeface="Calibri" panose="020F0502020204030204"/>
              <a:ea typeface="+mn-ea"/>
              <a:cs typeface="+mn-cs"/>
            </a:rPr>
            <a:t>Implement intervention components &amp; evaluate intervention effectiveness</a:t>
          </a:r>
          <a:endParaRPr lang="en-US" sz="5800" kern="1200" dirty="0">
            <a:solidFill>
              <a:sysClr val="window" lastClr="FFFFFF"/>
            </a:solidFill>
            <a:latin typeface="Calibri" panose="020F0502020204030204"/>
            <a:ea typeface="+mn-ea"/>
            <a:cs typeface="+mn-cs"/>
          </a:endParaRPr>
        </a:p>
      </dsp:txBody>
      <dsp:txXfrm>
        <a:off x="27984420" y="13080660"/>
        <a:ext cx="5368777" cy="536877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38" tIns="45719" rIns="91438" bIns="45719" rtlCol="0"/>
          <a:lstStyle>
            <a:lvl1pPr algn="l" defTabSz="4533815"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1438" tIns="45719" rIns="91438" bIns="45719" numCol="1" anchor="t" anchorCtr="0" compatLnSpc="1">
            <a:prstTxWarp prst="textNoShape">
              <a:avLst/>
            </a:prstTxWarp>
          </a:bodyPr>
          <a:lstStyle>
            <a:lvl1pPr algn="r" eaLnBrk="1" hangingPunct="1">
              <a:defRPr sz="1200" smtClean="0"/>
            </a:lvl1pPr>
          </a:lstStyle>
          <a:p>
            <a:pPr>
              <a:defRPr/>
            </a:pPr>
            <a:fld id="{4235B5A5-AF34-4BE1-93CC-5BA4B7163007}" type="datetimeFigureOut">
              <a:rPr lang="en-US" altLang="en-US"/>
              <a:pPr>
                <a:defRPr/>
              </a:pPr>
              <a:t>9/21/2016</a:t>
            </a:fld>
            <a:endParaRPr lang="en-US" alt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38" tIns="45719" rIns="91438" bIns="45719" rtlCol="0" anchor="b"/>
          <a:lstStyle>
            <a:lvl1pPr algn="l" defTabSz="4533815"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38" tIns="45719" rIns="91438" bIns="45719" numCol="1" anchor="b" anchorCtr="0" compatLnSpc="1">
            <a:prstTxWarp prst="textNoShape">
              <a:avLst/>
            </a:prstTxWarp>
          </a:bodyPr>
          <a:lstStyle>
            <a:lvl1pPr algn="r" eaLnBrk="1" hangingPunct="1">
              <a:defRPr sz="1200" smtClean="0"/>
            </a:lvl1pPr>
          </a:lstStyle>
          <a:p>
            <a:pPr>
              <a:defRPr/>
            </a:pPr>
            <a:fld id="{23D45DD0-F6B5-48E0-8852-78AE6B640EA2}" type="slidenum">
              <a:rPr lang="en-US" altLang="en-US"/>
              <a:pPr>
                <a:defRPr/>
              </a:pPr>
              <a:t>‹#›</a:t>
            </a:fld>
            <a:endParaRPr lang="en-US" altLang="en-US"/>
          </a:p>
        </p:txBody>
      </p:sp>
    </p:spTree>
    <p:extLst>
      <p:ext uri="{BB962C8B-B14F-4D97-AF65-F5344CB8AC3E}">
        <p14:creationId xmlns:p14="http://schemas.microsoft.com/office/powerpoint/2010/main" val="3646664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defTabSz="4533815"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34D2B93B-ABAC-4295-8D87-7BD12F1184BE}" type="datetimeFigureOut">
              <a:rPr lang="en-US" altLang="en-US"/>
              <a:pPr>
                <a:defRPr/>
              </a:pPr>
              <a:t>9/21/2016</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defTabSz="4533815"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3674F61-81A6-466A-A5F8-F454B62DE037}" type="slidenum">
              <a:rPr lang="en-US" altLang="en-US"/>
              <a:pPr>
                <a:defRPr/>
              </a:pPr>
              <a:t>‹#›</a:t>
            </a:fld>
            <a:endParaRPr lang="en-US" altLang="en-US"/>
          </a:p>
        </p:txBody>
      </p:sp>
    </p:spTree>
    <p:extLst>
      <p:ext uri="{BB962C8B-B14F-4D97-AF65-F5344CB8AC3E}">
        <p14:creationId xmlns:p14="http://schemas.microsoft.com/office/powerpoint/2010/main" val="3549965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41616A6-9AEE-4CD5-AB1F-902D5BC8D2F8}" type="slidenum">
              <a:rPr lang="en-US" altLang="en-US"/>
              <a:pPr>
                <a:spcBef>
                  <a:spcPct val="0"/>
                </a:spcBef>
              </a:pPr>
              <a:t>1</a:t>
            </a:fld>
            <a:endParaRPr lang="en-US" altLang="en-US"/>
          </a:p>
        </p:txBody>
      </p:sp>
    </p:spTree>
    <p:extLst>
      <p:ext uri="{BB962C8B-B14F-4D97-AF65-F5344CB8AC3E}">
        <p14:creationId xmlns:p14="http://schemas.microsoft.com/office/powerpoint/2010/main" val="2212144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en-US" dirty="0">
              <a:ea typeface="ＭＳ Ｐゴシック" charset="0"/>
              <a:cs typeface="+mn-cs"/>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84DE0BD-7C60-45B0-AA07-B29EAED21638}" type="slidenum">
              <a:rPr lang="en-US" altLang="en-US">
                <a:latin typeface="Arial" panose="020B0604020202020204" pitchFamily="34" charset="0"/>
              </a:rPr>
              <a:pPr>
                <a:spcBef>
                  <a:spcPct val="0"/>
                </a:spcBef>
              </a:pPr>
              <a:t>2</a:t>
            </a:fld>
            <a:endParaRPr lang="en-US" altLang="en-US">
              <a:latin typeface="Arial" panose="020B0604020202020204" pitchFamily="34" charset="0"/>
            </a:endParaRPr>
          </a:p>
        </p:txBody>
      </p:sp>
    </p:spTree>
    <p:extLst>
      <p:ext uri="{BB962C8B-B14F-4D97-AF65-F5344CB8AC3E}">
        <p14:creationId xmlns:p14="http://schemas.microsoft.com/office/powerpoint/2010/main" val="196803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5543759-A79F-43AB-97A6-9DDAC216B992}" type="slidenum">
              <a:rPr lang="en-US" altLang="en-US"/>
              <a:pPr>
                <a:spcBef>
                  <a:spcPct val="0"/>
                </a:spcBef>
              </a:pPr>
              <a:t>3</a:t>
            </a:fld>
            <a:endParaRPr lang="en-US" altLang="en-US"/>
          </a:p>
        </p:txBody>
      </p:sp>
    </p:spTree>
    <p:extLst>
      <p:ext uri="{BB962C8B-B14F-4D97-AF65-F5344CB8AC3E}">
        <p14:creationId xmlns:p14="http://schemas.microsoft.com/office/powerpoint/2010/main" val="76008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EE9159A-1700-465F-AB5F-3FB96FAE1079}" type="slidenum">
              <a:rPr lang="en-US" altLang="en-US"/>
              <a:pPr>
                <a:spcBef>
                  <a:spcPct val="0"/>
                </a:spcBef>
              </a:pPr>
              <a:t>4</a:t>
            </a:fld>
            <a:endParaRPr lang="en-US" altLang="en-US"/>
          </a:p>
        </p:txBody>
      </p:sp>
    </p:spTree>
    <p:extLst>
      <p:ext uri="{BB962C8B-B14F-4D97-AF65-F5344CB8AC3E}">
        <p14:creationId xmlns:p14="http://schemas.microsoft.com/office/powerpoint/2010/main" val="2077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73E539D-3702-4178-A0C8-4A596F5D5D43}" type="slidenum">
              <a:rPr lang="en-US" altLang="en-US"/>
              <a:pPr>
                <a:spcBef>
                  <a:spcPct val="0"/>
                </a:spcBef>
              </a:pPr>
              <a:t>5</a:t>
            </a:fld>
            <a:endParaRPr lang="en-US" altLang="en-US"/>
          </a:p>
        </p:txBody>
      </p:sp>
    </p:spTree>
    <p:extLst>
      <p:ext uri="{BB962C8B-B14F-4D97-AF65-F5344CB8AC3E}">
        <p14:creationId xmlns:p14="http://schemas.microsoft.com/office/powerpoint/2010/main" val="3982120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3"/>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740" indent="0" algn="ctr">
              <a:buNone/>
              <a:defRPr>
                <a:solidFill>
                  <a:schemeClr val="tx1">
                    <a:tint val="75000"/>
                  </a:schemeClr>
                </a:solidFill>
              </a:defRPr>
            </a:lvl2pPr>
            <a:lvl3pPr marL="4389479" indent="0" algn="ctr">
              <a:buNone/>
              <a:defRPr>
                <a:solidFill>
                  <a:schemeClr val="tx1">
                    <a:tint val="75000"/>
                  </a:schemeClr>
                </a:solidFill>
              </a:defRPr>
            </a:lvl3pPr>
            <a:lvl4pPr marL="6584219" indent="0" algn="ctr">
              <a:buNone/>
              <a:defRPr>
                <a:solidFill>
                  <a:schemeClr val="tx1">
                    <a:tint val="75000"/>
                  </a:schemeClr>
                </a:solidFill>
              </a:defRPr>
            </a:lvl4pPr>
            <a:lvl5pPr marL="8778959" indent="0" algn="ctr">
              <a:buNone/>
              <a:defRPr>
                <a:solidFill>
                  <a:schemeClr val="tx1">
                    <a:tint val="75000"/>
                  </a:schemeClr>
                </a:solidFill>
              </a:defRPr>
            </a:lvl5pPr>
            <a:lvl6pPr marL="10973698" indent="0" algn="ctr">
              <a:buNone/>
              <a:defRPr>
                <a:solidFill>
                  <a:schemeClr val="tx1">
                    <a:tint val="75000"/>
                  </a:schemeClr>
                </a:solidFill>
              </a:defRPr>
            </a:lvl6pPr>
            <a:lvl7pPr marL="13168438" indent="0" algn="ctr">
              <a:buNone/>
              <a:defRPr>
                <a:solidFill>
                  <a:schemeClr val="tx1">
                    <a:tint val="75000"/>
                  </a:schemeClr>
                </a:solidFill>
              </a:defRPr>
            </a:lvl7pPr>
            <a:lvl8pPr marL="15363177" indent="0" algn="ctr">
              <a:buNone/>
              <a:defRPr>
                <a:solidFill>
                  <a:schemeClr val="tx1">
                    <a:tint val="75000"/>
                  </a:schemeClr>
                </a:solidFill>
              </a:defRPr>
            </a:lvl8pPr>
            <a:lvl9pPr marL="175579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FFDB1B2-DF18-4767-B846-0C26BA37BBD7}" type="datetimeFigureOut">
              <a:rPr lang="en-US" altLang="en-US"/>
              <a:pPr>
                <a:defRPr/>
              </a:pPr>
              <a:t>9/21/2016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525A74-B576-445B-87F8-C7AA0996605E}" type="slidenum">
              <a:rPr lang="en-US" altLang="en-US"/>
              <a:pPr>
                <a:defRPr/>
              </a:pPr>
              <a:t>‹#›</a:t>
            </a:fld>
            <a:endParaRPr lang="en-US" altLang="en-US"/>
          </a:p>
        </p:txBody>
      </p:sp>
    </p:spTree>
    <p:extLst>
      <p:ext uri="{BB962C8B-B14F-4D97-AF65-F5344CB8AC3E}">
        <p14:creationId xmlns:p14="http://schemas.microsoft.com/office/powerpoint/2010/main" val="420990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1F2CC2-9180-4169-8ABB-262400F910AD}" type="datetimeFigureOut">
              <a:rPr lang="en-US" altLang="en-US"/>
              <a:pPr>
                <a:defRPr/>
              </a:pPr>
              <a:t>9/21/2016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3EDBE5-BAA1-4D32-AF53-004278D743FF}" type="slidenum">
              <a:rPr lang="en-US" altLang="en-US"/>
              <a:pPr>
                <a:defRPr/>
              </a:pPr>
              <a:t>‹#›</a:t>
            </a:fld>
            <a:endParaRPr lang="en-US" altLang="en-US"/>
          </a:p>
        </p:txBody>
      </p:sp>
    </p:spTree>
    <p:extLst>
      <p:ext uri="{BB962C8B-B14F-4D97-AF65-F5344CB8AC3E}">
        <p14:creationId xmlns:p14="http://schemas.microsoft.com/office/powerpoint/2010/main" val="406529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8201321" y="7383788"/>
            <a:ext cx="55298342" cy="1572844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291066" y="7383788"/>
            <a:ext cx="165178738" cy="1572844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2D9F7-B124-4FF2-A009-E6B956528935}" type="datetimeFigureOut">
              <a:rPr lang="en-US" altLang="en-US"/>
              <a:pPr>
                <a:defRPr/>
              </a:pPr>
              <a:t>9/21/2016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0A621A-71EC-4EF9-9B82-6A417A2D564D}" type="slidenum">
              <a:rPr lang="en-US" altLang="en-US"/>
              <a:pPr>
                <a:defRPr/>
              </a:pPr>
              <a:t>‹#›</a:t>
            </a:fld>
            <a:endParaRPr lang="en-US" altLang="en-US"/>
          </a:p>
        </p:txBody>
      </p:sp>
    </p:spTree>
    <p:extLst>
      <p:ext uri="{BB962C8B-B14F-4D97-AF65-F5344CB8AC3E}">
        <p14:creationId xmlns:p14="http://schemas.microsoft.com/office/powerpoint/2010/main" val="27166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7E7384-2A16-4C08-94BA-36C2439AA444}" type="datetimeFigureOut">
              <a:rPr lang="en-US" altLang="en-US"/>
              <a:pPr>
                <a:defRPr/>
              </a:pPr>
              <a:t>9/21/2016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B3EFA5-4108-40C0-BC24-324B6618D72D}" type="slidenum">
              <a:rPr lang="en-US" altLang="en-US"/>
              <a:pPr>
                <a:defRPr/>
              </a:pPr>
              <a:t>‹#›</a:t>
            </a:fld>
            <a:endParaRPr lang="en-US" altLang="en-US"/>
          </a:p>
        </p:txBody>
      </p:sp>
    </p:spTree>
    <p:extLst>
      <p:ext uri="{BB962C8B-B14F-4D97-AF65-F5344CB8AC3E}">
        <p14:creationId xmlns:p14="http://schemas.microsoft.com/office/powerpoint/2010/main" val="350708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1"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6"/>
            <a:ext cx="37307520" cy="7200897"/>
          </a:xfrm>
        </p:spPr>
        <p:txBody>
          <a:bodyPr anchor="b"/>
          <a:lstStyle>
            <a:lvl1pPr marL="0" indent="0">
              <a:buNone/>
              <a:defRPr sz="9601">
                <a:solidFill>
                  <a:schemeClr val="tx1">
                    <a:tint val="75000"/>
                  </a:schemeClr>
                </a:solidFill>
              </a:defRPr>
            </a:lvl1pPr>
            <a:lvl2pPr marL="2194740" indent="0">
              <a:buNone/>
              <a:defRPr sz="8658">
                <a:solidFill>
                  <a:schemeClr val="tx1">
                    <a:tint val="75000"/>
                  </a:schemeClr>
                </a:solidFill>
              </a:defRPr>
            </a:lvl2pPr>
            <a:lvl3pPr marL="4389479" indent="0">
              <a:buNone/>
              <a:defRPr sz="7715">
                <a:solidFill>
                  <a:schemeClr val="tx1">
                    <a:tint val="75000"/>
                  </a:schemeClr>
                </a:solidFill>
              </a:defRPr>
            </a:lvl3pPr>
            <a:lvl4pPr marL="6584219" indent="0">
              <a:buNone/>
              <a:defRPr sz="6686">
                <a:solidFill>
                  <a:schemeClr val="tx1">
                    <a:tint val="75000"/>
                  </a:schemeClr>
                </a:solidFill>
              </a:defRPr>
            </a:lvl4pPr>
            <a:lvl5pPr marL="8778959" indent="0">
              <a:buNone/>
              <a:defRPr sz="6686">
                <a:solidFill>
                  <a:schemeClr val="tx1">
                    <a:tint val="75000"/>
                  </a:schemeClr>
                </a:solidFill>
              </a:defRPr>
            </a:lvl5pPr>
            <a:lvl6pPr marL="10973698" indent="0">
              <a:buNone/>
              <a:defRPr sz="6686">
                <a:solidFill>
                  <a:schemeClr val="tx1">
                    <a:tint val="75000"/>
                  </a:schemeClr>
                </a:solidFill>
              </a:defRPr>
            </a:lvl6pPr>
            <a:lvl7pPr marL="13168438" indent="0">
              <a:buNone/>
              <a:defRPr sz="6686">
                <a:solidFill>
                  <a:schemeClr val="tx1">
                    <a:tint val="75000"/>
                  </a:schemeClr>
                </a:solidFill>
              </a:defRPr>
            </a:lvl7pPr>
            <a:lvl8pPr marL="15363177" indent="0">
              <a:buNone/>
              <a:defRPr sz="6686">
                <a:solidFill>
                  <a:schemeClr val="tx1">
                    <a:tint val="75000"/>
                  </a:schemeClr>
                </a:solidFill>
              </a:defRPr>
            </a:lvl8pPr>
            <a:lvl9pPr marL="17557916" indent="0">
              <a:buNone/>
              <a:defRPr sz="6686">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47E5062-9699-4F34-9047-1F67F159A896}" type="datetimeFigureOut">
              <a:rPr lang="en-US" altLang="en-US"/>
              <a:pPr>
                <a:defRPr/>
              </a:pPr>
              <a:t>9/21/2016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12102-53B7-433B-BD0C-435B2963E538}" type="slidenum">
              <a:rPr lang="en-US" altLang="en-US"/>
              <a:pPr>
                <a:defRPr/>
              </a:pPr>
              <a:t>‹#›</a:t>
            </a:fld>
            <a:endParaRPr lang="en-US" altLang="en-US"/>
          </a:p>
        </p:txBody>
      </p:sp>
    </p:spTree>
    <p:extLst>
      <p:ext uri="{BB962C8B-B14F-4D97-AF65-F5344CB8AC3E}">
        <p14:creationId xmlns:p14="http://schemas.microsoft.com/office/powerpoint/2010/main" val="126259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291063" y="43014906"/>
            <a:ext cx="110238538" cy="121653298"/>
          </a:xfrm>
        </p:spPr>
        <p:txBody>
          <a:bodyPr/>
          <a:lstStyle>
            <a:lvl1pPr>
              <a:defRPr sz="13459"/>
            </a:lvl1pPr>
            <a:lvl2pPr>
              <a:defRPr sz="11486"/>
            </a:lvl2pPr>
            <a:lvl3pPr>
              <a:defRPr sz="9601"/>
            </a:lvl3pPr>
            <a:lvl4pPr>
              <a:defRPr sz="8658"/>
            </a:lvl4pPr>
            <a:lvl5pPr>
              <a:defRPr sz="8658"/>
            </a:lvl5pPr>
            <a:lvl6pPr>
              <a:defRPr sz="8658"/>
            </a:lvl6pPr>
            <a:lvl7pPr>
              <a:defRPr sz="8658"/>
            </a:lvl7pPr>
            <a:lvl8pPr>
              <a:defRPr sz="8658"/>
            </a:lvl8pPr>
            <a:lvl9pPr>
              <a:defRPr sz="865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261124" y="43014906"/>
            <a:ext cx="110238542" cy="121653298"/>
          </a:xfrm>
        </p:spPr>
        <p:txBody>
          <a:bodyPr/>
          <a:lstStyle>
            <a:lvl1pPr>
              <a:defRPr sz="13459"/>
            </a:lvl1pPr>
            <a:lvl2pPr>
              <a:defRPr sz="11486"/>
            </a:lvl2pPr>
            <a:lvl3pPr>
              <a:defRPr sz="9601"/>
            </a:lvl3pPr>
            <a:lvl4pPr>
              <a:defRPr sz="8658"/>
            </a:lvl4pPr>
            <a:lvl5pPr>
              <a:defRPr sz="8658"/>
            </a:lvl5pPr>
            <a:lvl6pPr>
              <a:defRPr sz="8658"/>
            </a:lvl6pPr>
            <a:lvl7pPr>
              <a:defRPr sz="8658"/>
            </a:lvl7pPr>
            <a:lvl8pPr>
              <a:defRPr sz="8658"/>
            </a:lvl8pPr>
            <a:lvl9pPr>
              <a:defRPr sz="865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BA19023-210C-4B9C-8486-FA582570F3A5}" type="datetimeFigureOut">
              <a:rPr lang="en-US" altLang="en-US"/>
              <a:pPr>
                <a:defRPr/>
              </a:pPr>
              <a:t>9/21/2016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3D7F37-FA7A-4CEF-871D-AE2DA02F303F}" type="slidenum">
              <a:rPr lang="en-US" altLang="en-US"/>
              <a:pPr>
                <a:defRPr/>
              </a:pPr>
              <a:t>‹#›</a:t>
            </a:fld>
            <a:endParaRPr lang="en-US" altLang="en-US"/>
          </a:p>
        </p:txBody>
      </p:sp>
    </p:spTree>
    <p:extLst>
      <p:ext uri="{BB962C8B-B14F-4D97-AF65-F5344CB8AC3E}">
        <p14:creationId xmlns:p14="http://schemas.microsoft.com/office/powerpoint/2010/main" val="231091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3"/>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1" y="7368545"/>
            <a:ext cx="19392902" cy="3070857"/>
          </a:xfrm>
        </p:spPr>
        <p:txBody>
          <a:bodyPr anchor="b"/>
          <a:lstStyle>
            <a:lvl1pPr marL="0" indent="0">
              <a:buNone/>
              <a:defRPr sz="11486" b="1"/>
            </a:lvl1pPr>
            <a:lvl2pPr marL="2194740" indent="0">
              <a:buNone/>
              <a:defRPr sz="9601" b="1"/>
            </a:lvl2pPr>
            <a:lvl3pPr marL="4389479" indent="0">
              <a:buNone/>
              <a:defRPr sz="8658" b="1"/>
            </a:lvl3pPr>
            <a:lvl4pPr marL="6584219" indent="0">
              <a:buNone/>
              <a:defRPr sz="7715" b="1"/>
            </a:lvl4pPr>
            <a:lvl5pPr marL="8778959" indent="0">
              <a:buNone/>
              <a:defRPr sz="7715" b="1"/>
            </a:lvl5pPr>
            <a:lvl6pPr marL="10973698" indent="0">
              <a:buNone/>
              <a:defRPr sz="7715" b="1"/>
            </a:lvl6pPr>
            <a:lvl7pPr marL="13168438" indent="0">
              <a:buNone/>
              <a:defRPr sz="7715" b="1"/>
            </a:lvl7pPr>
            <a:lvl8pPr marL="15363177" indent="0">
              <a:buNone/>
              <a:defRPr sz="7715" b="1"/>
            </a:lvl8pPr>
            <a:lvl9pPr marL="17557916" indent="0">
              <a:buNone/>
              <a:defRPr sz="7715" b="1"/>
            </a:lvl9pPr>
          </a:lstStyle>
          <a:p>
            <a:pPr lvl="0"/>
            <a:r>
              <a:rPr lang="en-US" smtClean="0"/>
              <a:t>Click to edit Master text styles</a:t>
            </a:r>
          </a:p>
        </p:txBody>
      </p:sp>
      <p:sp>
        <p:nvSpPr>
          <p:cNvPr id="4" name="Content Placeholder 3"/>
          <p:cNvSpPr>
            <a:spLocks noGrp="1"/>
          </p:cNvSpPr>
          <p:nvPr>
            <p:ph sz="half" idx="2"/>
          </p:nvPr>
        </p:nvSpPr>
        <p:spPr>
          <a:xfrm>
            <a:off x="2194561" y="10439402"/>
            <a:ext cx="19392902" cy="18966183"/>
          </a:xfrm>
        </p:spPr>
        <p:txBody>
          <a:bodyPr/>
          <a:lstStyle>
            <a:lvl1pPr>
              <a:defRPr sz="11486"/>
            </a:lvl1pPr>
            <a:lvl2pPr>
              <a:defRPr sz="9601"/>
            </a:lvl2pPr>
            <a:lvl3pPr>
              <a:defRPr sz="8658"/>
            </a:lvl3pPr>
            <a:lvl4pPr>
              <a:defRPr sz="7715"/>
            </a:lvl4pPr>
            <a:lvl5pPr>
              <a:defRPr sz="7715"/>
            </a:lvl5pPr>
            <a:lvl6pPr>
              <a:defRPr sz="7715"/>
            </a:lvl6pPr>
            <a:lvl7pPr>
              <a:defRPr sz="7715"/>
            </a:lvl7pPr>
            <a:lvl8pPr>
              <a:defRPr sz="7715"/>
            </a:lvl8pPr>
            <a:lvl9pPr>
              <a:defRPr sz="77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3" y="7368545"/>
            <a:ext cx="19400520" cy="3070857"/>
          </a:xfrm>
        </p:spPr>
        <p:txBody>
          <a:bodyPr anchor="b"/>
          <a:lstStyle>
            <a:lvl1pPr marL="0" indent="0">
              <a:buNone/>
              <a:defRPr sz="11486" b="1"/>
            </a:lvl1pPr>
            <a:lvl2pPr marL="2194740" indent="0">
              <a:buNone/>
              <a:defRPr sz="9601" b="1"/>
            </a:lvl2pPr>
            <a:lvl3pPr marL="4389479" indent="0">
              <a:buNone/>
              <a:defRPr sz="8658" b="1"/>
            </a:lvl3pPr>
            <a:lvl4pPr marL="6584219" indent="0">
              <a:buNone/>
              <a:defRPr sz="7715" b="1"/>
            </a:lvl4pPr>
            <a:lvl5pPr marL="8778959" indent="0">
              <a:buNone/>
              <a:defRPr sz="7715" b="1"/>
            </a:lvl5pPr>
            <a:lvl6pPr marL="10973698" indent="0">
              <a:buNone/>
              <a:defRPr sz="7715" b="1"/>
            </a:lvl6pPr>
            <a:lvl7pPr marL="13168438" indent="0">
              <a:buNone/>
              <a:defRPr sz="7715" b="1"/>
            </a:lvl7pPr>
            <a:lvl8pPr marL="15363177" indent="0">
              <a:buNone/>
              <a:defRPr sz="7715" b="1"/>
            </a:lvl8pPr>
            <a:lvl9pPr marL="17557916" indent="0">
              <a:buNone/>
              <a:defRPr sz="7715" b="1"/>
            </a:lvl9pPr>
          </a:lstStyle>
          <a:p>
            <a:pPr lvl="0"/>
            <a:r>
              <a:rPr lang="en-US" smtClean="0"/>
              <a:t>Click to edit Master text styles</a:t>
            </a:r>
          </a:p>
        </p:txBody>
      </p:sp>
      <p:sp>
        <p:nvSpPr>
          <p:cNvPr id="6" name="Content Placeholder 5"/>
          <p:cNvSpPr>
            <a:spLocks noGrp="1"/>
          </p:cNvSpPr>
          <p:nvPr>
            <p:ph sz="quarter" idx="4"/>
          </p:nvPr>
        </p:nvSpPr>
        <p:spPr>
          <a:xfrm>
            <a:off x="22296123" y="10439402"/>
            <a:ext cx="19400520" cy="18966183"/>
          </a:xfrm>
        </p:spPr>
        <p:txBody>
          <a:bodyPr/>
          <a:lstStyle>
            <a:lvl1pPr>
              <a:defRPr sz="11486"/>
            </a:lvl1pPr>
            <a:lvl2pPr>
              <a:defRPr sz="9601"/>
            </a:lvl2pPr>
            <a:lvl3pPr>
              <a:defRPr sz="8658"/>
            </a:lvl3pPr>
            <a:lvl4pPr>
              <a:defRPr sz="7715"/>
            </a:lvl4pPr>
            <a:lvl5pPr>
              <a:defRPr sz="7715"/>
            </a:lvl5pPr>
            <a:lvl6pPr>
              <a:defRPr sz="7715"/>
            </a:lvl6pPr>
            <a:lvl7pPr>
              <a:defRPr sz="7715"/>
            </a:lvl7pPr>
            <a:lvl8pPr>
              <a:defRPr sz="7715"/>
            </a:lvl8pPr>
            <a:lvl9pPr>
              <a:defRPr sz="77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0B54EB5-1702-48D1-B08A-9A73B841E6DA}" type="datetimeFigureOut">
              <a:rPr lang="en-US" altLang="en-US"/>
              <a:pPr>
                <a:defRPr/>
              </a:pPr>
              <a:t>9/21/2016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D211E9-1EF0-442E-ABC0-0A8841815E12}" type="slidenum">
              <a:rPr lang="en-US" altLang="en-US"/>
              <a:pPr>
                <a:defRPr/>
              </a:pPr>
              <a:t>‹#›</a:t>
            </a:fld>
            <a:endParaRPr lang="en-US" altLang="en-US"/>
          </a:p>
        </p:txBody>
      </p:sp>
    </p:spTree>
    <p:extLst>
      <p:ext uri="{BB962C8B-B14F-4D97-AF65-F5344CB8AC3E}">
        <p14:creationId xmlns:p14="http://schemas.microsoft.com/office/powerpoint/2010/main" val="355726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DCDB48D-18BF-482E-9F82-73E20EBC95E5}" type="datetimeFigureOut">
              <a:rPr lang="en-US" altLang="en-US"/>
              <a:pPr>
                <a:defRPr/>
              </a:pPr>
              <a:t>9/21/2016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5682EF-B159-4548-8427-776A97826F24}" type="slidenum">
              <a:rPr lang="en-US" altLang="en-US"/>
              <a:pPr>
                <a:defRPr/>
              </a:pPr>
              <a:t>‹#›</a:t>
            </a:fld>
            <a:endParaRPr lang="en-US" altLang="en-US"/>
          </a:p>
        </p:txBody>
      </p:sp>
    </p:spTree>
    <p:extLst>
      <p:ext uri="{BB962C8B-B14F-4D97-AF65-F5344CB8AC3E}">
        <p14:creationId xmlns:p14="http://schemas.microsoft.com/office/powerpoint/2010/main" val="315340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FF73D5-E5F5-4AB7-A18E-CF1E1B52377F}" type="datetimeFigureOut">
              <a:rPr lang="en-US" altLang="en-US"/>
              <a:pPr>
                <a:defRPr/>
              </a:pPr>
              <a:t>9/21/2016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3384FD-5BF4-449B-BFCB-7A75ED753426}" type="slidenum">
              <a:rPr lang="en-US" altLang="en-US"/>
              <a:pPr>
                <a:defRPr/>
              </a:pPr>
              <a:t>‹#›</a:t>
            </a:fld>
            <a:endParaRPr lang="en-US" altLang="en-US"/>
          </a:p>
        </p:txBody>
      </p:sp>
    </p:spTree>
    <p:extLst>
      <p:ext uri="{BB962C8B-B14F-4D97-AF65-F5344CB8AC3E}">
        <p14:creationId xmlns:p14="http://schemas.microsoft.com/office/powerpoint/2010/main" val="347806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4" y="1310640"/>
            <a:ext cx="14439902" cy="5577840"/>
          </a:xfrm>
        </p:spPr>
        <p:txBody>
          <a:bodyPr anchor="b"/>
          <a:lstStyle>
            <a:lvl1pPr algn="l">
              <a:defRPr sz="9601"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3"/>
          </a:xfrm>
        </p:spPr>
        <p:txBody>
          <a:bodyPr/>
          <a:lstStyle>
            <a:lvl1pPr>
              <a:defRPr sz="15344"/>
            </a:lvl1pPr>
            <a:lvl2pPr>
              <a:defRPr sz="13459"/>
            </a:lvl2pPr>
            <a:lvl3pPr>
              <a:defRPr sz="11486"/>
            </a:lvl3pPr>
            <a:lvl4pPr>
              <a:defRPr sz="9601"/>
            </a:lvl4pPr>
            <a:lvl5pPr>
              <a:defRPr sz="9601"/>
            </a:lvl5pPr>
            <a:lvl6pPr>
              <a:defRPr sz="9601"/>
            </a:lvl6pPr>
            <a:lvl7pPr>
              <a:defRPr sz="9601"/>
            </a:lvl7pPr>
            <a:lvl8pPr>
              <a:defRPr sz="9601"/>
            </a:lvl8pPr>
            <a:lvl9pPr>
              <a:defRPr sz="9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4" y="6888483"/>
            <a:ext cx="14439902" cy="22517103"/>
          </a:xfrm>
        </p:spPr>
        <p:txBody>
          <a:bodyPr/>
          <a:lstStyle>
            <a:lvl1pPr marL="0" indent="0">
              <a:buNone/>
              <a:defRPr sz="6686"/>
            </a:lvl1pPr>
            <a:lvl2pPr marL="2194740" indent="0">
              <a:buNone/>
              <a:defRPr sz="5744"/>
            </a:lvl2pPr>
            <a:lvl3pPr marL="4389479" indent="0">
              <a:buNone/>
              <a:defRPr sz="4801"/>
            </a:lvl3pPr>
            <a:lvl4pPr marL="6584219" indent="0">
              <a:buNone/>
              <a:defRPr sz="4286"/>
            </a:lvl4pPr>
            <a:lvl5pPr marL="8778959" indent="0">
              <a:buNone/>
              <a:defRPr sz="4286"/>
            </a:lvl5pPr>
            <a:lvl6pPr marL="10973698" indent="0">
              <a:buNone/>
              <a:defRPr sz="4286"/>
            </a:lvl6pPr>
            <a:lvl7pPr marL="13168438" indent="0">
              <a:buNone/>
              <a:defRPr sz="4286"/>
            </a:lvl7pPr>
            <a:lvl8pPr marL="15363177" indent="0">
              <a:buNone/>
              <a:defRPr sz="4286"/>
            </a:lvl8pPr>
            <a:lvl9pPr marL="17557916" indent="0">
              <a:buNone/>
              <a:defRPr sz="4286"/>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225090-2703-47C6-831C-4A297ACA630E}" type="datetimeFigureOut">
              <a:rPr lang="en-US" altLang="en-US"/>
              <a:pPr>
                <a:defRPr/>
              </a:pPr>
              <a:t>9/21/2016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D92E01-4354-4A15-BA9F-ADFF0DCB75E3}" type="slidenum">
              <a:rPr lang="en-US" altLang="en-US"/>
              <a:pPr>
                <a:defRPr/>
              </a:pPr>
              <a:t>‹#›</a:t>
            </a:fld>
            <a:endParaRPr lang="en-US" altLang="en-US"/>
          </a:p>
        </p:txBody>
      </p:sp>
    </p:spTree>
    <p:extLst>
      <p:ext uri="{BB962C8B-B14F-4D97-AF65-F5344CB8AC3E}">
        <p14:creationId xmlns:p14="http://schemas.microsoft.com/office/powerpoint/2010/main" val="4069245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1"/>
            <a:ext cx="26334720" cy="2720343"/>
          </a:xfrm>
        </p:spPr>
        <p:txBody>
          <a:bodyPr anchor="b"/>
          <a:lstStyle>
            <a:lvl1pPr algn="l">
              <a:defRPr sz="9601"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rtlCol="0">
            <a:normAutofit/>
          </a:bodyPr>
          <a:lstStyle>
            <a:lvl1pPr marL="0" indent="0">
              <a:buNone/>
              <a:defRPr sz="15344"/>
            </a:lvl1pPr>
            <a:lvl2pPr marL="2194740" indent="0">
              <a:buNone/>
              <a:defRPr sz="13459"/>
            </a:lvl2pPr>
            <a:lvl3pPr marL="4389479" indent="0">
              <a:buNone/>
              <a:defRPr sz="11486"/>
            </a:lvl3pPr>
            <a:lvl4pPr marL="6584219" indent="0">
              <a:buNone/>
              <a:defRPr sz="9601"/>
            </a:lvl4pPr>
            <a:lvl5pPr marL="8778959" indent="0">
              <a:buNone/>
              <a:defRPr sz="9601"/>
            </a:lvl5pPr>
            <a:lvl6pPr marL="10973698" indent="0">
              <a:buNone/>
              <a:defRPr sz="9601"/>
            </a:lvl6pPr>
            <a:lvl7pPr marL="13168438" indent="0">
              <a:buNone/>
              <a:defRPr sz="9601"/>
            </a:lvl7pPr>
            <a:lvl8pPr marL="15363177" indent="0">
              <a:buNone/>
              <a:defRPr sz="9601"/>
            </a:lvl8pPr>
            <a:lvl9pPr marL="17557916" indent="0">
              <a:buNone/>
              <a:defRPr sz="9601"/>
            </a:lvl9pPr>
          </a:lstStyle>
          <a:p>
            <a:pPr lvl="0"/>
            <a:endParaRPr lang="en-US" noProof="0"/>
          </a:p>
        </p:txBody>
      </p:sp>
      <p:sp>
        <p:nvSpPr>
          <p:cNvPr id="4" name="Text Placeholder 3"/>
          <p:cNvSpPr>
            <a:spLocks noGrp="1"/>
          </p:cNvSpPr>
          <p:nvPr>
            <p:ph type="body" sz="half" idx="2"/>
          </p:nvPr>
        </p:nvSpPr>
        <p:spPr>
          <a:xfrm>
            <a:off x="8602982" y="25763224"/>
            <a:ext cx="26334720" cy="3863337"/>
          </a:xfrm>
        </p:spPr>
        <p:txBody>
          <a:bodyPr/>
          <a:lstStyle>
            <a:lvl1pPr marL="0" indent="0">
              <a:buNone/>
              <a:defRPr sz="6686"/>
            </a:lvl1pPr>
            <a:lvl2pPr marL="2194740" indent="0">
              <a:buNone/>
              <a:defRPr sz="5744"/>
            </a:lvl2pPr>
            <a:lvl3pPr marL="4389479" indent="0">
              <a:buNone/>
              <a:defRPr sz="4801"/>
            </a:lvl3pPr>
            <a:lvl4pPr marL="6584219" indent="0">
              <a:buNone/>
              <a:defRPr sz="4286"/>
            </a:lvl4pPr>
            <a:lvl5pPr marL="8778959" indent="0">
              <a:buNone/>
              <a:defRPr sz="4286"/>
            </a:lvl5pPr>
            <a:lvl6pPr marL="10973698" indent="0">
              <a:buNone/>
              <a:defRPr sz="4286"/>
            </a:lvl6pPr>
            <a:lvl7pPr marL="13168438" indent="0">
              <a:buNone/>
              <a:defRPr sz="4286"/>
            </a:lvl7pPr>
            <a:lvl8pPr marL="15363177" indent="0">
              <a:buNone/>
              <a:defRPr sz="4286"/>
            </a:lvl8pPr>
            <a:lvl9pPr marL="17557916" indent="0">
              <a:buNone/>
              <a:defRPr sz="4286"/>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E17C1A-95F9-402E-8D1B-4AD1CDF911DD}" type="datetimeFigureOut">
              <a:rPr lang="en-US" altLang="en-US"/>
              <a:pPr>
                <a:defRPr/>
              </a:pPr>
              <a:t>9/21/2016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6D820A-2A8A-46EC-B50C-46C91F1F66A7}" type="slidenum">
              <a:rPr lang="en-US" altLang="en-US"/>
              <a:pPr>
                <a:defRPr/>
              </a:pPr>
              <a:t>‹#›</a:t>
            </a:fld>
            <a:endParaRPr lang="en-US" altLang="en-US"/>
          </a:p>
        </p:txBody>
      </p:sp>
    </p:spTree>
    <p:extLst>
      <p:ext uri="{BB962C8B-B14F-4D97-AF65-F5344CB8AC3E}">
        <p14:creationId xmlns:p14="http://schemas.microsoft.com/office/powerpoint/2010/main" val="3663686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2064" tIns="256032" rIns="512064" bIns="256032"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2193925" y="7680325"/>
            <a:ext cx="39503350"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2193925" y="30510163"/>
            <a:ext cx="10242550" cy="1752600"/>
          </a:xfrm>
          <a:prstGeom prst="rect">
            <a:avLst/>
          </a:prstGeom>
        </p:spPr>
        <p:txBody>
          <a:bodyPr vert="horz" wrap="square" lIns="512064" tIns="256032" rIns="512064" bIns="256032" numCol="1" anchor="ctr" anchorCtr="0" compatLnSpc="1">
            <a:prstTxWarp prst="textNoShape">
              <a:avLst/>
            </a:prstTxWarp>
          </a:bodyPr>
          <a:lstStyle>
            <a:lvl1pPr eaLnBrk="1" hangingPunct="1">
              <a:defRPr sz="5700" smtClean="0">
                <a:solidFill>
                  <a:srgbClr val="898989"/>
                </a:solidFill>
              </a:defRPr>
            </a:lvl1pPr>
          </a:lstStyle>
          <a:p>
            <a:pPr>
              <a:defRPr/>
            </a:pPr>
            <a:fld id="{C02800A9-24FD-4561-AEEC-12912EEFDDEE}" type="datetimeFigureOut">
              <a:rPr lang="en-US" altLang="en-US"/>
              <a:pPr>
                <a:defRPr/>
              </a:pPr>
              <a:t>9/21/2016</a:t>
            </a:fld>
            <a:endParaRPr lang="en-US" altLang="en-US"/>
          </a:p>
        </p:txBody>
      </p:sp>
      <p:sp>
        <p:nvSpPr>
          <p:cNvPr id="5" name="Footer Placeholder 4"/>
          <p:cNvSpPr>
            <a:spLocks noGrp="1"/>
          </p:cNvSpPr>
          <p:nvPr>
            <p:ph type="ftr" sz="quarter" idx="3"/>
          </p:nvPr>
        </p:nvSpPr>
        <p:spPr>
          <a:xfrm>
            <a:off x="14995525" y="30510163"/>
            <a:ext cx="13900150" cy="1752600"/>
          </a:xfrm>
          <a:prstGeom prst="rect">
            <a:avLst/>
          </a:prstGeom>
        </p:spPr>
        <p:txBody>
          <a:bodyPr vert="horz" lIns="512064" tIns="256032" rIns="512064" bIns="256032" rtlCol="0" anchor="ctr"/>
          <a:lstStyle>
            <a:lvl1pPr algn="ctr" defTabSz="4533815" eaLnBrk="1" fontAlgn="auto" hangingPunct="1">
              <a:spcBef>
                <a:spcPts val="0"/>
              </a:spcBef>
              <a:spcAft>
                <a:spcPts val="0"/>
              </a:spcAft>
              <a:defRPr sz="5744">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31454725" y="30510163"/>
            <a:ext cx="10242550" cy="1752600"/>
          </a:xfrm>
          <a:prstGeom prst="rect">
            <a:avLst/>
          </a:prstGeom>
        </p:spPr>
        <p:txBody>
          <a:bodyPr vert="horz" wrap="square" lIns="512064" tIns="256032" rIns="512064" bIns="256032" numCol="1" anchor="ctr" anchorCtr="0" compatLnSpc="1">
            <a:prstTxWarp prst="textNoShape">
              <a:avLst/>
            </a:prstTxWarp>
          </a:bodyPr>
          <a:lstStyle>
            <a:lvl1pPr algn="r" eaLnBrk="1" hangingPunct="1">
              <a:defRPr sz="5700" smtClean="0">
                <a:solidFill>
                  <a:srgbClr val="898989"/>
                </a:solidFill>
              </a:defRPr>
            </a:lvl1pPr>
          </a:lstStyle>
          <a:p>
            <a:pPr>
              <a:defRPr/>
            </a:pPr>
            <a:fld id="{E91B4963-44AF-4EEC-B4CD-971D8C4516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438" rtl="0" eaLnBrk="0" fontAlgn="base" hangingPunct="0">
        <a:spcBef>
          <a:spcPct val="0"/>
        </a:spcBef>
        <a:spcAft>
          <a:spcPct val="0"/>
        </a:spcAft>
        <a:defRPr sz="21000" kern="1200">
          <a:solidFill>
            <a:schemeClr val="tx1"/>
          </a:solidFill>
          <a:latin typeface="+mj-lt"/>
          <a:ea typeface="MS PGothic" panose="020B0600070205080204" pitchFamily="34" charset="-128"/>
          <a:cs typeface="ＭＳ Ｐゴシック" charset="0"/>
        </a:defRPr>
      </a:lvl1pPr>
      <a:lvl2pPr algn="ctr" defTabSz="4389438" rtl="0" eaLnBrk="0" fontAlgn="base" hangingPunct="0">
        <a:spcBef>
          <a:spcPct val="0"/>
        </a:spcBef>
        <a:spcAft>
          <a:spcPct val="0"/>
        </a:spcAft>
        <a:defRPr sz="21000">
          <a:solidFill>
            <a:schemeClr val="tx1"/>
          </a:solidFill>
          <a:latin typeface="Calibri" charset="0"/>
          <a:ea typeface="MS PGothic" panose="020B0600070205080204" pitchFamily="34" charset="-128"/>
          <a:cs typeface="ＭＳ Ｐゴシック" charset="0"/>
        </a:defRPr>
      </a:lvl2pPr>
      <a:lvl3pPr algn="ctr" defTabSz="4389438" rtl="0" eaLnBrk="0" fontAlgn="base" hangingPunct="0">
        <a:spcBef>
          <a:spcPct val="0"/>
        </a:spcBef>
        <a:spcAft>
          <a:spcPct val="0"/>
        </a:spcAft>
        <a:defRPr sz="21000">
          <a:solidFill>
            <a:schemeClr val="tx1"/>
          </a:solidFill>
          <a:latin typeface="Calibri" charset="0"/>
          <a:ea typeface="MS PGothic" panose="020B0600070205080204" pitchFamily="34" charset="-128"/>
          <a:cs typeface="ＭＳ Ｐゴシック" charset="0"/>
        </a:defRPr>
      </a:lvl3pPr>
      <a:lvl4pPr algn="ctr" defTabSz="4389438" rtl="0" eaLnBrk="0" fontAlgn="base" hangingPunct="0">
        <a:spcBef>
          <a:spcPct val="0"/>
        </a:spcBef>
        <a:spcAft>
          <a:spcPct val="0"/>
        </a:spcAft>
        <a:defRPr sz="21000">
          <a:solidFill>
            <a:schemeClr val="tx1"/>
          </a:solidFill>
          <a:latin typeface="Calibri" charset="0"/>
          <a:ea typeface="MS PGothic" panose="020B0600070205080204" pitchFamily="34" charset="-128"/>
          <a:cs typeface="ＭＳ Ｐゴシック" charset="0"/>
        </a:defRPr>
      </a:lvl4pPr>
      <a:lvl5pPr algn="ctr" defTabSz="4389438" rtl="0" eaLnBrk="0" fontAlgn="base" hangingPunct="0">
        <a:spcBef>
          <a:spcPct val="0"/>
        </a:spcBef>
        <a:spcAft>
          <a:spcPct val="0"/>
        </a:spcAft>
        <a:defRPr sz="21000">
          <a:solidFill>
            <a:schemeClr val="tx1"/>
          </a:solidFill>
          <a:latin typeface="Calibri" charset="0"/>
          <a:ea typeface="MS PGothic" panose="020B0600070205080204" pitchFamily="34" charset="-128"/>
          <a:cs typeface="ＭＳ Ｐゴシック" charset="0"/>
        </a:defRPr>
      </a:lvl5pPr>
      <a:lvl6pPr marL="457200" algn="ctr" defTabSz="4389438" rtl="0" fontAlgn="base">
        <a:spcBef>
          <a:spcPct val="0"/>
        </a:spcBef>
        <a:spcAft>
          <a:spcPct val="0"/>
        </a:spcAft>
        <a:defRPr sz="21000">
          <a:solidFill>
            <a:schemeClr val="tx1"/>
          </a:solidFill>
          <a:latin typeface="Calibri" charset="0"/>
          <a:ea typeface="ＭＳ Ｐゴシック" charset="0"/>
          <a:cs typeface="ＭＳ Ｐゴシック" charset="0"/>
        </a:defRPr>
      </a:lvl6pPr>
      <a:lvl7pPr marL="914400" algn="ctr" defTabSz="4389438" rtl="0" fontAlgn="base">
        <a:spcBef>
          <a:spcPct val="0"/>
        </a:spcBef>
        <a:spcAft>
          <a:spcPct val="0"/>
        </a:spcAft>
        <a:defRPr sz="21000">
          <a:solidFill>
            <a:schemeClr val="tx1"/>
          </a:solidFill>
          <a:latin typeface="Calibri" charset="0"/>
          <a:ea typeface="ＭＳ Ｐゴシック" charset="0"/>
          <a:cs typeface="ＭＳ Ｐゴシック" charset="0"/>
        </a:defRPr>
      </a:lvl7pPr>
      <a:lvl8pPr marL="1371600" algn="ctr" defTabSz="4389438" rtl="0" fontAlgn="base">
        <a:spcBef>
          <a:spcPct val="0"/>
        </a:spcBef>
        <a:spcAft>
          <a:spcPct val="0"/>
        </a:spcAft>
        <a:defRPr sz="21000">
          <a:solidFill>
            <a:schemeClr val="tx1"/>
          </a:solidFill>
          <a:latin typeface="Calibri" charset="0"/>
          <a:ea typeface="ＭＳ Ｐゴシック" charset="0"/>
          <a:cs typeface="ＭＳ Ｐゴシック" charset="0"/>
        </a:defRPr>
      </a:lvl8pPr>
      <a:lvl9pPr marL="1828800" algn="ctr" defTabSz="4389438" rtl="0" fontAlgn="base">
        <a:spcBef>
          <a:spcPct val="0"/>
        </a:spcBef>
        <a:spcAft>
          <a:spcPct val="0"/>
        </a:spcAft>
        <a:defRPr sz="21000">
          <a:solidFill>
            <a:schemeClr val="tx1"/>
          </a:solidFill>
          <a:latin typeface="Calibri" charset="0"/>
          <a:ea typeface="ＭＳ Ｐゴシック" charset="0"/>
          <a:cs typeface="ＭＳ Ｐゴシック" charset="0"/>
        </a:defRPr>
      </a:lvl9pPr>
    </p:titleStyle>
    <p:bodyStyle>
      <a:lvl1pPr marL="1644650" indent="-1644650" algn="l" defTabSz="4389438" rtl="0" eaLnBrk="0" fontAlgn="base" hangingPunct="0">
        <a:spcBef>
          <a:spcPct val="20000"/>
        </a:spcBef>
        <a:spcAft>
          <a:spcPct val="0"/>
        </a:spcAft>
        <a:buFont typeface="Arial" panose="020B0604020202020204" pitchFamily="34" charset="0"/>
        <a:buChar char="•"/>
        <a:defRPr sz="15300" kern="1200">
          <a:solidFill>
            <a:schemeClr val="tx1"/>
          </a:solidFill>
          <a:latin typeface="+mn-lt"/>
          <a:ea typeface="MS PGothic" panose="020B0600070205080204" pitchFamily="34" charset="-128"/>
          <a:cs typeface="ＭＳ Ｐゴシック" charset="0"/>
        </a:defRPr>
      </a:lvl1pPr>
      <a:lvl2pPr marL="3565525" indent="-1371600" algn="l" defTabSz="4389438" rtl="0" eaLnBrk="0" fontAlgn="base" hangingPunct="0">
        <a:spcBef>
          <a:spcPct val="20000"/>
        </a:spcBef>
        <a:spcAft>
          <a:spcPct val="0"/>
        </a:spcAft>
        <a:buFont typeface="Arial" panose="020B0604020202020204" pitchFamily="34" charset="0"/>
        <a:buChar char="–"/>
        <a:defRPr sz="13400" kern="1200">
          <a:solidFill>
            <a:schemeClr val="tx1"/>
          </a:solidFill>
          <a:latin typeface="+mn-lt"/>
          <a:ea typeface="MS PGothic" panose="020B0600070205080204" pitchFamily="34" charset="-128"/>
          <a:cs typeface="+mn-cs"/>
        </a:defRPr>
      </a:lvl2pPr>
      <a:lvl3pPr marL="5486400" indent="-1096963" algn="l" defTabSz="4389438" rtl="0" eaLnBrk="0" fontAlgn="base" hangingPunct="0">
        <a:spcBef>
          <a:spcPct val="20000"/>
        </a:spcBef>
        <a:spcAft>
          <a:spcPct val="0"/>
        </a:spcAft>
        <a:buFont typeface="Arial" panose="020B0604020202020204" pitchFamily="34" charset="0"/>
        <a:buChar char="•"/>
        <a:defRPr sz="11400" kern="1200">
          <a:solidFill>
            <a:schemeClr val="tx1"/>
          </a:solidFill>
          <a:latin typeface="+mn-lt"/>
          <a:ea typeface="MS PGothic" panose="020B0600070205080204" pitchFamily="34" charset="-128"/>
          <a:cs typeface="+mn-cs"/>
        </a:defRPr>
      </a:lvl3pPr>
      <a:lvl4pPr marL="7680325" indent="-1096963" algn="l" defTabSz="4389438"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MS PGothic" panose="020B0600070205080204" pitchFamily="34" charset="-128"/>
          <a:cs typeface="+mn-cs"/>
        </a:defRPr>
      </a:lvl4pPr>
      <a:lvl5pPr marL="9875838" indent="-1096963" algn="l" defTabSz="4389438"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MS PGothic" panose="020B0600070205080204" pitchFamily="34" charset="-128"/>
          <a:cs typeface="+mn-cs"/>
        </a:defRPr>
      </a:lvl5pPr>
      <a:lvl6pPr marL="12071068" indent="-1097370" algn="l" defTabSz="4389479" rtl="0" eaLnBrk="1" latinLnBrk="0" hangingPunct="1">
        <a:spcBef>
          <a:spcPct val="20000"/>
        </a:spcBef>
        <a:buFont typeface="Arial" pitchFamily="34" charset="0"/>
        <a:buChar char="•"/>
        <a:defRPr sz="9601" kern="1200">
          <a:solidFill>
            <a:schemeClr val="tx1"/>
          </a:solidFill>
          <a:latin typeface="+mn-lt"/>
          <a:ea typeface="+mn-ea"/>
          <a:cs typeface="+mn-cs"/>
        </a:defRPr>
      </a:lvl6pPr>
      <a:lvl7pPr marL="14265807" indent="-1097370" algn="l" defTabSz="4389479" rtl="0" eaLnBrk="1" latinLnBrk="0" hangingPunct="1">
        <a:spcBef>
          <a:spcPct val="20000"/>
        </a:spcBef>
        <a:buFont typeface="Arial" pitchFamily="34" charset="0"/>
        <a:buChar char="•"/>
        <a:defRPr sz="9601" kern="1200">
          <a:solidFill>
            <a:schemeClr val="tx1"/>
          </a:solidFill>
          <a:latin typeface="+mn-lt"/>
          <a:ea typeface="+mn-ea"/>
          <a:cs typeface="+mn-cs"/>
        </a:defRPr>
      </a:lvl7pPr>
      <a:lvl8pPr marL="16460547" indent="-1097370" algn="l" defTabSz="4389479" rtl="0" eaLnBrk="1" latinLnBrk="0" hangingPunct="1">
        <a:spcBef>
          <a:spcPct val="20000"/>
        </a:spcBef>
        <a:buFont typeface="Arial" pitchFamily="34" charset="0"/>
        <a:buChar char="•"/>
        <a:defRPr sz="9601" kern="1200">
          <a:solidFill>
            <a:schemeClr val="tx1"/>
          </a:solidFill>
          <a:latin typeface="+mn-lt"/>
          <a:ea typeface="+mn-ea"/>
          <a:cs typeface="+mn-cs"/>
        </a:defRPr>
      </a:lvl8pPr>
      <a:lvl9pPr marL="18655286" indent="-1097370" algn="l" defTabSz="4389479" rtl="0" eaLnBrk="1" latinLnBrk="0" hangingPunct="1">
        <a:spcBef>
          <a:spcPct val="20000"/>
        </a:spcBef>
        <a:buFont typeface="Arial" pitchFamily="34" charset="0"/>
        <a:buChar char="•"/>
        <a:defRPr sz="9601" kern="1200">
          <a:solidFill>
            <a:schemeClr val="tx1"/>
          </a:solidFill>
          <a:latin typeface="+mn-lt"/>
          <a:ea typeface="+mn-ea"/>
          <a:cs typeface="+mn-cs"/>
        </a:defRPr>
      </a:lvl9pPr>
    </p:bodyStyle>
    <p:otherStyle>
      <a:defPPr>
        <a:defRPr lang="en-US"/>
      </a:defPPr>
      <a:lvl1pPr marL="0" algn="l" defTabSz="4389479" rtl="0" eaLnBrk="1" latinLnBrk="0" hangingPunct="1">
        <a:defRPr sz="8658" kern="1200">
          <a:solidFill>
            <a:schemeClr val="tx1"/>
          </a:solidFill>
          <a:latin typeface="+mn-lt"/>
          <a:ea typeface="+mn-ea"/>
          <a:cs typeface="+mn-cs"/>
        </a:defRPr>
      </a:lvl1pPr>
      <a:lvl2pPr marL="2194740" algn="l" defTabSz="4389479" rtl="0" eaLnBrk="1" latinLnBrk="0" hangingPunct="1">
        <a:defRPr sz="8658" kern="1200">
          <a:solidFill>
            <a:schemeClr val="tx1"/>
          </a:solidFill>
          <a:latin typeface="+mn-lt"/>
          <a:ea typeface="+mn-ea"/>
          <a:cs typeface="+mn-cs"/>
        </a:defRPr>
      </a:lvl2pPr>
      <a:lvl3pPr marL="4389479" algn="l" defTabSz="4389479" rtl="0" eaLnBrk="1" latinLnBrk="0" hangingPunct="1">
        <a:defRPr sz="8658" kern="1200">
          <a:solidFill>
            <a:schemeClr val="tx1"/>
          </a:solidFill>
          <a:latin typeface="+mn-lt"/>
          <a:ea typeface="+mn-ea"/>
          <a:cs typeface="+mn-cs"/>
        </a:defRPr>
      </a:lvl3pPr>
      <a:lvl4pPr marL="6584219" algn="l" defTabSz="4389479" rtl="0" eaLnBrk="1" latinLnBrk="0" hangingPunct="1">
        <a:defRPr sz="8658" kern="1200">
          <a:solidFill>
            <a:schemeClr val="tx1"/>
          </a:solidFill>
          <a:latin typeface="+mn-lt"/>
          <a:ea typeface="+mn-ea"/>
          <a:cs typeface="+mn-cs"/>
        </a:defRPr>
      </a:lvl4pPr>
      <a:lvl5pPr marL="8778959" algn="l" defTabSz="4389479" rtl="0" eaLnBrk="1" latinLnBrk="0" hangingPunct="1">
        <a:defRPr sz="8658" kern="1200">
          <a:solidFill>
            <a:schemeClr val="tx1"/>
          </a:solidFill>
          <a:latin typeface="+mn-lt"/>
          <a:ea typeface="+mn-ea"/>
          <a:cs typeface="+mn-cs"/>
        </a:defRPr>
      </a:lvl5pPr>
      <a:lvl6pPr marL="10973698" algn="l" defTabSz="4389479" rtl="0" eaLnBrk="1" latinLnBrk="0" hangingPunct="1">
        <a:defRPr sz="8658" kern="1200">
          <a:solidFill>
            <a:schemeClr val="tx1"/>
          </a:solidFill>
          <a:latin typeface="+mn-lt"/>
          <a:ea typeface="+mn-ea"/>
          <a:cs typeface="+mn-cs"/>
        </a:defRPr>
      </a:lvl6pPr>
      <a:lvl7pPr marL="13168438" algn="l" defTabSz="4389479" rtl="0" eaLnBrk="1" latinLnBrk="0" hangingPunct="1">
        <a:defRPr sz="8658" kern="1200">
          <a:solidFill>
            <a:schemeClr val="tx1"/>
          </a:solidFill>
          <a:latin typeface="+mn-lt"/>
          <a:ea typeface="+mn-ea"/>
          <a:cs typeface="+mn-cs"/>
        </a:defRPr>
      </a:lvl7pPr>
      <a:lvl8pPr marL="15363177" algn="l" defTabSz="4389479" rtl="0" eaLnBrk="1" latinLnBrk="0" hangingPunct="1">
        <a:defRPr sz="8658" kern="1200">
          <a:solidFill>
            <a:schemeClr val="tx1"/>
          </a:solidFill>
          <a:latin typeface="+mn-lt"/>
          <a:ea typeface="+mn-ea"/>
          <a:cs typeface="+mn-cs"/>
        </a:defRPr>
      </a:lvl8pPr>
      <a:lvl9pPr marL="17557916" algn="l" defTabSz="4389479" rtl="0" eaLnBrk="1" latinLnBrk="0" hangingPunct="1">
        <a:defRPr sz="865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video" Target="../media/media1.MOV"/><Relationship Id="rId16" Type="http://schemas.openxmlformats.org/officeDocument/2006/relationships/image" Target="../media/image20.png"/><Relationship Id="rId1" Type="http://schemas.microsoft.com/office/2007/relationships/media" Target="../media/media1.MOV"/><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8288" y="5640388"/>
            <a:ext cx="33194625" cy="12695237"/>
          </a:xfrm>
        </p:spPr>
        <p:txBody>
          <a:bodyPr rtlCol="0">
            <a:normAutofit fontScale="77500" lnSpcReduction="20000"/>
          </a:bodyPr>
          <a:lstStyle/>
          <a:p>
            <a:pPr marL="164592" indent="0" defTabSz="4389479" eaLnBrk="1" fontAlgn="auto" hangingPunct="1">
              <a:spcBef>
                <a:spcPts val="4320"/>
              </a:spcBef>
              <a:spcAft>
                <a:spcPts val="0"/>
              </a:spcAft>
              <a:buFont typeface="Arial" panose="020B0604020202020204" pitchFamily="34" charset="0"/>
              <a:buNone/>
              <a:defRPr/>
            </a:pPr>
            <a:r>
              <a:rPr lang="en-US" sz="15344" dirty="0">
                <a:ea typeface="+mn-ea"/>
                <a:cs typeface="+mn-cs"/>
              </a:rPr>
              <a:t>This research details an innovative ongoing approach to the </a:t>
            </a:r>
            <a:r>
              <a:rPr lang="en-US" sz="15344" b="1" dirty="0">
                <a:ea typeface="+mn-ea"/>
                <a:cs typeface="+mn-cs"/>
              </a:rPr>
              <a:t>development</a:t>
            </a:r>
            <a:r>
              <a:rPr lang="en-US" sz="15344" dirty="0">
                <a:ea typeface="+mn-ea"/>
                <a:cs typeface="+mn-cs"/>
              </a:rPr>
              <a:t>, </a:t>
            </a:r>
            <a:r>
              <a:rPr lang="en-US" sz="15344" b="1" dirty="0">
                <a:ea typeface="+mn-ea"/>
                <a:cs typeface="+mn-cs"/>
              </a:rPr>
              <a:t>implementation</a:t>
            </a:r>
            <a:r>
              <a:rPr lang="en-US" sz="15344" dirty="0">
                <a:ea typeface="+mn-ea"/>
                <a:cs typeface="+mn-cs"/>
              </a:rPr>
              <a:t>, and </a:t>
            </a:r>
            <a:r>
              <a:rPr lang="en-US" sz="15344" b="1" dirty="0">
                <a:ea typeface="+mn-ea"/>
                <a:cs typeface="+mn-cs"/>
              </a:rPr>
              <a:t>evaluation</a:t>
            </a:r>
            <a:r>
              <a:rPr lang="en-US" sz="15344" dirty="0">
                <a:ea typeface="+mn-ea"/>
                <a:cs typeface="+mn-cs"/>
              </a:rPr>
              <a:t> of a community intervention in rural pharmacies, designed to </a:t>
            </a:r>
            <a:r>
              <a:rPr lang="en-US" sz="15344" b="1" dirty="0">
                <a:ea typeface="+mn-ea"/>
                <a:cs typeface="+mn-cs"/>
              </a:rPr>
              <a:t>improve </a:t>
            </a:r>
            <a:r>
              <a:rPr lang="en-US" sz="15344" b="1" dirty="0" smtClean="0">
                <a:ea typeface="+mn-ea"/>
                <a:cs typeface="+mn-cs"/>
              </a:rPr>
              <a:t>prescription drug safety</a:t>
            </a:r>
            <a:r>
              <a:rPr lang="en-US" sz="15344" dirty="0" smtClean="0">
                <a:ea typeface="+mn-ea"/>
                <a:cs typeface="+mn-cs"/>
              </a:rPr>
              <a:t> (PDS) and </a:t>
            </a:r>
            <a:r>
              <a:rPr lang="en-US" sz="15344" b="1" dirty="0" smtClean="0">
                <a:ea typeface="+mn-ea"/>
                <a:cs typeface="+mn-cs"/>
              </a:rPr>
              <a:t>reduce alcohol and medication interactions</a:t>
            </a:r>
            <a:r>
              <a:rPr lang="en-US" sz="15344" dirty="0" smtClean="0">
                <a:ea typeface="+mn-ea"/>
                <a:cs typeface="+mn-cs"/>
              </a:rPr>
              <a:t> (AMI) among </a:t>
            </a:r>
            <a:r>
              <a:rPr lang="en-US" sz="15344" b="1" dirty="0">
                <a:ea typeface="+mn-ea"/>
                <a:cs typeface="+mn-cs"/>
              </a:rPr>
              <a:t>older adults</a:t>
            </a:r>
            <a:r>
              <a:rPr lang="en-US" sz="15344" dirty="0">
                <a:ea typeface="+mn-ea"/>
                <a:cs typeface="+mn-cs"/>
              </a:rPr>
              <a:t> </a:t>
            </a:r>
            <a:r>
              <a:rPr lang="en-US" sz="15344" dirty="0" smtClean="0">
                <a:ea typeface="+mn-ea"/>
                <a:cs typeface="+mn-cs"/>
              </a:rPr>
              <a:t>in </a:t>
            </a:r>
            <a:r>
              <a:rPr lang="en-US" sz="15344" b="1" dirty="0">
                <a:ea typeface="+mn-ea"/>
                <a:cs typeface="+mn-cs"/>
              </a:rPr>
              <a:t>rural </a:t>
            </a:r>
            <a:r>
              <a:rPr lang="en-US" sz="15344" b="1" dirty="0" smtClean="0">
                <a:ea typeface="+mn-ea"/>
                <a:cs typeface="+mn-cs"/>
              </a:rPr>
              <a:t>areas</a:t>
            </a:r>
            <a:r>
              <a:rPr lang="en-US" sz="15344" dirty="0" smtClean="0">
                <a:ea typeface="+mn-ea"/>
                <a:cs typeface="+mn-cs"/>
              </a:rPr>
              <a:t>.</a:t>
            </a:r>
          </a:p>
          <a:p>
            <a:pPr marL="164592" indent="0" defTabSz="4389479" eaLnBrk="1" fontAlgn="auto" hangingPunct="1">
              <a:spcBef>
                <a:spcPts val="4320"/>
              </a:spcBef>
              <a:spcAft>
                <a:spcPts val="0"/>
              </a:spcAft>
              <a:buFont typeface="Arial" panose="020B0604020202020204" pitchFamily="34" charset="0"/>
              <a:buNone/>
              <a:defRPr/>
            </a:pPr>
            <a:r>
              <a:rPr lang="en-US" sz="8640" b="1" dirty="0">
                <a:ea typeface="+mn-ea"/>
                <a:cs typeface="+mn-cs"/>
              </a:rPr>
              <a:t>				Four Step Process:</a:t>
            </a:r>
          </a:p>
        </p:txBody>
      </p:sp>
      <p:graphicFrame>
        <p:nvGraphicFramePr>
          <p:cNvPr id="4" name="Diagram 3"/>
          <p:cNvGraphicFramePr/>
          <p:nvPr/>
        </p:nvGraphicFramePr>
        <p:xfrm>
          <a:off x="6004856" y="11406406"/>
          <a:ext cx="33532621" cy="20207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8253413" y="17546638"/>
            <a:ext cx="1579562" cy="15795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33815" eaLnBrk="1" fontAlgn="auto" hangingPunct="1">
              <a:spcBef>
                <a:spcPts val="0"/>
              </a:spcBef>
              <a:spcAft>
                <a:spcPts val="0"/>
              </a:spcAft>
              <a:defRPr/>
            </a:pPr>
            <a:r>
              <a:rPr lang="en-US" sz="9600" b="1" dirty="0"/>
              <a:t>1</a:t>
            </a:r>
          </a:p>
        </p:txBody>
      </p:sp>
      <p:sp>
        <p:nvSpPr>
          <p:cNvPr id="7" name="Oval 6"/>
          <p:cNvSpPr/>
          <p:nvPr/>
        </p:nvSpPr>
        <p:spPr>
          <a:xfrm>
            <a:off x="16821150" y="17546638"/>
            <a:ext cx="1579563" cy="15795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33815" eaLnBrk="1" fontAlgn="auto" hangingPunct="1">
              <a:spcBef>
                <a:spcPts val="0"/>
              </a:spcBef>
              <a:spcAft>
                <a:spcPts val="0"/>
              </a:spcAft>
              <a:defRPr/>
            </a:pPr>
            <a:r>
              <a:rPr lang="en-US" sz="9600" b="1" dirty="0"/>
              <a:t>2</a:t>
            </a:r>
          </a:p>
        </p:txBody>
      </p:sp>
      <p:sp>
        <p:nvSpPr>
          <p:cNvPr id="8" name="Oval 7"/>
          <p:cNvSpPr/>
          <p:nvPr/>
        </p:nvSpPr>
        <p:spPr>
          <a:xfrm>
            <a:off x="26365200" y="17546638"/>
            <a:ext cx="1581150" cy="15795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33815" eaLnBrk="1" fontAlgn="auto" hangingPunct="1">
              <a:spcBef>
                <a:spcPts val="0"/>
              </a:spcBef>
              <a:spcAft>
                <a:spcPts val="0"/>
              </a:spcAft>
              <a:defRPr/>
            </a:pPr>
            <a:r>
              <a:rPr lang="en-US" sz="9600" b="1" dirty="0"/>
              <a:t>3</a:t>
            </a:r>
          </a:p>
        </p:txBody>
      </p:sp>
      <p:sp>
        <p:nvSpPr>
          <p:cNvPr id="9" name="Oval 8"/>
          <p:cNvSpPr/>
          <p:nvPr/>
        </p:nvSpPr>
        <p:spPr>
          <a:xfrm>
            <a:off x="35120263" y="17546638"/>
            <a:ext cx="1579562" cy="15795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33815" eaLnBrk="1" fontAlgn="auto" hangingPunct="1">
              <a:spcBef>
                <a:spcPts val="0"/>
              </a:spcBef>
              <a:spcAft>
                <a:spcPts val="0"/>
              </a:spcAft>
              <a:defRPr/>
            </a:pPr>
            <a:r>
              <a:rPr lang="en-US" sz="9600" b="1" dirty="0"/>
              <a:t>4</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0" y="5562600"/>
            <a:ext cx="43484800" cy="2446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SA_FINAL5--pics.pdf"/>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43891200" cy="32918400"/>
          </a:xfrm>
          <a:prstGeom prst="rect">
            <a:avLst/>
          </a:prstGeom>
        </p:spPr>
      </p:pic>
      <p:pic>
        <p:nvPicPr>
          <p:cNvPr id="61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4016038"/>
            <a:ext cx="22685375" cy="19130962"/>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89600" y="21564600"/>
            <a:ext cx="12076113" cy="896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itle 1"/>
          <p:cNvSpPr>
            <a:spLocks noGrp="1"/>
          </p:cNvSpPr>
          <p:nvPr>
            <p:ph type="title"/>
          </p:nvPr>
        </p:nvSpPr>
        <p:spPr>
          <a:xfrm>
            <a:off x="1768475" y="685800"/>
            <a:ext cx="39281100" cy="3783013"/>
          </a:xfrm>
        </p:spPr>
        <p:txBody>
          <a:bodyPr rtlCol="0">
            <a:normAutofit/>
          </a:bodyPr>
          <a:lstStyle/>
          <a:p>
            <a:pPr algn="l" defTabSz="4389479" eaLnBrk="1" fontAlgn="auto" hangingPunct="1">
              <a:spcAft>
                <a:spcPts val="0"/>
              </a:spcAft>
              <a:defRPr/>
            </a:pPr>
            <a:r>
              <a:rPr lang="en-US" sz="21088" dirty="0" smtClean="0">
                <a:latin typeface="Arial Black" charset="0"/>
                <a:ea typeface="MS PGothic" charset="0"/>
                <a:cs typeface="+mj-cs"/>
              </a:rPr>
              <a:t>Previous Evidence</a:t>
            </a:r>
            <a:endParaRPr lang="en-US" sz="21088" dirty="0">
              <a:latin typeface="Arial Black" charset="0"/>
              <a:ea typeface="MS PGothic" charset="0"/>
              <a:cs typeface="+mj-cs"/>
            </a:endParaRPr>
          </a:p>
        </p:txBody>
      </p:sp>
      <p:sp>
        <p:nvSpPr>
          <p:cNvPr id="6150" name="Content Placeholder 2"/>
          <p:cNvSpPr txBox="1">
            <a:spLocks/>
          </p:cNvSpPr>
          <p:nvPr/>
        </p:nvSpPr>
        <p:spPr bwMode="auto">
          <a:xfrm>
            <a:off x="3222625" y="5165725"/>
            <a:ext cx="38984238" cy="157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9184" tIns="164592" rIns="329184" bIns="164592"/>
          <a:lstStyle>
            <a:lvl1pPr marL="1143000" indent="-1143000">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782763" indent="-11430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spcBef>
                <a:spcPts val="1800"/>
              </a:spcBef>
              <a:buClr>
                <a:schemeClr val="accent1"/>
              </a:buClr>
              <a:buFont typeface="Arial" panose="020B0604020202020204" pitchFamily="34" charset="0"/>
              <a:buChar char="▪"/>
            </a:pPr>
            <a:r>
              <a:rPr lang="en-US" altLang="en-US" sz="9600" b="1">
                <a:latin typeface="Arial" panose="020B0604020202020204" pitchFamily="34" charset="0"/>
              </a:rPr>
              <a:t>3000% increase </a:t>
            </a:r>
            <a:r>
              <a:rPr lang="en-US" altLang="en-US" sz="9600">
                <a:latin typeface="Arial" panose="020B0604020202020204" pitchFamily="34" charset="0"/>
              </a:rPr>
              <a:t>in fatal medication errors related to alcohol and illicit drug use between 1983 and 2004 in the US, more so than deaths from medication or alcohol/illicit drug use alone. (Phillips et al 2008).</a:t>
            </a:r>
          </a:p>
          <a:p>
            <a:pPr defTabSz="914400" eaLnBrk="1" hangingPunct="1">
              <a:lnSpc>
                <a:spcPct val="90000"/>
              </a:lnSpc>
              <a:spcBef>
                <a:spcPts val="1800"/>
              </a:spcBef>
              <a:buClr>
                <a:schemeClr val="accent1"/>
              </a:buClr>
              <a:buFont typeface="Arial" panose="020B0604020202020204" pitchFamily="34" charset="0"/>
              <a:buChar char="▪"/>
            </a:pPr>
            <a:r>
              <a:rPr lang="en-US" altLang="en-US" sz="9600" b="1">
                <a:latin typeface="Arial" panose="020B0604020202020204" pitchFamily="34" charset="0"/>
              </a:rPr>
              <a:t>124% increase </a:t>
            </a:r>
            <a:r>
              <a:rPr lang="en-US" altLang="en-US" sz="9600">
                <a:latin typeface="Arial" panose="020B0604020202020204" pitchFamily="34" charset="0"/>
              </a:rPr>
              <a:t>in older adult comorbid alcohol and medication poisoning hospitalizations between 2001-2012</a:t>
            </a:r>
          </a:p>
          <a:p>
            <a:pPr lvl="2" defTabSz="914400" eaLnBrk="1" hangingPunct="1">
              <a:lnSpc>
                <a:spcPct val="90000"/>
              </a:lnSpc>
              <a:spcBef>
                <a:spcPts val="800"/>
              </a:spcBef>
              <a:buClr>
                <a:schemeClr val="accent1"/>
              </a:buClr>
              <a:buFont typeface="Arial" panose="020B0604020202020204" pitchFamily="34" charset="0"/>
              <a:buChar char="▪"/>
            </a:pPr>
            <a:r>
              <a:rPr lang="en-US" altLang="en-US" sz="9600" b="1">
                <a:latin typeface="Arial" panose="020B0604020202020204" pitchFamily="34" charset="0"/>
              </a:rPr>
              <a:t>60% </a:t>
            </a:r>
            <a:r>
              <a:rPr lang="en-US" altLang="en-US" sz="9600">
                <a:latin typeface="Arial" panose="020B0604020202020204" pitchFamily="34" charset="0"/>
              </a:rPr>
              <a:t>of 60+ year olds are taking alcohol-interactive medication and consuming alcohol</a:t>
            </a:r>
          </a:p>
        </p:txBody>
      </p:sp>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ChangeArrowheads="1"/>
          </p:cNvSpPr>
          <p:nvPr/>
        </p:nvSpPr>
        <p:spPr bwMode="auto">
          <a:xfrm>
            <a:off x="838200" y="4953000"/>
            <a:ext cx="7924800" cy="1177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300" b="1"/>
              <a:t>Objective:</a:t>
            </a:r>
            <a:r>
              <a:rPr lang="en-US" altLang="en-US" sz="3300"/>
              <a:t> Examine the immediate effects of an intervention to increase awareness for alcohol medication interactions (AMIs) among older, rural adults. </a:t>
            </a:r>
          </a:p>
          <a:p>
            <a:pPr eaLnBrk="1" hangingPunct="1">
              <a:spcBef>
                <a:spcPct val="0"/>
              </a:spcBef>
              <a:buFontTx/>
              <a:buNone/>
            </a:pPr>
            <a:r>
              <a:rPr lang="en-US" altLang="en-US" sz="3300"/>
              <a:t> </a:t>
            </a:r>
          </a:p>
          <a:p>
            <a:pPr eaLnBrk="1" hangingPunct="1">
              <a:spcBef>
                <a:spcPct val="0"/>
              </a:spcBef>
              <a:buFontTx/>
              <a:buNone/>
            </a:pPr>
            <a:r>
              <a:rPr lang="en-US" altLang="en-US" sz="3300" b="1"/>
              <a:t>Methods:</a:t>
            </a:r>
            <a:r>
              <a:rPr lang="en-US" altLang="en-US" sz="3300"/>
              <a:t> A convenience sample of 134 older adults was recruited from four pharmacies in the area surrounding Rappahannock County, VA. Participants took a survey to assess their health behaviors, knowledge, and attitudes regarding AMIs prior to and after exposure to an informational poster, brochure, and commercial. Past month-drinkers were defined as any participants who did not abstain from alcohol in the past 30 days.</a:t>
            </a:r>
          </a:p>
          <a:p>
            <a:pPr eaLnBrk="1" hangingPunct="1">
              <a:spcBef>
                <a:spcPct val="0"/>
              </a:spcBef>
              <a:buFontTx/>
              <a:buNone/>
            </a:pPr>
            <a:endParaRPr lang="en-US" altLang="en-US" sz="3300"/>
          </a:p>
          <a:p>
            <a:pPr eaLnBrk="1" hangingPunct="1">
              <a:spcBef>
                <a:spcPct val="0"/>
              </a:spcBef>
              <a:buFontTx/>
              <a:buNone/>
            </a:pPr>
            <a:r>
              <a:rPr lang="en-US" altLang="en-US" sz="3300" b="1"/>
              <a:t>Statistical analysis: </a:t>
            </a:r>
            <a:r>
              <a:rPr lang="en-US" altLang="en-US" sz="3300">
                <a:ea typeface="MS Mincho" panose="02020609040205080304" pitchFamily="49" charset="-128"/>
              </a:rPr>
              <a:t>Paired t-tests were used to compare pre and post-test means for each perceived importance item. McNemar’s Test was used to compare dichotomous variables, and tests for marginal homogeneity were used to compare categorical variables with three or more response options. </a:t>
            </a:r>
          </a:p>
        </p:txBody>
      </p:sp>
      <p:sp>
        <p:nvSpPr>
          <p:cNvPr id="11" name="Text Box 205"/>
          <p:cNvSpPr txBox="1">
            <a:spLocks noChangeArrowheads="1"/>
          </p:cNvSpPr>
          <p:nvPr/>
        </p:nvSpPr>
        <p:spPr bwMode="auto">
          <a:xfrm>
            <a:off x="838200" y="4038600"/>
            <a:ext cx="7924800" cy="692150"/>
          </a:xfrm>
          <a:prstGeom prst="rect">
            <a:avLst/>
          </a:prstGeom>
          <a:solidFill>
            <a:schemeClr val="tx2"/>
          </a:solidFill>
          <a:ln w="12700">
            <a:solidFill>
              <a:schemeClr val="accent1"/>
            </a:solidFill>
            <a:miter lim="800000"/>
            <a:headEnd/>
            <a:tailEnd/>
          </a:ln>
          <a:effectLst/>
        </p:spPr>
        <p:txBody>
          <a:bodyPr lIns="81740" tIns="40871" rIns="81740" bIns="40871">
            <a:spAutoFit/>
          </a:bodyPr>
          <a:lstStyle/>
          <a:p>
            <a:pPr algn="ctr" defTabSz="816496" fontAlgn="auto">
              <a:spcBef>
                <a:spcPct val="50000"/>
              </a:spcBef>
              <a:spcAft>
                <a:spcPts val="0"/>
              </a:spcAft>
              <a:defRPr/>
            </a:pPr>
            <a:r>
              <a:rPr lang="en-US" sz="3858" b="1" dirty="0">
                <a:solidFill>
                  <a:schemeClr val="bg1"/>
                </a:solidFill>
                <a:latin typeface="Calibri"/>
                <a:ea typeface="+mn-ea"/>
                <a:cs typeface="Calibri"/>
              </a:rPr>
              <a:t>ABSTRACT</a:t>
            </a:r>
          </a:p>
        </p:txBody>
      </p:sp>
      <p:sp>
        <p:nvSpPr>
          <p:cNvPr id="13" name="Text Box 9"/>
          <p:cNvSpPr txBox="1">
            <a:spLocks noChangeArrowheads="1"/>
          </p:cNvSpPr>
          <p:nvPr/>
        </p:nvSpPr>
        <p:spPr bwMode="auto">
          <a:xfrm>
            <a:off x="9448800" y="4038600"/>
            <a:ext cx="33528000" cy="676275"/>
          </a:xfrm>
          <a:prstGeom prst="rect">
            <a:avLst/>
          </a:prstGeom>
          <a:solidFill>
            <a:schemeClr val="tx2"/>
          </a:solidFill>
          <a:ln w="12700">
            <a:solidFill>
              <a:schemeClr val="accent1"/>
            </a:solidFill>
            <a:miter lim="800000"/>
            <a:headEnd/>
            <a:tailEnd/>
          </a:ln>
          <a:effectLst/>
        </p:spPr>
        <p:txBody>
          <a:bodyPr lIns="81740" tIns="40871" rIns="81740" bIns="40871">
            <a:spAutoFit/>
          </a:bodyPr>
          <a:lstStyle/>
          <a:p>
            <a:pPr algn="ctr" defTabSz="816496" fontAlgn="auto">
              <a:spcBef>
                <a:spcPct val="50000"/>
              </a:spcBef>
              <a:spcAft>
                <a:spcPts val="0"/>
              </a:spcAft>
              <a:defRPr/>
            </a:pPr>
            <a:r>
              <a:rPr lang="en-US" sz="3858" b="1" dirty="0">
                <a:solidFill>
                  <a:schemeClr val="bg1"/>
                </a:solidFill>
                <a:latin typeface="Calibri"/>
                <a:ea typeface="+mn-ea"/>
                <a:cs typeface="Calibri"/>
              </a:rPr>
              <a:t>RESULTS</a:t>
            </a:r>
          </a:p>
        </p:txBody>
      </p:sp>
      <p:sp>
        <p:nvSpPr>
          <p:cNvPr id="14" name="Text Box 6"/>
          <p:cNvSpPr txBox="1">
            <a:spLocks noChangeArrowheads="1"/>
          </p:cNvSpPr>
          <p:nvPr/>
        </p:nvSpPr>
        <p:spPr bwMode="auto">
          <a:xfrm>
            <a:off x="838200" y="17154525"/>
            <a:ext cx="7924800" cy="676275"/>
          </a:xfrm>
          <a:prstGeom prst="rect">
            <a:avLst/>
          </a:prstGeom>
          <a:solidFill>
            <a:schemeClr val="tx2"/>
          </a:solidFill>
          <a:ln w="12700">
            <a:solidFill>
              <a:schemeClr val="accent1"/>
            </a:solidFill>
            <a:miter lim="800000"/>
            <a:headEnd/>
            <a:tailEnd/>
          </a:ln>
          <a:effectLst/>
        </p:spPr>
        <p:txBody>
          <a:bodyPr lIns="81740" tIns="40871" rIns="81740" bIns="40871">
            <a:spAutoFit/>
          </a:bodyPr>
          <a:lstStyle/>
          <a:p>
            <a:pPr algn="ctr" defTabSz="816496" fontAlgn="auto">
              <a:spcBef>
                <a:spcPct val="50000"/>
              </a:spcBef>
              <a:spcAft>
                <a:spcPts val="0"/>
              </a:spcAft>
              <a:defRPr/>
            </a:pPr>
            <a:r>
              <a:rPr lang="en-US" sz="3858" b="1" dirty="0">
                <a:solidFill>
                  <a:schemeClr val="bg1"/>
                </a:solidFill>
                <a:latin typeface="Calibri"/>
                <a:ea typeface="+mn-ea"/>
                <a:cs typeface="Calibri"/>
              </a:rPr>
              <a:t>INTERVENTION MATERIALS</a:t>
            </a:r>
          </a:p>
        </p:txBody>
      </p:sp>
      <p:sp>
        <p:nvSpPr>
          <p:cNvPr id="24" name="Text Box 10"/>
          <p:cNvSpPr txBox="1">
            <a:spLocks noChangeArrowheads="1"/>
          </p:cNvSpPr>
          <p:nvPr/>
        </p:nvSpPr>
        <p:spPr bwMode="auto">
          <a:xfrm>
            <a:off x="33223200" y="25527000"/>
            <a:ext cx="9753600" cy="676275"/>
          </a:xfrm>
          <a:prstGeom prst="rect">
            <a:avLst/>
          </a:prstGeom>
          <a:solidFill>
            <a:schemeClr val="tx2"/>
          </a:solidFill>
          <a:ln w="12700">
            <a:solidFill>
              <a:schemeClr val="accent1"/>
            </a:solidFill>
            <a:miter lim="800000"/>
            <a:headEnd/>
            <a:tailEnd/>
          </a:ln>
          <a:effectLst/>
        </p:spPr>
        <p:txBody>
          <a:bodyPr lIns="81740" tIns="40871" rIns="81740" bIns="40871">
            <a:spAutoFit/>
          </a:bodyPr>
          <a:lstStyle/>
          <a:p>
            <a:pPr algn="ctr" defTabSz="816496" fontAlgn="auto">
              <a:spcBef>
                <a:spcPct val="50000"/>
              </a:spcBef>
              <a:spcAft>
                <a:spcPts val="0"/>
              </a:spcAft>
              <a:defRPr/>
            </a:pPr>
            <a:r>
              <a:rPr lang="en-US" sz="3858" b="1" dirty="0">
                <a:solidFill>
                  <a:schemeClr val="bg1"/>
                </a:solidFill>
                <a:latin typeface="Calibri"/>
                <a:ea typeface="+mn-ea"/>
                <a:cs typeface="Calibri"/>
              </a:rPr>
              <a:t>CONCLUSIONS</a:t>
            </a:r>
          </a:p>
        </p:txBody>
      </p:sp>
      <p:sp>
        <p:nvSpPr>
          <p:cNvPr id="8199" name="TextBox 26"/>
          <p:cNvSpPr txBox="1">
            <a:spLocks noChangeArrowheads="1"/>
          </p:cNvSpPr>
          <p:nvPr/>
        </p:nvSpPr>
        <p:spPr bwMode="auto">
          <a:xfrm>
            <a:off x="33223200" y="4800600"/>
            <a:ext cx="967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Table 3. AMI beliefs, by percentage of the sample.</a:t>
            </a:r>
          </a:p>
        </p:txBody>
      </p:sp>
      <p:sp>
        <p:nvSpPr>
          <p:cNvPr id="4" name="TextBox 3"/>
          <p:cNvSpPr txBox="1"/>
          <p:nvPr/>
        </p:nvSpPr>
        <p:spPr>
          <a:xfrm>
            <a:off x="10545763" y="18530888"/>
            <a:ext cx="185737" cy="1271587"/>
          </a:xfrm>
          <a:prstGeom prst="rect">
            <a:avLst/>
          </a:prstGeom>
          <a:noFill/>
        </p:spPr>
        <p:txBody>
          <a:bodyPr wrap="none">
            <a:spAutoFit/>
          </a:bodyPr>
          <a:lstStyle/>
          <a:p>
            <a:pPr defTabSz="4533815" eaLnBrk="1" fontAlgn="auto" hangingPunct="1">
              <a:spcBef>
                <a:spcPts val="0"/>
              </a:spcBef>
              <a:spcAft>
                <a:spcPts val="0"/>
              </a:spcAft>
              <a:defRPr/>
            </a:pPr>
            <a:endParaRPr lang="en-US" sz="7666" dirty="0">
              <a:latin typeface="+mn-lt"/>
              <a:ea typeface="+mn-ea"/>
            </a:endParaRPr>
          </a:p>
        </p:txBody>
      </p:sp>
      <p:sp>
        <p:nvSpPr>
          <p:cNvPr id="8201" name="Text Box 11"/>
          <p:cNvSpPr txBox="1">
            <a:spLocks noChangeArrowheads="1"/>
          </p:cNvSpPr>
          <p:nvPr/>
        </p:nvSpPr>
        <p:spPr bwMode="auto">
          <a:xfrm>
            <a:off x="6511925" y="2057400"/>
            <a:ext cx="308673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3" rIns="91317" bIns="45653" anchor="ctr">
            <a:spAutoFit/>
          </a:bodyPr>
          <a:lstStyle>
            <a:lvl1pPr defTabSz="5424488">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defTabSz="5424488">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defTabSz="5424488">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defTabSz="5424488">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defTabSz="5424488">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spcAft>
                <a:spcPts val="1800"/>
              </a:spcAft>
              <a:buFontTx/>
              <a:buNone/>
            </a:pPr>
            <a:r>
              <a:rPr lang="en-US" altLang="en-US" sz="4200"/>
              <a:t>Faika Zanjani, PhD,</a:t>
            </a:r>
            <a:r>
              <a:rPr lang="en-US" altLang="en-US" sz="4200" baseline="30000"/>
              <a:t>1</a:t>
            </a:r>
            <a:r>
              <a:rPr lang="en-US" altLang="en-US" sz="4200"/>
              <a:t> Hannah Allen, MHS,</a:t>
            </a:r>
            <a:r>
              <a:rPr lang="en-US" altLang="en-US" sz="4200" baseline="30000"/>
              <a:t>1</a:t>
            </a:r>
            <a:r>
              <a:rPr lang="en-US" altLang="en-US" sz="4200"/>
              <a:t> Catherine Martin, MD,</a:t>
            </a:r>
            <a:r>
              <a:rPr lang="en-US" altLang="en-US" sz="4200" baseline="30000"/>
              <a:t>2</a:t>
            </a:r>
            <a:r>
              <a:rPr lang="en-US" altLang="en-US" sz="4200"/>
              <a:t> Richard Clayton, PhD,</a:t>
            </a:r>
            <a:r>
              <a:rPr lang="en-US" altLang="en-US" sz="4200" baseline="30000"/>
              <a:t>2</a:t>
            </a:r>
            <a:r>
              <a:rPr lang="en-US" altLang="en-US" sz="4200"/>
              <a:t> and Nancy Schoenberg, PhD</a:t>
            </a:r>
            <a:r>
              <a:rPr lang="en-US" altLang="en-US" sz="4200" baseline="30000"/>
              <a:t>2</a:t>
            </a:r>
          </a:p>
          <a:p>
            <a:pPr algn="ctr" eaLnBrk="1" hangingPunct="1">
              <a:lnSpc>
                <a:spcPct val="50000"/>
              </a:lnSpc>
              <a:spcBef>
                <a:spcPct val="50000"/>
              </a:spcBef>
              <a:buFontTx/>
              <a:buNone/>
            </a:pPr>
            <a:r>
              <a:rPr lang="en-US" altLang="en-US" sz="4200" baseline="30000"/>
              <a:t>1</a:t>
            </a:r>
            <a:r>
              <a:rPr lang="en-US" altLang="en-US" sz="4200"/>
              <a:t>Department of Behavioral and Community Health, University of Maryland School of Public Health; </a:t>
            </a:r>
            <a:r>
              <a:rPr lang="en-US" altLang="en-US" sz="4200" baseline="30000"/>
              <a:t>2</a:t>
            </a:r>
            <a:r>
              <a:rPr lang="en-US" altLang="en-US" sz="4200"/>
              <a:t>University of Kentucky</a:t>
            </a:r>
          </a:p>
        </p:txBody>
      </p:sp>
      <p:sp>
        <p:nvSpPr>
          <p:cNvPr id="8202" name="TextBox 51"/>
          <p:cNvSpPr txBox="1">
            <a:spLocks noChangeArrowheads="1"/>
          </p:cNvSpPr>
          <p:nvPr/>
        </p:nvSpPr>
        <p:spPr bwMode="auto">
          <a:xfrm>
            <a:off x="18440400" y="22631400"/>
            <a:ext cx="14020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Table 2. Perceived importance of AMI-related messages, by mean score.  </a:t>
            </a:r>
            <a:r>
              <a:rPr lang="en-US" altLang="en-US" sz="3300" b="1">
                <a:latin typeface="Gill Sans MT" panose="020B0502020104020203" pitchFamily="34" charset="0"/>
              </a:rPr>
              <a:t> </a:t>
            </a:r>
          </a:p>
        </p:txBody>
      </p:sp>
      <p:sp>
        <p:nvSpPr>
          <p:cNvPr id="61" name="Rectangle 60"/>
          <p:cNvSpPr/>
          <p:nvPr/>
        </p:nvSpPr>
        <p:spPr>
          <a:xfrm>
            <a:off x="21031200" y="5105400"/>
            <a:ext cx="11430000" cy="6705600"/>
          </a:xfrm>
          <a:prstGeom prst="rect">
            <a:avLst/>
          </a:prstGeom>
          <a:solidFill>
            <a:schemeClr val="tx2">
              <a:lumMod val="20000"/>
              <a:lumOff val="80000"/>
            </a:schemeClr>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a:lstStyle/>
          <a:p>
            <a:pPr algn="ctr" defTabSz="4533815" eaLnBrk="1" fontAlgn="auto" hangingPunct="1">
              <a:spcBef>
                <a:spcPts val="0"/>
              </a:spcBef>
              <a:spcAft>
                <a:spcPts val="0"/>
              </a:spcAft>
              <a:defRPr/>
            </a:pPr>
            <a:r>
              <a:rPr lang="en-US" sz="3300" b="1" u="sng" dirty="0">
                <a:solidFill>
                  <a:srgbClr val="000000"/>
                </a:solidFill>
                <a:cs typeface="Calibri"/>
              </a:rPr>
              <a:t>KEY FINDINGS (PRE-INTERVENTION)</a:t>
            </a:r>
          </a:p>
          <a:p>
            <a:pPr defTabSz="4533815" eaLnBrk="1" fontAlgn="auto" hangingPunct="1">
              <a:spcBef>
                <a:spcPts val="0"/>
              </a:spcBef>
              <a:spcAft>
                <a:spcPts val="0"/>
              </a:spcAft>
              <a:defRPr/>
            </a:pPr>
            <a:endParaRPr lang="en-US" sz="3300" b="1" u="sng"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About half of the sample (43%) were past-month drinkers, and all but one participant in this subset was currently taking over the counter or prescription medications.</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Past-month drinkers were significantly more likely to be married, have an income greater than $50,000 a year, and be more educated than non-drinkers.</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Half the sample (49%) had never spoken to their doctor or pharmacist about AMIs. </a:t>
            </a:r>
          </a:p>
        </p:txBody>
      </p:sp>
      <p:sp>
        <p:nvSpPr>
          <p:cNvPr id="65" name="TextBox 64"/>
          <p:cNvSpPr txBox="1">
            <a:spLocks noChangeArrowheads="1"/>
          </p:cNvSpPr>
          <p:nvPr/>
        </p:nvSpPr>
        <p:spPr bwMode="auto">
          <a:xfrm>
            <a:off x="33223200" y="26365200"/>
            <a:ext cx="9753600" cy="3646488"/>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indent="-571500" defTabSz="4533815" eaLnBrk="1" fontAlgn="auto" hangingPunct="1">
              <a:spcBef>
                <a:spcPts val="0"/>
              </a:spcBef>
              <a:spcAft>
                <a:spcPts val="0"/>
              </a:spcAft>
              <a:buFont typeface="Arial" panose="020B0604020202020204" pitchFamily="34" charset="0"/>
              <a:buChar char="•"/>
              <a:defRPr/>
            </a:pPr>
            <a:r>
              <a:rPr lang="en-US" sz="3300" b="1" dirty="0">
                <a:solidFill>
                  <a:schemeClr val="dk1"/>
                </a:solidFill>
                <a:latin typeface="Calibri"/>
                <a:ea typeface="+mn-ea"/>
                <a:cs typeface="Calibri"/>
              </a:rPr>
              <a:t>This brief intervention had an immediate, positive effect on health knowledge and behavioral intention regarding alcohol and medication interactions.</a:t>
            </a:r>
          </a:p>
          <a:p>
            <a:pPr defTabSz="4533815" eaLnBrk="1" fontAlgn="auto" hangingPunct="1">
              <a:spcBef>
                <a:spcPts val="0"/>
              </a:spcBef>
              <a:spcAft>
                <a:spcPts val="0"/>
              </a:spcAft>
              <a:defRPr/>
            </a:pPr>
            <a:endParaRPr lang="en-US" sz="3300" b="1" dirty="0">
              <a:solidFill>
                <a:schemeClr val="dk1"/>
              </a:solidFill>
              <a:latin typeface="Calibri"/>
              <a:ea typeface="+mn-ea"/>
              <a:cs typeface="Calibri"/>
            </a:endParaRPr>
          </a:p>
          <a:p>
            <a:pPr indent="-571500" defTabSz="4533815" eaLnBrk="1" fontAlgn="auto" hangingPunct="1">
              <a:spcBef>
                <a:spcPts val="0"/>
              </a:spcBef>
              <a:spcAft>
                <a:spcPts val="0"/>
              </a:spcAft>
              <a:buFont typeface="Arial" panose="020B0604020202020204" pitchFamily="34" charset="0"/>
              <a:buChar char="•"/>
              <a:defRPr/>
            </a:pPr>
            <a:r>
              <a:rPr lang="en-US" sz="3300" b="1" dirty="0">
                <a:solidFill>
                  <a:schemeClr val="dk1"/>
                </a:solidFill>
                <a:latin typeface="Calibri"/>
                <a:ea typeface="+mn-ea"/>
                <a:cs typeface="Calibri"/>
              </a:rPr>
              <a:t>More knowledge is needed on the effectiveness of AMI interventions for older adults who engage in high-risk drinking behaviors.</a:t>
            </a:r>
          </a:p>
        </p:txBody>
      </p:sp>
      <p:sp>
        <p:nvSpPr>
          <p:cNvPr id="8205" name="TextBox 49"/>
          <p:cNvSpPr txBox="1">
            <a:spLocks noChangeArrowheads="1"/>
          </p:cNvSpPr>
          <p:nvPr/>
        </p:nvSpPr>
        <p:spPr bwMode="auto">
          <a:xfrm>
            <a:off x="33223200" y="30175200"/>
            <a:ext cx="9753600" cy="1631950"/>
          </a:xfrm>
          <a:prstGeom prst="rect">
            <a:avLst/>
          </a:prstGeom>
          <a:noFill/>
          <a:ln w="889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500" b="1"/>
              <a:t>Research reported was supported by the National Institutes of Health (NIH) and NIDA awarded to Faika Zanjani, grant number 1K01DA031764. The content is solely the responsibility of the authors and does not necessarily represent the official views of the NIH.</a:t>
            </a:r>
          </a:p>
        </p:txBody>
      </p:sp>
      <p:graphicFrame>
        <p:nvGraphicFramePr>
          <p:cNvPr id="7" name="Table 6"/>
          <p:cNvGraphicFramePr>
            <a:graphicFrameLocks noGrp="1"/>
          </p:cNvGraphicFramePr>
          <p:nvPr/>
        </p:nvGraphicFramePr>
        <p:xfrm>
          <a:off x="18440400" y="23566438"/>
          <a:ext cx="14020800" cy="7294625"/>
        </p:xfrm>
        <a:graphic>
          <a:graphicData uri="http://schemas.openxmlformats.org/drawingml/2006/table">
            <a:tbl>
              <a:tblPr firstRow="1" bandRow="1">
                <a:tableStyleId>{B301B821-A1FF-4177-AEE7-76D212191A09}</a:tableStyleId>
              </a:tblPr>
              <a:tblGrid>
                <a:gridCol w="8734268"/>
                <a:gridCol w="2643266"/>
                <a:gridCol w="2643266"/>
              </a:tblGrid>
              <a:tr h="548611">
                <a:tc>
                  <a:txBody>
                    <a:bodyPr/>
                    <a:lstStyle/>
                    <a:p>
                      <a:pPr algn="l"/>
                      <a:endParaRPr lang="en-US" sz="3000" dirty="0">
                        <a:latin typeface="Calibri"/>
                        <a:cs typeface="Calibri"/>
                      </a:endParaRPr>
                    </a:p>
                  </a:txBody>
                  <a:tcPr marT="45708" marB="45708" anchor="ctr"/>
                </a:tc>
                <a:tc>
                  <a:txBody>
                    <a:bodyPr/>
                    <a:lstStyle/>
                    <a:p>
                      <a:pPr algn="ctr"/>
                      <a:r>
                        <a:rPr lang="en-US" sz="3000" dirty="0" smtClean="0"/>
                        <a:t>Pre-Test</a:t>
                      </a:r>
                      <a:endParaRPr lang="en-US" sz="3000" dirty="0">
                        <a:latin typeface="Calibri"/>
                        <a:cs typeface="Calibri"/>
                      </a:endParaRPr>
                    </a:p>
                  </a:txBody>
                  <a:tcPr marT="45708" marB="45708" anchor="ctr"/>
                </a:tc>
                <a:tc>
                  <a:txBody>
                    <a:bodyPr/>
                    <a:lstStyle/>
                    <a:p>
                      <a:pPr algn="ctr"/>
                      <a:r>
                        <a:rPr lang="en-US" sz="3000" dirty="0" smtClean="0"/>
                        <a:t>Post-Test</a:t>
                      </a:r>
                      <a:endParaRPr lang="en-US" sz="3000" dirty="0">
                        <a:latin typeface="Calibri"/>
                        <a:cs typeface="Calibri"/>
                      </a:endParaRPr>
                    </a:p>
                  </a:txBody>
                  <a:tcPr marT="45708" marB="45708" anchor="ctr"/>
                </a:tc>
              </a:tr>
              <a:tr h="1005804">
                <a:tc>
                  <a:txBody>
                    <a:bodyPr/>
                    <a:lstStyle/>
                    <a:p>
                      <a:pPr algn="l"/>
                      <a:r>
                        <a:rPr lang="en-US" sz="3000" b="1" dirty="0" smtClean="0"/>
                        <a:t>AMIs can be potentially dangerous, and even life-threatening.</a:t>
                      </a:r>
                      <a:endParaRPr lang="en-US" sz="3000" b="1" dirty="0">
                        <a:latin typeface="Calibri"/>
                        <a:cs typeface="Calibri"/>
                      </a:endParaRPr>
                    </a:p>
                  </a:txBody>
                  <a:tcPr marT="45708" marB="45708" anchor="ctr"/>
                </a:tc>
                <a:tc>
                  <a:txBody>
                    <a:bodyPr/>
                    <a:lstStyle/>
                    <a:p>
                      <a:pPr algn="ctr"/>
                      <a:r>
                        <a:rPr lang="en-US" sz="3000" dirty="0" smtClean="0"/>
                        <a:t>1.09</a:t>
                      </a:r>
                      <a:endParaRPr lang="en-US" sz="3000" dirty="0">
                        <a:latin typeface="Calibri"/>
                        <a:cs typeface="Calibri"/>
                      </a:endParaRPr>
                    </a:p>
                  </a:txBody>
                  <a:tcPr marT="45708" marB="45708" anchor="ctr"/>
                </a:tc>
                <a:tc>
                  <a:txBody>
                    <a:bodyPr/>
                    <a:lstStyle/>
                    <a:p>
                      <a:pPr algn="ctr"/>
                      <a:r>
                        <a:rPr lang="en-US" sz="3000" dirty="0" smtClean="0"/>
                        <a:t>1.08</a:t>
                      </a:r>
                      <a:endParaRPr lang="en-US" sz="3000" dirty="0">
                        <a:latin typeface="Calibri"/>
                        <a:cs typeface="Calibri"/>
                      </a:endParaRPr>
                    </a:p>
                  </a:txBody>
                  <a:tcPr marT="45708" marB="45708" anchor="ctr"/>
                </a:tc>
              </a:tr>
              <a:tr h="638877">
                <a:tc>
                  <a:txBody>
                    <a:bodyPr/>
                    <a:lstStyle/>
                    <a:p>
                      <a:pPr algn="l"/>
                      <a:r>
                        <a:rPr lang="en-US" sz="3000" b="1" dirty="0" smtClean="0"/>
                        <a:t>Alcohol consumption</a:t>
                      </a:r>
                      <a:r>
                        <a:rPr lang="en-US" sz="3000" b="1" baseline="0" dirty="0" smtClean="0"/>
                        <a:t> can be dangerous at any level.</a:t>
                      </a:r>
                      <a:endParaRPr lang="en-US" sz="3000" b="1" dirty="0">
                        <a:latin typeface="Calibri"/>
                        <a:cs typeface="Calibri"/>
                      </a:endParaRPr>
                    </a:p>
                  </a:txBody>
                  <a:tcPr marT="45708" marB="45708" anchor="ctr"/>
                </a:tc>
                <a:tc>
                  <a:txBody>
                    <a:bodyPr/>
                    <a:lstStyle/>
                    <a:p>
                      <a:pPr algn="ctr"/>
                      <a:r>
                        <a:rPr lang="en-US" sz="3000" dirty="0" smtClean="0"/>
                        <a:t>1.72</a:t>
                      </a:r>
                      <a:endParaRPr lang="en-US" sz="3000" dirty="0">
                        <a:latin typeface="Calibri"/>
                        <a:cs typeface="Calibri"/>
                      </a:endParaRPr>
                    </a:p>
                  </a:txBody>
                  <a:tcPr marT="45708" marB="45708" anchor="ctr"/>
                </a:tc>
                <a:tc>
                  <a:txBody>
                    <a:bodyPr/>
                    <a:lstStyle/>
                    <a:p>
                      <a:pPr algn="ctr"/>
                      <a:r>
                        <a:rPr lang="en-US" sz="3000" dirty="0" smtClean="0"/>
                        <a:t>1.51*</a:t>
                      </a:r>
                      <a:endParaRPr lang="en-US" sz="3000" dirty="0">
                        <a:latin typeface="Calibri"/>
                        <a:cs typeface="Calibri"/>
                      </a:endParaRPr>
                    </a:p>
                  </a:txBody>
                  <a:tcPr marT="45708" marB="45708" anchor="ctr"/>
                </a:tc>
              </a:tr>
              <a:tr h="1005804">
                <a:tc>
                  <a:txBody>
                    <a:bodyPr/>
                    <a:lstStyle/>
                    <a:p>
                      <a:pPr algn="l"/>
                      <a:r>
                        <a:rPr lang="en-US" sz="3000" b="1" dirty="0" smtClean="0"/>
                        <a:t>It is important to consume</a:t>
                      </a:r>
                      <a:r>
                        <a:rPr lang="en-US" sz="3000" b="1" baseline="0" dirty="0" smtClean="0"/>
                        <a:t> no more than one alcoholic drink a day.</a:t>
                      </a:r>
                      <a:endParaRPr lang="en-US" sz="3000" b="1" dirty="0">
                        <a:latin typeface="Calibri"/>
                        <a:cs typeface="Calibri"/>
                      </a:endParaRPr>
                    </a:p>
                  </a:txBody>
                  <a:tcPr marT="45708" marB="45708" anchor="ctr"/>
                </a:tc>
                <a:tc>
                  <a:txBody>
                    <a:bodyPr/>
                    <a:lstStyle/>
                    <a:p>
                      <a:pPr algn="ctr"/>
                      <a:r>
                        <a:rPr lang="en-US" sz="3000" dirty="0" smtClean="0"/>
                        <a:t>2.15</a:t>
                      </a:r>
                      <a:endParaRPr lang="en-US" sz="3000" dirty="0">
                        <a:latin typeface="Calibri"/>
                        <a:cs typeface="Calibri"/>
                      </a:endParaRPr>
                    </a:p>
                  </a:txBody>
                  <a:tcPr marT="45708" marB="45708" anchor="ctr"/>
                </a:tc>
                <a:tc>
                  <a:txBody>
                    <a:bodyPr/>
                    <a:lstStyle/>
                    <a:p>
                      <a:pPr algn="ctr"/>
                      <a:r>
                        <a:rPr lang="en-US" sz="3000" dirty="0" smtClean="0"/>
                        <a:t>1.28*</a:t>
                      </a:r>
                      <a:endParaRPr lang="en-US" sz="3000" dirty="0">
                        <a:latin typeface="Calibri"/>
                        <a:cs typeface="Calibri"/>
                      </a:endParaRPr>
                    </a:p>
                  </a:txBody>
                  <a:tcPr marT="45708" marB="45708" anchor="ctr"/>
                </a:tc>
              </a:tr>
              <a:tr h="1005804">
                <a:tc>
                  <a:txBody>
                    <a:bodyPr/>
                    <a:lstStyle/>
                    <a:p>
                      <a:pPr algn="l"/>
                      <a:r>
                        <a:rPr lang="en-US" sz="3000" b="1" dirty="0" smtClean="0"/>
                        <a:t>It is important to talk to your doctor or pharmacist about possible AMIs.</a:t>
                      </a:r>
                      <a:endParaRPr lang="en-US" sz="3000" b="1" dirty="0">
                        <a:latin typeface="Calibri"/>
                        <a:cs typeface="Calibri"/>
                      </a:endParaRPr>
                    </a:p>
                  </a:txBody>
                  <a:tcPr marT="45708" marB="45708" anchor="ctr"/>
                </a:tc>
                <a:tc>
                  <a:txBody>
                    <a:bodyPr/>
                    <a:lstStyle/>
                    <a:p>
                      <a:pPr algn="ctr"/>
                      <a:r>
                        <a:rPr lang="en-US" sz="3000" dirty="0" smtClean="0"/>
                        <a:t>1.20</a:t>
                      </a:r>
                      <a:endParaRPr lang="en-US" sz="3000" dirty="0">
                        <a:latin typeface="Calibri"/>
                        <a:cs typeface="Calibri"/>
                      </a:endParaRPr>
                    </a:p>
                  </a:txBody>
                  <a:tcPr marT="45708" marB="45708" anchor="ctr"/>
                </a:tc>
                <a:tc>
                  <a:txBody>
                    <a:bodyPr/>
                    <a:lstStyle/>
                    <a:p>
                      <a:pPr algn="ctr"/>
                      <a:r>
                        <a:rPr lang="en-US" sz="3000" dirty="0" smtClean="0"/>
                        <a:t>1.11*</a:t>
                      </a:r>
                      <a:endParaRPr lang="en-US" sz="3000" dirty="0">
                        <a:latin typeface="Calibri"/>
                        <a:cs typeface="Calibri"/>
                      </a:endParaRPr>
                    </a:p>
                  </a:txBody>
                  <a:tcPr marT="45708" marB="45708" anchor="ctr"/>
                </a:tc>
              </a:tr>
              <a:tr h="1005804">
                <a:tc>
                  <a:txBody>
                    <a:bodyPr/>
                    <a:lstStyle/>
                    <a:p>
                      <a:pPr algn="l"/>
                      <a:r>
                        <a:rPr lang="en-US" sz="3000" b="1" dirty="0" smtClean="0"/>
                        <a:t>AMIs can result in negative mental and/or physical health consequences.</a:t>
                      </a:r>
                      <a:endParaRPr lang="en-US" sz="3000" b="1" dirty="0">
                        <a:latin typeface="Calibri"/>
                        <a:cs typeface="Calibri"/>
                      </a:endParaRPr>
                    </a:p>
                  </a:txBody>
                  <a:tcPr marT="45708" marB="45708" anchor="ctr"/>
                </a:tc>
                <a:tc>
                  <a:txBody>
                    <a:bodyPr/>
                    <a:lstStyle/>
                    <a:p>
                      <a:pPr algn="ctr"/>
                      <a:r>
                        <a:rPr lang="en-US" sz="3000" dirty="0" smtClean="0"/>
                        <a:t>1.16</a:t>
                      </a:r>
                      <a:endParaRPr lang="en-US" sz="3000" dirty="0">
                        <a:latin typeface="Calibri"/>
                        <a:cs typeface="Calibri"/>
                      </a:endParaRPr>
                    </a:p>
                  </a:txBody>
                  <a:tcPr marT="45708" marB="45708" anchor="ctr"/>
                </a:tc>
                <a:tc>
                  <a:txBody>
                    <a:bodyPr/>
                    <a:lstStyle/>
                    <a:p>
                      <a:pPr algn="ctr"/>
                      <a:r>
                        <a:rPr lang="en-US" sz="3000" dirty="0" smtClean="0"/>
                        <a:t>1.08</a:t>
                      </a:r>
                      <a:endParaRPr lang="en-US" sz="3000" dirty="0">
                        <a:latin typeface="Calibri"/>
                        <a:cs typeface="Calibri"/>
                      </a:endParaRPr>
                    </a:p>
                  </a:txBody>
                  <a:tcPr marT="45708" marB="45708" anchor="ctr"/>
                </a:tc>
              </a:tr>
              <a:tr h="1078052">
                <a:tc>
                  <a:txBody>
                    <a:bodyPr/>
                    <a:lstStyle/>
                    <a:p>
                      <a:pPr algn="l"/>
                      <a:r>
                        <a:rPr lang="en-US" sz="3000" b="1" dirty="0" smtClean="0"/>
                        <a:t>When consuming any level of alcohol, it is important to be aware of potential minor or severe side effects.</a:t>
                      </a:r>
                      <a:endParaRPr lang="en-US" sz="3000" b="1" dirty="0">
                        <a:latin typeface="Calibri"/>
                        <a:cs typeface="Calibri"/>
                      </a:endParaRPr>
                    </a:p>
                  </a:txBody>
                  <a:tcPr marT="45708" marB="45708" anchor="ctr"/>
                </a:tc>
                <a:tc>
                  <a:txBody>
                    <a:bodyPr/>
                    <a:lstStyle/>
                    <a:p>
                      <a:pPr algn="ctr"/>
                      <a:r>
                        <a:rPr lang="en-US" sz="3000" dirty="0" smtClean="0"/>
                        <a:t>1.21</a:t>
                      </a:r>
                      <a:endParaRPr lang="en-US" sz="3000" dirty="0">
                        <a:latin typeface="Calibri"/>
                        <a:cs typeface="Calibri"/>
                      </a:endParaRPr>
                    </a:p>
                  </a:txBody>
                  <a:tcPr marT="45708" marB="45708" anchor="ctr"/>
                </a:tc>
                <a:tc>
                  <a:txBody>
                    <a:bodyPr/>
                    <a:lstStyle/>
                    <a:p>
                      <a:pPr algn="ctr"/>
                      <a:r>
                        <a:rPr lang="en-US" sz="3000" dirty="0" smtClean="0"/>
                        <a:t>1.10*</a:t>
                      </a:r>
                      <a:endParaRPr lang="en-US" sz="3000" dirty="0">
                        <a:latin typeface="Calibri"/>
                        <a:cs typeface="Calibri"/>
                      </a:endParaRPr>
                    </a:p>
                  </a:txBody>
                  <a:tcPr marT="45708" marB="45708" anchor="ctr"/>
                </a:tc>
              </a:tr>
              <a:tr h="1005804">
                <a:tc>
                  <a:txBody>
                    <a:bodyPr/>
                    <a:lstStyle/>
                    <a:p>
                      <a:pPr algn="l"/>
                      <a:r>
                        <a:rPr lang="en-US" sz="3000" b="1" dirty="0" smtClean="0"/>
                        <a:t>During serious AMIs, it is important</a:t>
                      </a:r>
                      <a:r>
                        <a:rPr lang="en-US" sz="3000" b="1" baseline="0" dirty="0" smtClean="0"/>
                        <a:t> to visit your local emergency care clinic immediately.</a:t>
                      </a:r>
                      <a:endParaRPr lang="en-US" sz="3000" b="1" dirty="0">
                        <a:latin typeface="Calibri"/>
                        <a:cs typeface="Calibri"/>
                      </a:endParaRPr>
                    </a:p>
                  </a:txBody>
                  <a:tcPr marT="45708" marB="45708" anchor="ctr"/>
                </a:tc>
                <a:tc>
                  <a:txBody>
                    <a:bodyPr/>
                    <a:lstStyle/>
                    <a:p>
                      <a:pPr algn="ctr"/>
                      <a:r>
                        <a:rPr lang="en-US" sz="3000" dirty="0" smtClean="0"/>
                        <a:t>1.19</a:t>
                      </a:r>
                      <a:endParaRPr lang="en-US" sz="3000" dirty="0">
                        <a:latin typeface="Calibri"/>
                        <a:cs typeface="Calibri"/>
                      </a:endParaRPr>
                    </a:p>
                  </a:txBody>
                  <a:tcPr marT="45708" marB="45708" anchor="ctr"/>
                </a:tc>
                <a:tc>
                  <a:txBody>
                    <a:bodyPr/>
                    <a:lstStyle/>
                    <a:p>
                      <a:pPr algn="ctr"/>
                      <a:r>
                        <a:rPr lang="en-US" sz="3000" dirty="0" smtClean="0"/>
                        <a:t>1.08</a:t>
                      </a:r>
                      <a:endParaRPr lang="en-US" sz="3000" dirty="0">
                        <a:latin typeface="Calibri"/>
                        <a:cs typeface="Calibri"/>
                      </a:endParaRPr>
                    </a:p>
                  </a:txBody>
                  <a:tcPr marT="45708" marB="45708" anchor="ctr"/>
                </a:tc>
              </a:tr>
            </a:tbl>
          </a:graphicData>
        </a:graphic>
      </p:graphicFrame>
      <p:sp>
        <p:nvSpPr>
          <p:cNvPr id="8242" name="TextBox 27"/>
          <p:cNvSpPr txBox="1">
            <a:spLocks noChangeArrowheads="1"/>
          </p:cNvSpPr>
          <p:nvPr/>
        </p:nvSpPr>
        <p:spPr bwMode="auto">
          <a:xfrm>
            <a:off x="18440400" y="31013400"/>
            <a:ext cx="1402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Note: </a:t>
            </a:r>
            <a:r>
              <a:rPr lang="en-US" altLang="en-US" sz="3300"/>
              <a:t>Response options ranged from 1 (very important) to 5 (not at all important). *Significantly different from pre-test at the p&lt;0.05 level.  </a:t>
            </a:r>
            <a:r>
              <a:rPr lang="en-US" altLang="en-US" sz="3300" b="1">
                <a:latin typeface="Gill Sans MT" panose="020B0502020104020203" pitchFamily="34" charset="0"/>
              </a:rPr>
              <a:t> </a:t>
            </a:r>
          </a:p>
        </p:txBody>
      </p:sp>
      <p:graphicFrame>
        <p:nvGraphicFramePr>
          <p:cNvPr id="30" name="Table 29"/>
          <p:cNvGraphicFramePr>
            <a:graphicFrameLocks noGrp="1"/>
          </p:cNvGraphicFramePr>
          <p:nvPr/>
        </p:nvGraphicFramePr>
        <p:xfrm>
          <a:off x="33223200" y="5638800"/>
          <a:ext cx="9753600" cy="17221197"/>
        </p:xfrm>
        <a:graphic>
          <a:graphicData uri="http://schemas.openxmlformats.org/drawingml/2006/table">
            <a:tbl>
              <a:tblPr firstRow="1" bandRow="1">
                <a:tableStyleId>{1E171933-4619-4E11-9A3F-F7608DF75F80}</a:tableStyleId>
              </a:tblPr>
              <a:tblGrid>
                <a:gridCol w="6087818"/>
                <a:gridCol w="1832891"/>
                <a:gridCol w="1832891"/>
              </a:tblGrid>
              <a:tr h="610736">
                <a:tc>
                  <a:txBody>
                    <a:bodyPr/>
                    <a:lstStyle/>
                    <a:p>
                      <a:pPr algn="l"/>
                      <a:endParaRPr lang="en-US" sz="3000" dirty="0">
                        <a:latin typeface="Calibri"/>
                        <a:cs typeface="Calibri"/>
                      </a:endParaRPr>
                    </a:p>
                  </a:txBody>
                  <a:tcPr anchor="ctr"/>
                </a:tc>
                <a:tc>
                  <a:txBody>
                    <a:bodyPr/>
                    <a:lstStyle/>
                    <a:p>
                      <a:pPr algn="ctr"/>
                      <a:r>
                        <a:rPr lang="en-US" sz="3000" dirty="0" smtClean="0"/>
                        <a:t>Pre-Test</a:t>
                      </a:r>
                      <a:endParaRPr lang="en-US" sz="3000" dirty="0">
                        <a:latin typeface="Calibri"/>
                        <a:cs typeface="Calibri"/>
                      </a:endParaRPr>
                    </a:p>
                  </a:txBody>
                  <a:tcPr anchor="ctr"/>
                </a:tc>
                <a:tc>
                  <a:txBody>
                    <a:bodyPr/>
                    <a:lstStyle/>
                    <a:p>
                      <a:pPr algn="ctr"/>
                      <a:r>
                        <a:rPr lang="en-US" sz="3000" dirty="0" smtClean="0"/>
                        <a:t>Post-Test</a:t>
                      </a:r>
                      <a:endParaRPr lang="en-US" sz="3000" dirty="0">
                        <a:latin typeface="Calibri"/>
                        <a:cs typeface="Calibri"/>
                      </a:endParaRPr>
                    </a:p>
                  </a:txBody>
                  <a:tcPr anchor="ctr"/>
                </a:tc>
              </a:tr>
              <a:tr h="1224420">
                <a:tc gridSpan="2">
                  <a:txBody>
                    <a:bodyPr/>
                    <a:lstStyle/>
                    <a:p>
                      <a:pPr algn="l"/>
                      <a:r>
                        <a:rPr lang="en-US" sz="3000" b="1" dirty="0" smtClean="0">
                          <a:latin typeface="Calibri"/>
                          <a:cs typeface="Calibri"/>
                        </a:rPr>
                        <a:t>What medications do you think are potentially</a:t>
                      </a:r>
                      <a:r>
                        <a:rPr lang="en-US" sz="3000" b="1" baseline="0" dirty="0" smtClean="0">
                          <a:latin typeface="Calibri"/>
                          <a:cs typeface="Calibri"/>
                        </a:rPr>
                        <a:t> dangerous when consuming alcohol?</a:t>
                      </a:r>
                      <a:endParaRPr lang="en-US" sz="3000" b="1" dirty="0">
                        <a:latin typeface="Calibri"/>
                        <a:cs typeface="Calibri"/>
                      </a:endParaRPr>
                    </a:p>
                  </a:txBody>
                  <a:tcPr anchor="ctr"/>
                </a:tc>
                <a:tc hMerge="1">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610736">
                <a:tc>
                  <a:txBody>
                    <a:bodyPr/>
                    <a:lstStyle/>
                    <a:p>
                      <a:pPr algn="l"/>
                      <a:r>
                        <a:rPr lang="en-US" sz="3000" dirty="0" smtClean="0">
                          <a:latin typeface="Calibri"/>
                          <a:cs typeface="Calibri"/>
                        </a:rPr>
                        <a:t>     Tylenol</a:t>
                      </a:r>
                      <a:endParaRPr lang="en-US" sz="3000" dirty="0">
                        <a:latin typeface="Calibri"/>
                        <a:cs typeface="Calibri"/>
                      </a:endParaRPr>
                    </a:p>
                  </a:txBody>
                  <a:tcPr anchor="ctr"/>
                </a:tc>
                <a:tc>
                  <a:txBody>
                    <a:bodyPr/>
                    <a:lstStyle/>
                    <a:p>
                      <a:pPr algn="ctr"/>
                      <a:r>
                        <a:rPr lang="en-US" sz="3000" dirty="0" smtClean="0">
                          <a:latin typeface="Calibri"/>
                          <a:cs typeface="Calibri"/>
                        </a:rPr>
                        <a:t>32.1</a:t>
                      </a:r>
                      <a:endParaRPr lang="en-US" sz="3000" dirty="0">
                        <a:latin typeface="Calibri"/>
                        <a:cs typeface="Calibri"/>
                      </a:endParaRPr>
                    </a:p>
                  </a:txBody>
                  <a:tcPr anchor="ctr"/>
                </a:tc>
                <a:tc>
                  <a:txBody>
                    <a:bodyPr/>
                    <a:lstStyle/>
                    <a:p>
                      <a:pPr algn="ctr"/>
                      <a:r>
                        <a:rPr lang="en-US" sz="3000" dirty="0" smtClean="0">
                          <a:latin typeface="Calibri"/>
                          <a:cs typeface="Calibri"/>
                        </a:rPr>
                        <a:t>44.8*</a:t>
                      </a:r>
                      <a:endParaRPr lang="en-US" sz="3000" dirty="0">
                        <a:latin typeface="Calibri"/>
                        <a:cs typeface="Calibri"/>
                      </a:endParaRPr>
                    </a:p>
                  </a:txBody>
                  <a:tcPr anchor="ctr"/>
                </a:tc>
              </a:tr>
              <a:tr h="610736">
                <a:tc>
                  <a:txBody>
                    <a:bodyPr/>
                    <a:lstStyle/>
                    <a:p>
                      <a:pPr algn="l"/>
                      <a:r>
                        <a:rPr lang="en-US" sz="3000" dirty="0" smtClean="0">
                          <a:latin typeface="Calibri"/>
                          <a:cs typeface="Calibri"/>
                        </a:rPr>
                        <a:t>     Advil</a:t>
                      </a:r>
                      <a:endParaRPr lang="en-US" sz="3000" dirty="0">
                        <a:latin typeface="Calibri"/>
                        <a:cs typeface="Calibri"/>
                      </a:endParaRPr>
                    </a:p>
                  </a:txBody>
                  <a:tcPr anchor="ctr"/>
                </a:tc>
                <a:tc>
                  <a:txBody>
                    <a:bodyPr/>
                    <a:lstStyle/>
                    <a:p>
                      <a:pPr algn="ctr"/>
                      <a:r>
                        <a:rPr lang="en-US" sz="3000" dirty="0" smtClean="0">
                          <a:latin typeface="Calibri"/>
                          <a:cs typeface="Calibri"/>
                        </a:rPr>
                        <a:t>28.4</a:t>
                      </a:r>
                      <a:endParaRPr lang="en-US" sz="3000" dirty="0">
                        <a:latin typeface="Calibri"/>
                        <a:cs typeface="Calibri"/>
                      </a:endParaRPr>
                    </a:p>
                  </a:txBody>
                  <a:tcPr anchor="ctr"/>
                </a:tc>
                <a:tc>
                  <a:txBody>
                    <a:bodyPr/>
                    <a:lstStyle/>
                    <a:p>
                      <a:pPr algn="ctr"/>
                      <a:r>
                        <a:rPr lang="en-US" sz="3000" dirty="0" smtClean="0">
                          <a:latin typeface="Calibri"/>
                          <a:cs typeface="Calibri"/>
                        </a:rPr>
                        <a:t>41.0*</a:t>
                      </a:r>
                      <a:endParaRPr lang="en-US" sz="3000" dirty="0">
                        <a:latin typeface="Calibri"/>
                        <a:cs typeface="Calibri"/>
                      </a:endParaRPr>
                    </a:p>
                  </a:txBody>
                  <a:tcPr anchor="ctr"/>
                </a:tc>
              </a:tr>
              <a:tr h="610736">
                <a:tc>
                  <a:txBody>
                    <a:bodyPr/>
                    <a:lstStyle/>
                    <a:p>
                      <a:pPr algn="l"/>
                      <a:r>
                        <a:rPr lang="en-US" sz="3000" dirty="0" smtClean="0">
                          <a:latin typeface="Calibri"/>
                          <a:cs typeface="Calibri"/>
                        </a:rPr>
                        <a:t>     Aleve</a:t>
                      </a:r>
                      <a:endParaRPr lang="en-US" sz="3000" dirty="0">
                        <a:latin typeface="Calibri"/>
                        <a:cs typeface="Calibri"/>
                      </a:endParaRPr>
                    </a:p>
                  </a:txBody>
                  <a:tcPr anchor="ctr"/>
                </a:tc>
                <a:tc>
                  <a:txBody>
                    <a:bodyPr/>
                    <a:lstStyle/>
                    <a:p>
                      <a:pPr algn="ctr"/>
                      <a:r>
                        <a:rPr lang="en-US" sz="3000" dirty="0" smtClean="0">
                          <a:latin typeface="Calibri"/>
                          <a:cs typeface="Calibri"/>
                        </a:rPr>
                        <a:t>29.9</a:t>
                      </a:r>
                      <a:endParaRPr lang="en-US" sz="3000" dirty="0">
                        <a:latin typeface="Calibri"/>
                        <a:cs typeface="Calibri"/>
                      </a:endParaRPr>
                    </a:p>
                  </a:txBody>
                  <a:tcPr anchor="ctr"/>
                </a:tc>
                <a:tc>
                  <a:txBody>
                    <a:bodyPr/>
                    <a:lstStyle/>
                    <a:p>
                      <a:pPr algn="ctr"/>
                      <a:r>
                        <a:rPr lang="en-US" sz="3000" dirty="0" smtClean="0">
                          <a:latin typeface="Calibri"/>
                          <a:cs typeface="Calibri"/>
                        </a:rPr>
                        <a:t>44.8*</a:t>
                      </a:r>
                      <a:endParaRPr lang="en-US" sz="3000" dirty="0">
                        <a:latin typeface="Calibri"/>
                        <a:cs typeface="Calibri"/>
                      </a:endParaRPr>
                    </a:p>
                  </a:txBody>
                  <a:tcPr anchor="ctr"/>
                </a:tc>
              </a:tr>
              <a:tr h="610736">
                <a:tc>
                  <a:txBody>
                    <a:bodyPr/>
                    <a:lstStyle/>
                    <a:p>
                      <a:pPr algn="l"/>
                      <a:r>
                        <a:rPr lang="en-US" sz="3000" dirty="0" smtClean="0">
                          <a:latin typeface="Calibri"/>
                          <a:cs typeface="Calibri"/>
                        </a:rPr>
                        <a:t>     Prescription Pain Medications</a:t>
                      </a:r>
                      <a:endParaRPr lang="en-US" sz="3000" dirty="0">
                        <a:latin typeface="Calibri"/>
                        <a:cs typeface="Calibri"/>
                      </a:endParaRPr>
                    </a:p>
                  </a:txBody>
                  <a:tcPr anchor="ctr"/>
                </a:tc>
                <a:tc>
                  <a:txBody>
                    <a:bodyPr/>
                    <a:lstStyle/>
                    <a:p>
                      <a:pPr algn="ctr"/>
                      <a:r>
                        <a:rPr lang="en-US" sz="3000" dirty="0" smtClean="0">
                          <a:latin typeface="Calibri"/>
                          <a:cs typeface="Calibri"/>
                        </a:rPr>
                        <a:t>87.3</a:t>
                      </a:r>
                      <a:endParaRPr lang="en-US" sz="3000" dirty="0">
                        <a:latin typeface="Calibri"/>
                        <a:cs typeface="Calibri"/>
                      </a:endParaRPr>
                    </a:p>
                  </a:txBody>
                  <a:tcPr anchor="ctr"/>
                </a:tc>
                <a:tc>
                  <a:txBody>
                    <a:bodyPr/>
                    <a:lstStyle/>
                    <a:p>
                      <a:pPr algn="ctr"/>
                      <a:r>
                        <a:rPr lang="en-US" sz="3000" dirty="0" smtClean="0">
                          <a:latin typeface="Calibri"/>
                          <a:cs typeface="Calibri"/>
                        </a:rPr>
                        <a:t>91.0</a:t>
                      </a:r>
                      <a:endParaRPr lang="en-US" sz="3000" dirty="0">
                        <a:latin typeface="Calibri"/>
                        <a:cs typeface="Calibri"/>
                      </a:endParaRPr>
                    </a:p>
                  </a:txBody>
                  <a:tcPr anchor="ctr"/>
                </a:tc>
              </a:tr>
              <a:tr h="610736">
                <a:tc>
                  <a:txBody>
                    <a:bodyPr/>
                    <a:lstStyle/>
                    <a:p>
                      <a:pPr algn="l"/>
                      <a:r>
                        <a:rPr lang="en-US" sz="3000" dirty="0" smtClean="0">
                          <a:latin typeface="Calibri"/>
                          <a:cs typeface="Calibri"/>
                        </a:rPr>
                        <a:t>     Psychiatric</a:t>
                      </a:r>
                      <a:r>
                        <a:rPr lang="en-US" sz="3000" baseline="0" dirty="0" smtClean="0">
                          <a:latin typeface="Calibri"/>
                          <a:cs typeface="Calibri"/>
                        </a:rPr>
                        <a:t> Treatment Medications</a:t>
                      </a:r>
                      <a:endParaRPr lang="en-US" sz="3000" dirty="0">
                        <a:latin typeface="Calibri"/>
                        <a:cs typeface="Calibri"/>
                      </a:endParaRPr>
                    </a:p>
                  </a:txBody>
                  <a:tcPr anchor="ctr"/>
                </a:tc>
                <a:tc>
                  <a:txBody>
                    <a:bodyPr/>
                    <a:lstStyle/>
                    <a:p>
                      <a:pPr algn="ctr"/>
                      <a:r>
                        <a:rPr lang="en-US" sz="3000" dirty="0" smtClean="0">
                          <a:latin typeface="Calibri"/>
                          <a:cs typeface="Calibri"/>
                        </a:rPr>
                        <a:t>78.4</a:t>
                      </a:r>
                      <a:endParaRPr lang="en-US" sz="3000" dirty="0">
                        <a:latin typeface="Calibri"/>
                        <a:cs typeface="Calibri"/>
                      </a:endParaRPr>
                    </a:p>
                  </a:txBody>
                  <a:tcPr anchor="ctr"/>
                </a:tc>
                <a:tc>
                  <a:txBody>
                    <a:bodyPr/>
                    <a:lstStyle/>
                    <a:p>
                      <a:pPr algn="ctr"/>
                      <a:r>
                        <a:rPr lang="en-US" sz="3000" dirty="0" smtClean="0">
                          <a:latin typeface="Calibri"/>
                          <a:cs typeface="Calibri"/>
                        </a:rPr>
                        <a:t>86.6*</a:t>
                      </a:r>
                      <a:endParaRPr lang="en-US" sz="3000" dirty="0">
                        <a:latin typeface="Calibri"/>
                        <a:cs typeface="Calibri"/>
                      </a:endParaRPr>
                    </a:p>
                  </a:txBody>
                  <a:tcPr anchor="ctr"/>
                </a:tc>
              </a:tr>
              <a:tr h="1010257">
                <a:tc gridSpan="2">
                  <a:txBody>
                    <a:bodyPr/>
                    <a:lstStyle/>
                    <a:p>
                      <a:pPr algn="l"/>
                      <a:r>
                        <a:rPr lang="en-US" sz="3000" b="1" dirty="0" smtClean="0">
                          <a:latin typeface="Calibri"/>
                          <a:cs typeface="Calibri"/>
                        </a:rPr>
                        <a:t>How do you think alcohol can interact with prescription drug use and cause harmful effects?</a:t>
                      </a:r>
                      <a:endParaRPr lang="en-US" sz="3000" b="1" dirty="0">
                        <a:latin typeface="Calibri"/>
                        <a:cs typeface="Calibri"/>
                      </a:endParaRPr>
                    </a:p>
                  </a:txBody>
                  <a:tcPr anchor="ctr"/>
                </a:tc>
                <a:tc hMerge="1">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610736">
                <a:tc>
                  <a:txBody>
                    <a:bodyPr/>
                    <a:lstStyle/>
                    <a:p>
                      <a:pPr algn="l"/>
                      <a:r>
                        <a:rPr lang="en-US" sz="3000" dirty="0" smtClean="0">
                          <a:latin typeface="Calibri"/>
                          <a:cs typeface="Calibri"/>
                        </a:rPr>
                        <a:t>     Falling</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78.4</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92.5*</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Driving Impairment</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88.8</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91.8</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Memory Loss</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61.2</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81.3*</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Infection</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20.1</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32.1*</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a:t>
                      </a:r>
                      <a:r>
                        <a:rPr lang="en-US" sz="3000" dirty="0" smtClean="0">
                          <a:solidFill>
                            <a:srgbClr val="000000"/>
                          </a:solidFill>
                          <a:latin typeface="Calibri"/>
                          <a:cs typeface="Calibri"/>
                        </a:rPr>
                        <a:t>   Hospitalization</a:t>
                      </a:r>
                      <a:endParaRPr lang="en-US" sz="3000" dirty="0">
                        <a:solidFill>
                          <a:srgbClr val="000000"/>
                        </a:solidFill>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55.2</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70.9*</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Agitation</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59.7</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75.4*</a:t>
                      </a:r>
                      <a:endParaRPr lang="en-US" sz="3000" b="0" dirty="0">
                        <a:effectLst/>
                        <a:latin typeface="Calibri"/>
                        <a:ea typeface="ＭＳ 明朝"/>
                        <a:cs typeface="Calibri"/>
                      </a:endParaRPr>
                    </a:p>
                  </a:txBody>
                  <a:tcPr marL="68580" marR="68580" marT="0" marB="0" anchor="ctr"/>
                </a:tc>
              </a:tr>
              <a:tr h="1127512">
                <a:tc>
                  <a:txBody>
                    <a:bodyPr/>
                    <a:lstStyle/>
                    <a:p>
                      <a:pPr algn="l"/>
                      <a:r>
                        <a:rPr lang="en-US" sz="3000" dirty="0" smtClean="0">
                          <a:latin typeface="Calibri"/>
                          <a:cs typeface="Calibri"/>
                        </a:rPr>
                        <a:t>     Unable to Perform</a:t>
                      </a:r>
                    </a:p>
                    <a:p>
                      <a:pPr algn="l"/>
                      <a:r>
                        <a:rPr lang="en-US" sz="3000" dirty="0" smtClean="0">
                          <a:latin typeface="Calibri"/>
                          <a:cs typeface="Calibri"/>
                        </a:rPr>
                        <a:t>    </a:t>
                      </a:r>
                      <a:r>
                        <a:rPr lang="en-US" sz="3000" baseline="0" dirty="0" smtClean="0">
                          <a:latin typeface="Calibri"/>
                          <a:cs typeface="Calibri"/>
                        </a:rPr>
                        <a:t> </a:t>
                      </a:r>
                      <a:r>
                        <a:rPr lang="en-US" sz="3000" dirty="0" smtClean="0">
                          <a:latin typeface="Calibri"/>
                          <a:cs typeface="Calibri"/>
                        </a:rPr>
                        <a:t>Everyday Activities</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66.4</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80.6*</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Conflicts with Friends/Family</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53.7</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72.4*</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Confusion</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59.7</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74.6*</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Vision Loss</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76.1</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85.8*</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Disease</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44.0</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55.2*</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Drowsiness</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24.6</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44.0*</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Vomiting</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84.3</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89.6</a:t>
                      </a:r>
                      <a:endParaRPr lang="en-US" sz="3000" b="0" dirty="0">
                        <a:effectLst/>
                        <a:latin typeface="Calibri"/>
                        <a:ea typeface="ＭＳ 明朝"/>
                        <a:cs typeface="Calibri"/>
                      </a:endParaRPr>
                    </a:p>
                  </a:txBody>
                  <a:tcPr marL="68580" marR="68580" marT="0" marB="0" anchor="ctr"/>
                </a:tc>
              </a:tr>
              <a:tr h="1127512">
                <a:tc>
                  <a:txBody>
                    <a:bodyPr/>
                    <a:lstStyle/>
                    <a:p>
                      <a:pPr algn="l"/>
                      <a:r>
                        <a:rPr lang="en-US" sz="3000" dirty="0" smtClean="0">
                          <a:latin typeface="Calibri"/>
                          <a:cs typeface="Calibri"/>
                        </a:rPr>
                        <a:t>     Increased Blood Pressure/</a:t>
                      </a:r>
                    </a:p>
                    <a:p>
                      <a:pPr algn="l"/>
                      <a:r>
                        <a:rPr lang="en-US" sz="3000" dirty="0" smtClean="0">
                          <a:latin typeface="Calibri"/>
                          <a:cs typeface="Calibri"/>
                        </a:rPr>
                        <a:t>     Heart Attack</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56.7</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70.1*</a:t>
                      </a:r>
                      <a:endParaRPr lang="en-US" sz="3000" b="0" dirty="0">
                        <a:effectLst/>
                        <a:latin typeface="Calibri"/>
                        <a:ea typeface="ＭＳ 明朝"/>
                        <a:cs typeface="Calibri"/>
                      </a:endParaRPr>
                    </a:p>
                  </a:txBody>
                  <a:tcPr marL="68580" marR="68580" marT="0" marB="0" anchor="ctr"/>
                </a:tc>
              </a:tr>
              <a:tr h="1127512">
                <a:tc>
                  <a:txBody>
                    <a:bodyPr/>
                    <a:lstStyle/>
                    <a:p>
                      <a:pPr algn="l"/>
                      <a:r>
                        <a:rPr lang="en-US" sz="3000" dirty="0" smtClean="0">
                          <a:latin typeface="Calibri"/>
                          <a:cs typeface="Calibri"/>
                        </a:rPr>
                        <a:t>     Shortness of Breath/</a:t>
                      </a:r>
                    </a:p>
                    <a:p>
                      <a:pPr algn="l"/>
                      <a:r>
                        <a:rPr lang="en-US" sz="3000" dirty="0" smtClean="0">
                          <a:latin typeface="Calibri"/>
                          <a:cs typeface="Calibri"/>
                        </a:rPr>
                        <a:t>     Difficulty Breathing</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69.4</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79.9*</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Death</a:t>
                      </a:r>
                      <a:endParaRPr lang="en-US" sz="3000" dirty="0">
                        <a:latin typeface="Calibri"/>
                        <a:cs typeface="Calibri"/>
                      </a:endParaRPr>
                    </a:p>
                  </a:txBody>
                  <a:tcPr anchor="ctr"/>
                </a:tc>
                <a:tc>
                  <a:txBody>
                    <a:bodyPr/>
                    <a:lstStyle/>
                    <a:p>
                      <a:pPr marL="0" marR="0" algn="ctr">
                        <a:spcBef>
                          <a:spcPts val="0"/>
                        </a:spcBef>
                        <a:spcAft>
                          <a:spcPts val="0"/>
                        </a:spcAft>
                      </a:pPr>
                      <a:r>
                        <a:rPr lang="en-US" sz="3000" b="0" dirty="0">
                          <a:effectLst/>
                          <a:latin typeface="Calibri"/>
                          <a:ea typeface="ＭＳ 明朝"/>
                          <a:cs typeface="Calibri"/>
                        </a:rPr>
                        <a:t>56.0</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70.1*</a:t>
                      </a:r>
                      <a:endParaRPr lang="en-US" sz="3000" b="0" dirty="0">
                        <a:effectLst/>
                        <a:latin typeface="Calibri"/>
                        <a:ea typeface="ＭＳ 明朝"/>
                        <a:cs typeface="Calibri"/>
                      </a:endParaRPr>
                    </a:p>
                  </a:txBody>
                  <a:tcPr marL="68580" marR="68580" marT="0" marB="0" anchor="ctr"/>
                </a:tc>
              </a:tr>
            </a:tbl>
          </a:graphicData>
        </a:graphic>
      </p:graphicFrame>
      <p:sp>
        <p:nvSpPr>
          <p:cNvPr id="8341" name="TextBox 31"/>
          <p:cNvSpPr txBox="1">
            <a:spLocks noChangeArrowheads="1"/>
          </p:cNvSpPr>
          <p:nvPr/>
        </p:nvSpPr>
        <p:spPr bwMode="auto">
          <a:xfrm>
            <a:off x="33223200" y="23012400"/>
            <a:ext cx="9753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Note: </a:t>
            </a:r>
            <a:r>
              <a:rPr lang="en-US" altLang="en-US" sz="3300"/>
              <a:t>Values are the percentage of the sample who indicated the option as a potential dangerous medication or side effect. *Significantly different from pre-test at the p&lt;0.05 level.  </a:t>
            </a:r>
            <a:r>
              <a:rPr lang="en-US" altLang="en-US" sz="3300" b="1">
                <a:latin typeface="Gill Sans MT" panose="020B0502020104020203" pitchFamily="34" charset="0"/>
              </a:rPr>
              <a:t> </a:t>
            </a:r>
          </a:p>
        </p:txBody>
      </p:sp>
      <p:sp>
        <p:nvSpPr>
          <p:cNvPr id="40" name="Rectangle 39"/>
          <p:cNvSpPr/>
          <p:nvPr/>
        </p:nvSpPr>
        <p:spPr>
          <a:xfrm>
            <a:off x="21031200" y="12192000"/>
            <a:ext cx="11430000" cy="10058400"/>
          </a:xfrm>
          <a:prstGeom prst="rect">
            <a:avLst/>
          </a:prstGeom>
          <a:solidFill>
            <a:schemeClr val="accent2">
              <a:lumMod val="40000"/>
              <a:lumOff val="60000"/>
            </a:schemeClr>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a:lstStyle/>
          <a:p>
            <a:pPr algn="ctr" defTabSz="4533815" eaLnBrk="1" fontAlgn="auto" hangingPunct="1">
              <a:spcBef>
                <a:spcPts val="0"/>
              </a:spcBef>
              <a:spcAft>
                <a:spcPts val="0"/>
              </a:spcAft>
              <a:defRPr/>
            </a:pPr>
            <a:r>
              <a:rPr lang="en-US" sz="3300" b="1" u="sng" dirty="0">
                <a:solidFill>
                  <a:srgbClr val="000000"/>
                </a:solidFill>
                <a:cs typeface="Calibri"/>
              </a:rPr>
              <a:t>KEY FINDINGS (POST-INTERVENTION)</a:t>
            </a:r>
          </a:p>
          <a:p>
            <a:pPr defTabSz="4533815" eaLnBrk="1" fontAlgn="auto" hangingPunct="1">
              <a:spcBef>
                <a:spcPts val="0"/>
              </a:spcBef>
              <a:spcAft>
                <a:spcPts val="0"/>
              </a:spcAft>
              <a:defRPr/>
            </a:pPr>
            <a:endParaRPr lang="en-US" sz="3300" u="sng"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Perceived importance of including messaging surrounding alcohol use in an AMI prevention campaign significantly increased, and this increase was more prominent among past-month drinkers.</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The high majority of the sample (95%) indicated that older adults should not drink more than one alcoholic drink a day while taking prescription medications.</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There was a significant increase in the number of identified AMI side effects and medications that could be potentially dangerous when mixed with alcohol.</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Participants reported being significantly more likely to talk to their doctor about the potential for AMIs, and non-drinkers reported being significantly more likely to be an advocate for AMI prevention.</a:t>
            </a:r>
          </a:p>
        </p:txBody>
      </p:sp>
      <p:sp>
        <p:nvSpPr>
          <p:cNvPr id="8343" name="TextBox 32"/>
          <p:cNvSpPr txBox="1">
            <a:spLocks noChangeArrowheads="1"/>
          </p:cNvSpPr>
          <p:nvPr/>
        </p:nvSpPr>
        <p:spPr bwMode="auto">
          <a:xfrm>
            <a:off x="838200" y="18145125"/>
            <a:ext cx="7924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Figure 1. Informational brochure.</a:t>
            </a:r>
          </a:p>
        </p:txBody>
      </p:sp>
      <p:pic>
        <p:nvPicPr>
          <p:cNvPr id="8344" name="Picture 4" descr="AMI 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633400" y="2108200"/>
            <a:ext cx="304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0" y="20638"/>
            <a:ext cx="43891200" cy="1884362"/>
          </a:xfrm>
          <a:prstGeom prst="rect">
            <a:avLst/>
          </a:prstGeom>
          <a:solidFill>
            <a:schemeClr val="tx2"/>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lgn="ctr" defTabSz="4533815" eaLnBrk="1" fontAlgn="auto" hangingPunct="1">
              <a:spcBef>
                <a:spcPts val="0"/>
              </a:spcBef>
              <a:spcAft>
                <a:spcPts val="0"/>
              </a:spcAft>
              <a:defRPr/>
            </a:pPr>
            <a:endParaRPr lang="en-US" sz="8943">
              <a:solidFill>
                <a:schemeClr val="lt1"/>
              </a:solidFill>
              <a:latin typeface="+mn-lt"/>
              <a:ea typeface="+mn-ea"/>
            </a:endParaRPr>
          </a:p>
        </p:txBody>
      </p:sp>
      <p:sp>
        <p:nvSpPr>
          <p:cNvPr id="8346" name="Text Box 11"/>
          <p:cNvSpPr txBox="1">
            <a:spLocks noChangeArrowheads="1"/>
          </p:cNvSpPr>
          <p:nvPr/>
        </p:nvSpPr>
        <p:spPr bwMode="auto">
          <a:xfrm>
            <a:off x="4838700" y="228600"/>
            <a:ext cx="342138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3" rIns="91317" bIns="45653" anchor="ctr">
            <a:spAutoFit/>
          </a:bodyPr>
          <a:lstStyle>
            <a:lvl1pPr defTabSz="5424488">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defTabSz="5424488">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defTabSz="5424488">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defTabSz="5424488">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defTabSz="5424488">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spcAft>
                <a:spcPts val="1800"/>
              </a:spcAft>
              <a:buFontTx/>
              <a:buNone/>
            </a:pPr>
            <a:r>
              <a:rPr lang="en-US" altLang="en-US" sz="7500" b="1" u="sng">
                <a:solidFill>
                  <a:schemeClr val="bg1"/>
                </a:solidFill>
              </a:rPr>
              <a:t>Outcomes of a Brief Alcohol and Medication Interaction (AMI) Prevention Campaign </a:t>
            </a:r>
          </a:p>
        </p:txBody>
      </p:sp>
      <p:pic>
        <p:nvPicPr>
          <p:cNvPr id="8347" name="Picture 14" descr="UMD-SPH-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362200"/>
            <a:ext cx="58610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48" name="TextBox 35"/>
          <p:cNvSpPr txBox="1">
            <a:spLocks noChangeArrowheads="1"/>
          </p:cNvSpPr>
          <p:nvPr/>
        </p:nvSpPr>
        <p:spPr bwMode="auto">
          <a:xfrm>
            <a:off x="9448800" y="4876800"/>
            <a:ext cx="1234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Table 1. Sample characteristics by past-month drinking status.</a:t>
            </a:r>
          </a:p>
        </p:txBody>
      </p:sp>
      <p:graphicFrame>
        <p:nvGraphicFramePr>
          <p:cNvPr id="42" name="Table 41"/>
          <p:cNvGraphicFramePr>
            <a:graphicFrameLocks noGrp="1"/>
          </p:cNvGraphicFramePr>
          <p:nvPr/>
        </p:nvGraphicFramePr>
        <p:xfrm>
          <a:off x="9448800" y="5715000"/>
          <a:ext cx="10744200" cy="13716006"/>
        </p:xfrm>
        <a:graphic>
          <a:graphicData uri="http://schemas.openxmlformats.org/drawingml/2006/table">
            <a:tbl>
              <a:tblPr firstRow="1" bandRow="1">
                <a:tableStyleId>{1FECB4D8-DB02-4DC6-A0A2-4F2EBAE1DC90}</a:tableStyleId>
              </a:tblPr>
              <a:tblGrid>
                <a:gridCol w="4340819"/>
                <a:gridCol w="2134460"/>
                <a:gridCol w="2336610"/>
                <a:gridCol w="1932311"/>
              </a:tblGrid>
              <a:tr h="1055072">
                <a:tc>
                  <a:txBody>
                    <a:bodyPr/>
                    <a:lstStyle/>
                    <a:p>
                      <a:pPr algn="l"/>
                      <a:endParaRPr lang="en-US" sz="3000" dirty="0">
                        <a:latin typeface="Calibri"/>
                        <a:cs typeface="Calibri"/>
                      </a:endParaRPr>
                    </a:p>
                  </a:txBody>
                  <a:tcPr anchor="ctr"/>
                </a:tc>
                <a:tc>
                  <a:txBody>
                    <a:bodyPr/>
                    <a:lstStyle/>
                    <a:p>
                      <a:pPr algn="ctr"/>
                      <a:r>
                        <a:rPr lang="en-US" sz="3000" dirty="0" smtClean="0"/>
                        <a:t>Drinkers</a:t>
                      </a:r>
                    </a:p>
                    <a:p>
                      <a:pPr algn="ctr"/>
                      <a:r>
                        <a:rPr lang="en-US" sz="3000" dirty="0" smtClean="0"/>
                        <a:t>n = 58</a:t>
                      </a:r>
                      <a:endParaRPr lang="en-US" sz="3000" dirty="0">
                        <a:latin typeface="Calibri"/>
                        <a:cs typeface="Calibri"/>
                      </a:endParaRPr>
                    </a:p>
                  </a:txBody>
                  <a:tcPr anchor="ctr"/>
                </a:tc>
                <a:tc>
                  <a:txBody>
                    <a:bodyPr/>
                    <a:lstStyle/>
                    <a:p>
                      <a:pPr algn="ctr"/>
                      <a:r>
                        <a:rPr lang="en-US" sz="3000" dirty="0" smtClean="0"/>
                        <a:t>Non-Drinkers</a:t>
                      </a:r>
                    </a:p>
                    <a:p>
                      <a:pPr algn="ctr"/>
                      <a:r>
                        <a:rPr lang="en-US" sz="3000" dirty="0" smtClean="0"/>
                        <a:t>n = 76</a:t>
                      </a:r>
                      <a:endParaRPr lang="en-US" sz="3000" dirty="0">
                        <a:latin typeface="Calibri"/>
                        <a:cs typeface="Calibri"/>
                      </a:endParaRPr>
                    </a:p>
                  </a:txBody>
                  <a:tcPr anchor="ctr"/>
                </a:tc>
                <a:tc>
                  <a:txBody>
                    <a:bodyPr/>
                    <a:lstStyle/>
                    <a:p>
                      <a:pPr algn="ctr"/>
                      <a:r>
                        <a:rPr lang="en-US" sz="3000" dirty="0" smtClean="0"/>
                        <a:t>Total</a:t>
                      </a:r>
                    </a:p>
                    <a:p>
                      <a:pPr algn="ctr"/>
                      <a:r>
                        <a:rPr lang="en-US" sz="3000" dirty="0" smtClean="0"/>
                        <a:t>n = 134</a:t>
                      </a:r>
                      <a:endParaRPr lang="en-US" sz="3000" dirty="0">
                        <a:latin typeface="Calibri"/>
                        <a:cs typeface="Calibri"/>
                      </a:endParaRPr>
                    </a:p>
                  </a:txBody>
                  <a:tcPr anchor="ctr"/>
                </a:tc>
              </a:tr>
              <a:tr h="575497">
                <a:tc>
                  <a:txBody>
                    <a:bodyPr/>
                    <a:lstStyle/>
                    <a:p>
                      <a:pPr algn="l"/>
                      <a:r>
                        <a:rPr lang="en-US" sz="3000" b="1" dirty="0" smtClean="0"/>
                        <a:t>Mean Age</a:t>
                      </a:r>
                      <a:endParaRPr lang="en-US" sz="3000" b="1" dirty="0">
                        <a:latin typeface="Calibri"/>
                        <a:cs typeface="Calibri"/>
                      </a:endParaRPr>
                    </a:p>
                  </a:txBody>
                  <a:tcPr anchor="ctr"/>
                </a:tc>
                <a:tc>
                  <a:txBody>
                    <a:bodyPr/>
                    <a:lstStyle/>
                    <a:p>
                      <a:pPr algn="ctr"/>
                      <a:r>
                        <a:rPr lang="en-US" sz="3000" dirty="0" smtClean="0"/>
                        <a:t>71.40</a:t>
                      </a:r>
                      <a:endParaRPr lang="en-US" sz="3000" dirty="0">
                        <a:latin typeface="Calibri"/>
                        <a:cs typeface="Calibri"/>
                      </a:endParaRPr>
                    </a:p>
                  </a:txBody>
                  <a:tcPr anchor="ctr"/>
                </a:tc>
                <a:tc>
                  <a:txBody>
                    <a:bodyPr/>
                    <a:lstStyle/>
                    <a:p>
                      <a:pPr algn="ctr"/>
                      <a:r>
                        <a:rPr lang="en-US" sz="3000" dirty="0" smtClean="0"/>
                        <a:t>71.77</a:t>
                      </a:r>
                      <a:endParaRPr lang="en-US" sz="3000" dirty="0">
                        <a:latin typeface="Calibri"/>
                        <a:cs typeface="Calibri"/>
                      </a:endParaRPr>
                    </a:p>
                  </a:txBody>
                  <a:tcPr anchor="ctr"/>
                </a:tc>
                <a:tc>
                  <a:txBody>
                    <a:bodyPr/>
                    <a:lstStyle/>
                    <a:p>
                      <a:pPr algn="ctr"/>
                      <a:r>
                        <a:rPr lang="en-US" sz="3000" dirty="0" smtClean="0"/>
                        <a:t>71.61</a:t>
                      </a:r>
                      <a:endParaRPr lang="en-US" sz="3000" dirty="0">
                        <a:latin typeface="Calibri"/>
                        <a:cs typeface="Calibri"/>
                      </a:endParaRPr>
                    </a:p>
                  </a:txBody>
                  <a:tcPr anchor="ctr"/>
                </a:tc>
              </a:tr>
              <a:tr h="575497">
                <a:tc>
                  <a:txBody>
                    <a:bodyPr/>
                    <a:lstStyle/>
                    <a:p>
                      <a:pPr algn="l"/>
                      <a:r>
                        <a:rPr lang="en-US" sz="3000" b="1" dirty="0" smtClean="0"/>
                        <a:t>Gender (%)</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baseline="0" dirty="0" smtClean="0"/>
                        <a:t>     Male</a:t>
                      </a:r>
                      <a:endParaRPr lang="en-US" sz="3000" dirty="0">
                        <a:latin typeface="Calibri"/>
                        <a:cs typeface="Calibri"/>
                      </a:endParaRPr>
                    </a:p>
                  </a:txBody>
                  <a:tcPr anchor="ctr"/>
                </a:tc>
                <a:tc>
                  <a:txBody>
                    <a:bodyPr/>
                    <a:lstStyle/>
                    <a:p>
                      <a:pPr algn="ctr"/>
                      <a:r>
                        <a:rPr lang="en-US" sz="3000" dirty="0" smtClean="0"/>
                        <a:t>41.4</a:t>
                      </a:r>
                      <a:endParaRPr lang="en-US" sz="3000" dirty="0">
                        <a:latin typeface="Calibri"/>
                        <a:cs typeface="Calibri"/>
                      </a:endParaRPr>
                    </a:p>
                  </a:txBody>
                  <a:tcPr anchor="ctr"/>
                </a:tc>
                <a:tc>
                  <a:txBody>
                    <a:bodyPr/>
                    <a:lstStyle/>
                    <a:p>
                      <a:pPr algn="ctr"/>
                      <a:r>
                        <a:rPr lang="en-US" sz="3000" dirty="0" smtClean="0"/>
                        <a:t>32.9</a:t>
                      </a:r>
                      <a:endParaRPr lang="en-US" sz="3000" dirty="0">
                        <a:latin typeface="Calibri"/>
                        <a:cs typeface="Calibri"/>
                      </a:endParaRPr>
                    </a:p>
                  </a:txBody>
                  <a:tcPr anchor="ctr"/>
                </a:tc>
                <a:tc>
                  <a:txBody>
                    <a:bodyPr/>
                    <a:lstStyle/>
                    <a:p>
                      <a:pPr algn="ctr"/>
                      <a:r>
                        <a:rPr lang="en-US" sz="3000" dirty="0" smtClean="0"/>
                        <a:t>36.6</a:t>
                      </a:r>
                      <a:endParaRPr lang="en-US" sz="3000" dirty="0">
                        <a:latin typeface="Calibri"/>
                        <a:cs typeface="Calibri"/>
                      </a:endParaRPr>
                    </a:p>
                  </a:txBody>
                  <a:tcPr anchor="ctr"/>
                </a:tc>
              </a:tr>
              <a:tr h="575497">
                <a:tc>
                  <a:txBody>
                    <a:bodyPr/>
                    <a:lstStyle/>
                    <a:p>
                      <a:pPr algn="l"/>
                      <a:r>
                        <a:rPr lang="en-US" sz="3000" dirty="0" smtClean="0"/>
                        <a:t>     Female</a:t>
                      </a:r>
                      <a:endParaRPr lang="en-US" sz="3000" dirty="0">
                        <a:latin typeface="Calibri"/>
                        <a:cs typeface="Calibri"/>
                      </a:endParaRPr>
                    </a:p>
                  </a:txBody>
                  <a:tcPr anchor="ctr"/>
                </a:tc>
                <a:tc>
                  <a:txBody>
                    <a:bodyPr/>
                    <a:lstStyle/>
                    <a:p>
                      <a:pPr algn="ctr"/>
                      <a:r>
                        <a:rPr lang="en-US" sz="3000" dirty="0" smtClean="0"/>
                        <a:t>58.6</a:t>
                      </a:r>
                      <a:endParaRPr lang="en-US" sz="3000" dirty="0">
                        <a:latin typeface="Calibri"/>
                        <a:cs typeface="Calibri"/>
                      </a:endParaRPr>
                    </a:p>
                  </a:txBody>
                  <a:tcPr anchor="ctr"/>
                </a:tc>
                <a:tc>
                  <a:txBody>
                    <a:bodyPr/>
                    <a:lstStyle/>
                    <a:p>
                      <a:pPr algn="ctr"/>
                      <a:r>
                        <a:rPr lang="en-US" sz="3000" dirty="0" smtClean="0"/>
                        <a:t>67.1</a:t>
                      </a:r>
                      <a:endParaRPr lang="en-US" sz="3000" dirty="0">
                        <a:latin typeface="Calibri"/>
                        <a:cs typeface="Calibri"/>
                      </a:endParaRPr>
                    </a:p>
                  </a:txBody>
                  <a:tcPr anchor="ctr"/>
                </a:tc>
                <a:tc>
                  <a:txBody>
                    <a:bodyPr/>
                    <a:lstStyle/>
                    <a:p>
                      <a:pPr algn="ctr"/>
                      <a:r>
                        <a:rPr lang="en-US" sz="3000" dirty="0" smtClean="0"/>
                        <a:t>63.4</a:t>
                      </a:r>
                      <a:endParaRPr lang="en-US" sz="3000" dirty="0">
                        <a:latin typeface="Calibri"/>
                        <a:cs typeface="Calibri"/>
                      </a:endParaRPr>
                    </a:p>
                  </a:txBody>
                  <a:tcPr anchor="ctr"/>
                </a:tc>
              </a:tr>
              <a:tr h="575497">
                <a:tc>
                  <a:txBody>
                    <a:bodyPr/>
                    <a:lstStyle/>
                    <a:p>
                      <a:pPr algn="l"/>
                      <a:r>
                        <a:rPr lang="en-US" sz="3000" dirty="0" smtClean="0"/>
                        <a:t>Race (%)</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dirty="0" smtClean="0"/>
                        <a:t>     White</a:t>
                      </a:r>
                      <a:endParaRPr lang="en-US" sz="3000" dirty="0">
                        <a:latin typeface="Calibri"/>
                        <a:cs typeface="Calibri"/>
                      </a:endParaRPr>
                    </a:p>
                  </a:txBody>
                  <a:tcPr anchor="ctr"/>
                </a:tc>
                <a:tc>
                  <a:txBody>
                    <a:bodyPr/>
                    <a:lstStyle/>
                    <a:p>
                      <a:pPr algn="ctr"/>
                      <a:r>
                        <a:rPr lang="en-US" sz="3000" dirty="0" smtClean="0"/>
                        <a:t>98.3</a:t>
                      </a:r>
                      <a:endParaRPr lang="en-US" sz="3000" dirty="0">
                        <a:latin typeface="Calibri"/>
                        <a:cs typeface="Calibri"/>
                      </a:endParaRPr>
                    </a:p>
                  </a:txBody>
                  <a:tcPr anchor="ctr"/>
                </a:tc>
                <a:tc>
                  <a:txBody>
                    <a:bodyPr/>
                    <a:lstStyle/>
                    <a:p>
                      <a:pPr algn="ctr"/>
                      <a:r>
                        <a:rPr lang="en-US" sz="3000" dirty="0" smtClean="0"/>
                        <a:t>92.1</a:t>
                      </a:r>
                      <a:endParaRPr lang="en-US" sz="3000" dirty="0">
                        <a:latin typeface="Calibri"/>
                        <a:cs typeface="Calibri"/>
                      </a:endParaRPr>
                    </a:p>
                  </a:txBody>
                  <a:tcPr anchor="ctr"/>
                </a:tc>
                <a:tc>
                  <a:txBody>
                    <a:bodyPr/>
                    <a:lstStyle/>
                    <a:p>
                      <a:pPr algn="ctr"/>
                      <a:r>
                        <a:rPr lang="en-US" sz="3000" dirty="0" smtClean="0"/>
                        <a:t>94.8</a:t>
                      </a:r>
                      <a:endParaRPr lang="en-US" sz="3000" dirty="0">
                        <a:latin typeface="Calibri"/>
                        <a:cs typeface="Calibri"/>
                      </a:endParaRPr>
                    </a:p>
                  </a:txBody>
                  <a:tcPr anchor="ctr"/>
                </a:tc>
              </a:tr>
              <a:tr h="575497">
                <a:tc>
                  <a:txBody>
                    <a:bodyPr/>
                    <a:lstStyle/>
                    <a:p>
                      <a:pPr algn="l"/>
                      <a:r>
                        <a:rPr lang="en-US" sz="3000" dirty="0" smtClean="0"/>
                        <a:t>     Other</a:t>
                      </a:r>
                      <a:endParaRPr lang="en-US" sz="3000" dirty="0">
                        <a:latin typeface="Calibri"/>
                        <a:cs typeface="Calibri"/>
                      </a:endParaRPr>
                    </a:p>
                  </a:txBody>
                  <a:tcPr anchor="ctr"/>
                </a:tc>
                <a:tc>
                  <a:txBody>
                    <a:bodyPr/>
                    <a:lstStyle/>
                    <a:p>
                      <a:pPr algn="ctr"/>
                      <a:r>
                        <a:rPr lang="en-US" sz="3000" dirty="0" smtClean="0"/>
                        <a:t>1.7</a:t>
                      </a:r>
                      <a:endParaRPr lang="en-US" sz="3000" dirty="0">
                        <a:latin typeface="Calibri"/>
                        <a:cs typeface="Calibri"/>
                      </a:endParaRPr>
                    </a:p>
                  </a:txBody>
                  <a:tcPr anchor="ctr"/>
                </a:tc>
                <a:tc>
                  <a:txBody>
                    <a:bodyPr/>
                    <a:lstStyle/>
                    <a:p>
                      <a:pPr algn="ctr"/>
                      <a:r>
                        <a:rPr lang="en-US" sz="3000" dirty="0" smtClean="0"/>
                        <a:t>7.9</a:t>
                      </a:r>
                      <a:endParaRPr lang="en-US" sz="3000" dirty="0">
                        <a:latin typeface="Calibri"/>
                        <a:cs typeface="Calibri"/>
                      </a:endParaRPr>
                    </a:p>
                  </a:txBody>
                  <a:tcPr anchor="ctr"/>
                </a:tc>
                <a:tc>
                  <a:txBody>
                    <a:bodyPr/>
                    <a:lstStyle/>
                    <a:p>
                      <a:pPr algn="ctr"/>
                      <a:r>
                        <a:rPr lang="en-US" sz="3000" dirty="0" smtClean="0"/>
                        <a:t>5.2</a:t>
                      </a:r>
                      <a:endParaRPr lang="en-US" sz="3000" dirty="0">
                        <a:latin typeface="Calibri"/>
                        <a:cs typeface="Calibri"/>
                      </a:endParaRPr>
                    </a:p>
                  </a:txBody>
                  <a:tcPr anchor="ctr"/>
                </a:tc>
              </a:tr>
              <a:tr h="575497">
                <a:tc>
                  <a:txBody>
                    <a:bodyPr/>
                    <a:lstStyle/>
                    <a:p>
                      <a:pPr algn="l"/>
                      <a:r>
                        <a:rPr lang="en-US" sz="3000" b="1" dirty="0" smtClean="0"/>
                        <a:t>Marital</a:t>
                      </a:r>
                      <a:r>
                        <a:rPr lang="en-US" sz="3000" b="1" baseline="0" dirty="0" smtClean="0"/>
                        <a:t> Status (%)*</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baseline="0" dirty="0" smtClean="0"/>
                        <a:t>     Single, never married</a:t>
                      </a:r>
                      <a:endParaRPr lang="en-US" sz="3000" dirty="0">
                        <a:latin typeface="Calibri"/>
                        <a:cs typeface="Calibri"/>
                      </a:endParaRPr>
                    </a:p>
                  </a:txBody>
                  <a:tcPr anchor="ctr"/>
                </a:tc>
                <a:tc>
                  <a:txBody>
                    <a:bodyPr/>
                    <a:lstStyle/>
                    <a:p>
                      <a:pPr algn="ctr"/>
                      <a:r>
                        <a:rPr lang="en-US" sz="3000" dirty="0" smtClean="0"/>
                        <a:t>7.9</a:t>
                      </a:r>
                      <a:endParaRPr lang="en-US" sz="3000" dirty="0">
                        <a:latin typeface="Calibri"/>
                        <a:cs typeface="Calibri"/>
                      </a:endParaRPr>
                    </a:p>
                  </a:txBody>
                  <a:tcPr anchor="ctr"/>
                </a:tc>
                <a:tc>
                  <a:txBody>
                    <a:bodyPr/>
                    <a:lstStyle/>
                    <a:p>
                      <a:pPr algn="ctr"/>
                      <a:r>
                        <a:rPr lang="en-US" sz="3000" dirty="0" smtClean="0"/>
                        <a:t>1.7</a:t>
                      </a:r>
                      <a:endParaRPr lang="en-US" sz="3000" dirty="0">
                        <a:latin typeface="Calibri"/>
                        <a:cs typeface="Calibri"/>
                      </a:endParaRPr>
                    </a:p>
                  </a:txBody>
                  <a:tcPr anchor="ctr"/>
                </a:tc>
                <a:tc>
                  <a:txBody>
                    <a:bodyPr/>
                    <a:lstStyle/>
                    <a:p>
                      <a:pPr algn="ctr"/>
                      <a:r>
                        <a:rPr lang="en-US" sz="3000" dirty="0" smtClean="0"/>
                        <a:t>5.2</a:t>
                      </a:r>
                      <a:endParaRPr lang="en-US" sz="3000" dirty="0">
                        <a:latin typeface="Calibri"/>
                        <a:cs typeface="Calibri"/>
                      </a:endParaRPr>
                    </a:p>
                  </a:txBody>
                  <a:tcPr anchor="ctr"/>
                </a:tc>
              </a:tr>
              <a:tr h="575497">
                <a:tc>
                  <a:txBody>
                    <a:bodyPr/>
                    <a:lstStyle/>
                    <a:p>
                      <a:pPr algn="l"/>
                      <a:r>
                        <a:rPr lang="en-US" sz="3000" dirty="0" smtClean="0"/>
                        <a:t>     Married</a:t>
                      </a:r>
                      <a:endParaRPr lang="en-US" sz="3000" dirty="0">
                        <a:latin typeface="Calibri"/>
                        <a:cs typeface="Calibri"/>
                      </a:endParaRPr>
                    </a:p>
                  </a:txBody>
                  <a:tcPr anchor="ctr"/>
                </a:tc>
                <a:tc>
                  <a:txBody>
                    <a:bodyPr/>
                    <a:lstStyle/>
                    <a:p>
                      <a:pPr algn="ctr"/>
                      <a:r>
                        <a:rPr lang="en-US" sz="3000" dirty="0" smtClean="0"/>
                        <a:t>57.9</a:t>
                      </a:r>
                      <a:endParaRPr lang="en-US" sz="3000" dirty="0">
                        <a:latin typeface="Calibri"/>
                        <a:cs typeface="Calibri"/>
                      </a:endParaRPr>
                    </a:p>
                  </a:txBody>
                  <a:tcPr anchor="ctr"/>
                </a:tc>
                <a:tc>
                  <a:txBody>
                    <a:bodyPr/>
                    <a:lstStyle/>
                    <a:p>
                      <a:pPr algn="ctr"/>
                      <a:r>
                        <a:rPr lang="en-US" sz="3000" dirty="0" smtClean="0"/>
                        <a:t>48.3</a:t>
                      </a:r>
                      <a:endParaRPr lang="en-US" sz="3000" dirty="0">
                        <a:latin typeface="Calibri"/>
                        <a:cs typeface="Calibri"/>
                      </a:endParaRPr>
                    </a:p>
                  </a:txBody>
                  <a:tcPr anchor="ctr"/>
                </a:tc>
                <a:tc>
                  <a:txBody>
                    <a:bodyPr/>
                    <a:lstStyle/>
                    <a:p>
                      <a:pPr algn="ctr"/>
                      <a:r>
                        <a:rPr lang="en-US" sz="3000" dirty="0" smtClean="0"/>
                        <a:t>53.7</a:t>
                      </a:r>
                      <a:endParaRPr lang="en-US" sz="3000" dirty="0">
                        <a:latin typeface="Calibri"/>
                        <a:cs typeface="Calibri"/>
                      </a:endParaRPr>
                    </a:p>
                  </a:txBody>
                  <a:tcPr anchor="ctr"/>
                </a:tc>
              </a:tr>
              <a:tr h="575497">
                <a:tc>
                  <a:txBody>
                    <a:bodyPr/>
                    <a:lstStyle/>
                    <a:p>
                      <a:pPr algn="l"/>
                      <a:r>
                        <a:rPr lang="en-US" sz="3000" dirty="0" smtClean="0"/>
                        <a:t>     Widowed</a:t>
                      </a:r>
                      <a:endParaRPr lang="en-US" sz="3000" dirty="0">
                        <a:latin typeface="Calibri"/>
                        <a:cs typeface="Calibri"/>
                      </a:endParaRPr>
                    </a:p>
                  </a:txBody>
                  <a:tcPr anchor="ctr"/>
                </a:tc>
                <a:tc>
                  <a:txBody>
                    <a:bodyPr/>
                    <a:lstStyle/>
                    <a:p>
                      <a:pPr algn="ctr"/>
                      <a:r>
                        <a:rPr lang="en-US" sz="3000" dirty="0" smtClean="0"/>
                        <a:t>27.6</a:t>
                      </a:r>
                      <a:endParaRPr lang="en-US" sz="3000" dirty="0">
                        <a:latin typeface="Calibri"/>
                        <a:cs typeface="Calibri"/>
                      </a:endParaRPr>
                    </a:p>
                  </a:txBody>
                  <a:tcPr anchor="ctr"/>
                </a:tc>
                <a:tc>
                  <a:txBody>
                    <a:bodyPr/>
                    <a:lstStyle/>
                    <a:p>
                      <a:pPr algn="ctr"/>
                      <a:r>
                        <a:rPr lang="en-US" sz="3000" dirty="0" smtClean="0"/>
                        <a:t>29.3</a:t>
                      </a:r>
                      <a:endParaRPr lang="en-US" sz="3000" dirty="0">
                        <a:latin typeface="Calibri"/>
                        <a:cs typeface="Calibri"/>
                      </a:endParaRPr>
                    </a:p>
                  </a:txBody>
                  <a:tcPr anchor="ctr"/>
                </a:tc>
                <a:tc>
                  <a:txBody>
                    <a:bodyPr/>
                    <a:lstStyle/>
                    <a:p>
                      <a:pPr algn="ctr"/>
                      <a:r>
                        <a:rPr lang="en-US" sz="3000" dirty="0" smtClean="0"/>
                        <a:t>28.4</a:t>
                      </a:r>
                      <a:endParaRPr lang="en-US" sz="3000" dirty="0">
                        <a:latin typeface="Calibri"/>
                        <a:cs typeface="Calibri"/>
                      </a:endParaRPr>
                    </a:p>
                  </a:txBody>
                  <a:tcPr anchor="ctr"/>
                </a:tc>
              </a:tr>
              <a:tr h="575497">
                <a:tc>
                  <a:txBody>
                    <a:bodyPr/>
                    <a:lstStyle/>
                    <a:p>
                      <a:pPr algn="l"/>
                      <a:r>
                        <a:rPr lang="en-US" sz="3000" dirty="0" smtClean="0"/>
                        <a:t>     Divorced</a:t>
                      </a:r>
                      <a:endParaRPr lang="en-US" sz="3000" dirty="0">
                        <a:latin typeface="Calibri"/>
                        <a:cs typeface="Calibri"/>
                      </a:endParaRPr>
                    </a:p>
                  </a:txBody>
                  <a:tcPr anchor="ctr"/>
                </a:tc>
                <a:tc>
                  <a:txBody>
                    <a:bodyPr/>
                    <a:lstStyle/>
                    <a:p>
                      <a:pPr algn="ctr"/>
                      <a:r>
                        <a:rPr lang="en-US" sz="3000" dirty="0" smtClean="0"/>
                        <a:t>6.6</a:t>
                      </a:r>
                      <a:endParaRPr lang="en-US" sz="3000" dirty="0">
                        <a:latin typeface="Calibri"/>
                        <a:cs typeface="Calibri"/>
                      </a:endParaRPr>
                    </a:p>
                  </a:txBody>
                  <a:tcPr anchor="ctr"/>
                </a:tc>
                <a:tc>
                  <a:txBody>
                    <a:bodyPr/>
                    <a:lstStyle/>
                    <a:p>
                      <a:pPr algn="ctr"/>
                      <a:r>
                        <a:rPr lang="en-US" sz="3000" dirty="0" smtClean="0"/>
                        <a:t>20.7</a:t>
                      </a:r>
                      <a:endParaRPr lang="en-US" sz="3000" dirty="0">
                        <a:latin typeface="Calibri"/>
                        <a:cs typeface="Calibri"/>
                      </a:endParaRPr>
                    </a:p>
                  </a:txBody>
                  <a:tcPr anchor="ctr"/>
                </a:tc>
                <a:tc>
                  <a:txBody>
                    <a:bodyPr/>
                    <a:lstStyle/>
                    <a:p>
                      <a:pPr algn="ctr"/>
                      <a:r>
                        <a:rPr lang="en-US" sz="3000" dirty="0" smtClean="0"/>
                        <a:t>12.7</a:t>
                      </a:r>
                      <a:endParaRPr lang="en-US" sz="3000" dirty="0">
                        <a:latin typeface="Calibri"/>
                        <a:cs typeface="Calibri"/>
                      </a:endParaRPr>
                    </a:p>
                  </a:txBody>
                  <a:tcPr anchor="ctr"/>
                </a:tc>
              </a:tr>
              <a:tr h="575497">
                <a:tc>
                  <a:txBody>
                    <a:bodyPr/>
                    <a:lstStyle/>
                    <a:p>
                      <a:pPr algn="l"/>
                      <a:r>
                        <a:rPr lang="en-US" sz="3000" b="1" dirty="0" smtClean="0"/>
                        <a:t>Education*</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baseline="0" dirty="0" smtClean="0"/>
                        <a:t>     High school or less</a:t>
                      </a:r>
                      <a:endParaRPr lang="en-US" sz="3000" b="0" dirty="0">
                        <a:latin typeface="Calibri"/>
                        <a:cs typeface="Calibri"/>
                      </a:endParaRPr>
                    </a:p>
                  </a:txBody>
                  <a:tcPr anchor="ctr"/>
                </a:tc>
                <a:tc>
                  <a:txBody>
                    <a:bodyPr/>
                    <a:lstStyle/>
                    <a:p>
                      <a:pPr algn="ctr"/>
                      <a:r>
                        <a:rPr lang="en-US" sz="3000" dirty="0" smtClean="0"/>
                        <a:t>56.9</a:t>
                      </a:r>
                      <a:endParaRPr lang="en-US" sz="3000" dirty="0">
                        <a:latin typeface="Calibri"/>
                        <a:cs typeface="Calibri"/>
                      </a:endParaRPr>
                    </a:p>
                  </a:txBody>
                  <a:tcPr anchor="ctr"/>
                </a:tc>
                <a:tc>
                  <a:txBody>
                    <a:bodyPr/>
                    <a:lstStyle/>
                    <a:p>
                      <a:pPr algn="ctr"/>
                      <a:r>
                        <a:rPr lang="en-US" sz="3000" dirty="0" smtClean="0"/>
                        <a:t>75.0</a:t>
                      </a:r>
                      <a:endParaRPr lang="en-US" sz="3000" dirty="0">
                        <a:latin typeface="Calibri"/>
                        <a:cs typeface="Calibri"/>
                      </a:endParaRPr>
                    </a:p>
                  </a:txBody>
                  <a:tcPr anchor="ctr"/>
                </a:tc>
                <a:tc>
                  <a:txBody>
                    <a:bodyPr/>
                    <a:lstStyle/>
                    <a:p>
                      <a:pPr algn="ctr"/>
                      <a:r>
                        <a:rPr lang="en-US" sz="3000" dirty="0" smtClean="0"/>
                        <a:t>67.2</a:t>
                      </a:r>
                      <a:endParaRPr lang="en-US" sz="3000" dirty="0">
                        <a:latin typeface="Calibri"/>
                        <a:cs typeface="Calibri"/>
                      </a:endParaRPr>
                    </a:p>
                  </a:txBody>
                  <a:tcPr anchor="ctr"/>
                </a:tc>
              </a:tr>
              <a:tr h="575497">
                <a:tc>
                  <a:txBody>
                    <a:bodyPr/>
                    <a:lstStyle/>
                    <a:p>
                      <a:pPr algn="l"/>
                      <a:r>
                        <a:rPr lang="en-US" sz="3000" dirty="0" smtClean="0"/>
                        <a:t>     Higher</a:t>
                      </a:r>
                      <a:r>
                        <a:rPr lang="en-US" sz="3000" baseline="0" dirty="0" smtClean="0"/>
                        <a:t> than high school</a:t>
                      </a:r>
                      <a:endParaRPr lang="en-US" sz="3000" dirty="0">
                        <a:latin typeface="Calibri"/>
                        <a:cs typeface="Calibri"/>
                      </a:endParaRPr>
                    </a:p>
                  </a:txBody>
                  <a:tcPr anchor="ctr"/>
                </a:tc>
                <a:tc>
                  <a:txBody>
                    <a:bodyPr/>
                    <a:lstStyle/>
                    <a:p>
                      <a:pPr algn="ctr"/>
                      <a:r>
                        <a:rPr lang="en-US" sz="3000" dirty="0" smtClean="0"/>
                        <a:t>43.1</a:t>
                      </a:r>
                      <a:endParaRPr lang="en-US" sz="3000" dirty="0">
                        <a:latin typeface="Calibri"/>
                        <a:cs typeface="Calibri"/>
                      </a:endParaRPr>
                    </a:p>
                  </a:txBody>
                  <a:tcPr anchor="ctr"/>
                </a:tc>
                <a:tc>
                  <a:txBody>
                    <a:bodyPr/>
                    <a:lstStyle/>
                    <a:p>
                      <a:pPr algn="ctr"/>
                      <a:r>
                        <a:rPr lang="en-US" sz="3000" dirty="0" smtClean="0"/>
                        <a:t>25.0</a:t>
                      </a:r>
                      <a:endParaRPr lang="en-US" sz="3000" dirty="0">
                        <a:latin typeface="Calibri"/>
                        <a:cs typeface="Calibri"/>
                      </a:endParaRPr>
                    </a:p>
                  </a:txBody>
                  <a:tcPr anchor="ctr"/>
                </a:tc>
                <a:tc>
                  <a:txBody>
                    <a:bodyPr/>
                    <a:lstStyle/>
                    <a:p>
                      <a:pPr algn="ctr"/>
                      <a:r>
                        <a:rPr lang="en-US" sz="3000" dirty="0" smtClean="0"/>
                        <a:t>32.8</a:t>
                      </a:r>
                      <a:endParaRPr lang="en-US" sz="3000" dirty="0">
                        <a:latin typeface="Calibri"/>
                        <a:cs typeface="Calibri"/>
                      </a:endParaRPr>
                    </a:p>
                  </a:txBody>
                  <a:tcPr anchor="ctr"/>
                </a:tc>
              </a:tr>
              <a:tr h="575497">
                <a:tc>
                  <a:txBody>
                    <a:bodyPr/>
                    <a:lstStyle/>
                    <a:p>
                      <a:pPr algn="l"/>
                      <a:r>
                        <a:rPr lang="en-US" sz="3000" b="1" dirty="0" smtClean="0"/>
                        <a:t>Employment Status</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dirty="0" smtClean="0"/>
                        <a:t>     Unemployed</a:t>
                      </a:r>
                      <a:endParaRPr lang="en-US" sz="3000" dirty="0">
                        <a:latin typeface="Calibri"/>
                        <a:cs typeface="Calibri"/>
                      </a:endParaRPr>
                    </a:p>
                  </a:txBody>
                  <a:tcPr anchor="ctr"/>
                </a:tc>
                <a:tc>
                  <a:txBody>
                    <a:bodyPr/>
                    <a:lstStyle/>
                    <a:p>
                      <a:pPr algn="ctr"/>
                      <a:r>
                        <a:rPr lang="en-US" sz="3000" dirty="0" smtClean="0"/>
                        <a:t>6.9</a:t>
                      </a:r>
                      <a:endParaRPr lang="en-US" sz="3000" dirty="0">
                        <a:latin typeface="Calibri"/>
                        <a:cs typeface="Calibri"/>
                      </a:endParaRPr>
                    </a:p>
                  </a:txBody>
                  <a:tcPr anchor="ctr"/>
                </a:tc>
                <a:tc>
                  <a:txBody>
                    <a:bodyPr/>
                    <a:lstStyle/>
                    <a:p>
                      <a:pPr algn="ctr"/>
                      <a:r>
                        <a:rPr lang="en-US" sz="3000" dirty="0" smtClean="0"/>
                        <a:t>13.2</a:t>
                      </a:r>
                      <a:endParaRPr lang="en-US" sz="3000" dirty="0">
                        <a:latin typeface="Calibri"/>
                        <a:cs typeface="Calibri"/>
                      </a:endParaRPr>
                    </a:p>
                  </a:txBody>
                  <a:tcPr anchor="ctr"/>
                </a:tc>
                <a:tc>
                  <a:txBody>
                    <a:bodyPr/>
                    <a:lstStyle/>
                    <a:p>
                      <a:pPr algn="ctr"/>
                      <a:r>
                        <a:rPr lang="en-US" sz="3000" dirty="0" smtClean="0"/>
                        <a:t>10.4</a:t>
                      </a:r>
                      <a:endParaRPr lang="en-US" sz="3000" dirty="0">
                        <a:latin typeface="Calibri"/>
                        <a:cs typeface="Calibri"/>
                      </a:endParaRPr>
                    </a:p>
                  </a:txBody>
                  <a:tcPr anchor="ctr"/>
                </a:tc>
              </a:tr>
              <a:tr h="575497">
                <a:tc>
                  <a:txBody>
                    <a:bodyPr/>
                    <a:lstStyle/>
                    <a:p>
                      <a:pPr algn="l"/>
                      <a:r>
                        <a:rPr lang="en-US" sz="3000" dirty="0" smtClean="0"/>
                        <a:t>     Employed</a:t>
                      </a:r>
                      <a:endParaRPr lang="en-US" sz="3000" dirty="0">
                        <a:latin typeface="Calibri"/>
                        <a:cs typeface="Calibri"/>
                      </a:endParaRPr>
                    </a:p>
                  </a:txBody>
                  <a:tcPr anchor="ctr"/>
                </a:tc>
                <a:tc>
                  <a:txBody>
                    <a:bodyPr/>
                    <a:lstStyle/>
                    <a:p>
                      <a:pPr algn="ctr"/>
                      <a:r>
                        <a:rPr lang="en-US" sz="3000" dirty="0" smtClean="0"/>
                        <a:t>25.9</a:t>
                      </a:r>
                      <a:endParaRPr lang="en-US" sz="3000" dirty="0">
                        <a:latin typeface="Calibri"/>
                        <a:cs typeface="Calibri"/>
                      </a:endParaRPr>
                    </a:p>
                  </a:txBody>
                  <a:tcPr anchor="ctr"/>
                </a:tc>
                <a:tc>
                  <a:txBody>
                    <a:bodyPr/>
                    <a:lstStyle/>
                    <a:p>
                      <a:pPr algn="ctr"/>
                      <a:r>
                        <a:rPr lang="en-US" sz="3000" dirty="0" smtClean="0"/>
                        <a:t>21.1</a:t>
                      </a:r>
                      <a:endParaRPr lang="en-US" sz="3000" dirty="0">
                        <a:latin typeface="Calibri"/>
                        <a:cs typeface="Calibri"/>
                      </a:endParaRPr>
                    </a:p>
                  </a:txBody>
                  <a:tcPr anchor="ctr"/>
                </a:tc>
                <a:tc>
                  <a:txBody>
                    <a:bodyPr/>
                    <a:lstStyle/>
                    <a:p>
                      <a:pPr algn="ctr"/>
                      <a:r>
                        <a:rPr lang="en-US" sz="3000" dirty="0" smtClean="0"/>
                        <a:t>23.1</a:t>
                      </a:r>
                      <a:endParaRPr lang="en-US" sz="3000" dirty="0">
                        <a:latin typeface="Calibri"/>
                        <a:cs typeface="Calibri"/>
                      </a:endParaRPr>
                    </a:p>
                  </a:txBody>
                  <a:tcPr anchor="ctr"/>
                </a:tc>
              </a:tr>
              <a:tr h="575497">
                <a:tc>
                  <a:txBody>
                    <a:bodyPr/>
                    <a:lstStyle/>
                    <a:p>
                      <a:pPr algn="l"/>
                      <a:r>
                        <a:rPr lang="en-US" sz="3000" dirty="0" smtClean="0"/>
                        <a:t>     Retired</a:t>
                      </a:r>
                      <a:endParaRPr lang="en-US" sz="3000" dirty="0">
                        <a:latin typeface="Calibri"/>
                        <a:cs typeface="Calibri"/>
                      </a:endParaRPr>
                    </a:p>
                  </a:txBody>
                  <a:tcPr anchor="ctr"/>
                </a:tc>
                <a:tc>
                  <a:txBody>
                    <a:bodyPr/>
                    <a:lstStyle/>
                    <a:p>
                      <a:pPr algn="ctr"/>
                      <a:r>
                        <a:rPr lang="en-US" sz="3000" dirty="0" smtClean="0"/>
                        <a:t>67.2</a:t>
                      </a:r>
                      <a:endParaRPr lang="en-US" sz="3000" dirty="0">
                        <a:latin typeface="Calibri"/>
                        <a:cs typeface="Calibri"/>
                      </a:endParaRPr>
                    </a:p>
                  </a:txBody>
                  <a:tcPr anchor="ctr"/>
                </a:tc>
                <a:tc>
                  <a:txBody>
                    <a:bodyPr/>
                    <a:lstStyle/>
                    <a:p>
                      <a:pPr algn="ctr"/>
                      <a:r>
                        <a:rPr lang="en-US" sz="3000" dirty="0" smtClean="0"/>
                        <a:t>65.8</a:t>
                      </a:r>
                      <a:endParaRPr lang="en-US" sz="3000" dirty="0">
                        <a:latin typeface="Calibri"/>
                        <a:cs typeface="Calibri"/>
                      </a:endParaRPr>
                    </a:p>
                  </a:txBody>
                  <a:tcPr anchor="ctr"/>
                </a:tc>
                <a:tc>
                  <a:txBody>
                    <a:bodyPr/>
                    <a:lstStyle/>
                    <a:p>
                      <a:pPr algn="ctr"/>
                      <a:r>
                        <a:rPr lang="en-US" sz="3000" dirty="0" smtClean="0"/>
                        <a:t>66.4</a:t>
                      </a:r>
                      <a:endParaRPr lang="en-US" sz="3000" dirty="0">
                        <a:latin typeface="Calibri"/>
                        <a:cs typeface="Calibri"/>
                      </a:endParaRPr>
                    </a:p>
                  </a:txBody>
                  <a:tcPr anchor="ctr"/>
                </a:tc>
              </a:tr>
              <a:tr h="575497">
                <a:tc>
                  <a:txBody>
                    <a:bodyPr/>
                    <a:lstStyle/>
                    <a:p>
                      <a:pPr algn="l"/>
                      <a:r>
                        <a:rPr lang="en-US" sz="3000" b="1" dirty="0" smtClean="0"/>
                        <a:t>Income*</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baseline="0" dirty="0" smtClean="0"/>
                        <a:t>     Less than $50,000</a:t>
                      </a:r>
                      <a:endParaRPr lang="en-US" sz="3000" dirty="0">
                        <a:latin typeface="Calibri"/>
                        <a:cs typeface="Calibri"/>
                      </a:endParaRPr>
                    </a:p>
                  </a:txBody>
                  <a:tcPr anchor="ctr"/>
                </a:tc>
                <a:tc>
                  <a:txBody>
                    <a:bodyPr/>
                    <a:lstStyle/>
                    <a:p>
                      <a:pPr algn="ctr"/>
                      <a:r>
                        <a:rPr lang="en-US" sz="3000" dirty="0" smtClean="0"/>
                        <a:t>36.7</a:t>
                      </a:r>
                      <a:endParaRPr lang="en-US" sz="3000" dirty="0">
                        <a:latin typeface="Calibri"/>
                        <a:cs typeface="Calibri"/>
                      </a:endParaRPr>
                    </a:p>
                  </a:txBody>
                  <a:tcPr anchor="ctr"/>
                </a:tc>
                <a:tc>
                  <a:txBody>
                    <a:bodyPr/>
                    <a:lstStyle/>
                    <a:p>
                      <a:pPr algn="ctr"/>
                      <a:r>
                        <a:rPr lang="en-US" sz="3000" dirty="0" smtClean="0"/>
                        <a:t>70.6</a:t>
                      </a:r>
                      <a:endParaRPr lang="en-US" sz="3000" dirty="0">
                        <a:latin typeface="Calibri"/>
                        <a:cs typeface="Calibri"/>
                      </a:endParaRPr>
                    </a:p>
                  </a:txBody>
                  <a:tcPr anchor="ctr"/>
                </a:tc>
                <a:tc>
                  <a:txBody>
                    <a:bodyPr/>
                    <a:lstStyle/>
                    <a:p>
                      <a:pPr algn="ctr"/>
                      <a:r>
                        <a:rPr lang="en-US" sz="3000" dirty="0" smtClean="0"/>
                        <a:t>56.4</a:t>
                      </a:r>
                      <a:endParaRPr lang="en-US" sz="3000" dirty="0">
                        <a:latin typeface="Calibri"/>
                        <a:cs typeface="Calibri"/>
                      </a:endParaRPr>
                    </a:p>
                  </a:txBody>
                  <a:tcPr anchor="ctr"/>
                </a:tc>
              </a:tr>
              <a:tr h="575497">
                <a:tc>
                  <a:txBody>
                    <a:bodyPr/>
                    <a:lstStyle/>
                    <a:p>
                      <a:pPr algn="l"/>
                      <a:r>
                        <a:rPr lang="en-US" sz="3000" dirty="0" smtClean="0"/>
                        <a:t>     $50,000</a:t>
                      </a:r>
                      <a:r>
                        <a:rPr lang="en-US" sz="3000" baseline="0" dirty="0" smtClean="0"/>
                        <a:t> or more</a:t>
                      </a:r>
                      <a:endParaRPr lang="en-US" sz="3000" dirty="0">
                        <a:latin typeface="Calibri"/>
                        <a:cs typeface="Calibri"/>
                      </a:endParaRPr>
                    </a:p>
                  </a:txBody>
                  <a:tcPr anchor="ctr"/>
                </a:tc>
                <a:tc>
                  <a:txBody>
                    <a:bodyPr/>
                    <a:lstStyle/>
                    <a:p>
                      <a:pPr algn="ctr"/>
                      <a:r>
                        <a:rPr lang="en-US" sz="3000" dirty="0" smtClean="0"/>
                        <a:t>63.3</a:t>
                      </a:r>
                      <a:endParaRPr lang="en-US" sz="3000" dirty="0">
                        <a:latin typeface="Calibri"/>
                        <a:cs typeface="Calibri"/>
                      </a:endParaRPr>
                    </a:p>
                  </a:txBody>
                  <a:tcPr anchor="ctr"/>
                </a:tc>
                <a:tc>
                  <a:txBody>
                    <a:bodyPr/>
                    <a:lstStyle/>
                    <a:p>
                      <a:pPr algn="ctr"/>
                      <a:r>
                        <a:rPr lang="en-US" sz="3000" dirty="0" smtClean="0"/>
                        <a:t>29.4</a:t>
                      </a:r>
                      <a:endParaRPr lang="en-US" sz="3000" dirty="0">
                        <a:latin typeface="Calibri"/>
                        <a:cs typeface="Calibri"/>
                      </a:endParaRPr>
                    </a:p>
                  </a:txBody>
                  <a:tcPr anchor="ctr"/>
                </a:tc>
                <a:tc>
                  <a:txBody>
                    <a:bodyPr/>
                    <a:lstStyle/>
                    <a:p>
                      <a:pPr algn="ctr"/>
                      <a:r>
                        <a:rPr lang="en-US" sz="3000" dirty="0" smtClean="0"/>
                        <a:t>43.6</a:t>
                      </a:r>
                      <a:endParaRPr lang="en-US" sz="3000" dirty="0">
                        <a:latin typeface="Calibri"/>
                        <a:cs typeface="Calibri"/>
                      </a:endParaRPr>
                    </a:p>
                  </a:txBody>
                  <a:tcPr anchor="ctr"/>
                </a:tc>
              </a:tr>
            </a:tbl>
          </a:graphicData>
        </a:graphic>
      </p:graphicFrame>
      <p:sp>
        <p:nvSpPr>
          <p:cNvPr id="8468" name="TextBox 43"/>
          <p:cNvSpPr txBox="1">
            <a:spLocks noChangeArrowheads="1"/>
          </p:cNvSpPr>
          <p:nvPr/>
        </p:nvSpPr>
        <p:spPr bwMode="auto">
          <a:xfrm>
            <a:off x="9448800" y="19583400"/>
            <a:ext cx="10744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a:t>*Significantly different by drinking status at the p&lt;0.05 level.</a:t>
            </a:r>
            <a:endParaRPr lang="en-US" altLang="en-US" sz="3300" b="1"/>
          </a:p>
        </p:txBody>
      </p:sp>
      <p:pic>
        <p:nvPicPr>
          <p:cNvPr id="8469" name="Picture 28" descr="Screen Clippi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25000" y="21513800"/>
            <a:ext cx="8229600" cy="1086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70" name="Picture 30" descr="Screen Shot 2016-09-13 at 2.33.1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9097625"/>
            <a:ext cx="79248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71" name="Picture 33" descr="Screen Shot 2016-09-13 at 2.32.19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8200" y="26019125"/>
            <a:ext cx="79248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72" name="TextBox 36"/>
          <p:cNvSpPr txBox="1">
            <a:spLocks noChangeArrowheads="1"/>
          </p:cNvSpPr>
          <p:nvPr/>
        </p:nvSpPr>
        <p:spPr bwMode="auto">
          <a:xfrm>
            <a:off x="9525000" y="20583525"/>
            <a:ext cx="7924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Figure 2. </a:t>
            </a:r>
            <a:r>
              <a:rPr lang="en-US" altLang="en-US" sz="3300"/>
              <a:t>Informational poster.</a:t>
            </a:r>
            <a:endParaRPr lang="en-US" altLang="en-US" sz="3300" b="1"/>
          </a:p>
        </p:txBody>
      </p:sp>
      <p:pic>
        <p:nvPicPr>
          <p:cNvPr id="8" name="Picture 7" descr="Screen Clippi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288" y="2309813"/>
            <a:ext cx="17649825" cy="286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5741988"/>
            <a:ext cx="41333738" cy="2325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388" y="1703388"/>
            <a:ext cx="37326887" cy="2099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11925" y="13462000"/>
            <a:ext cx="36244213" cy="2038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7538" y="1255713"/>
            <a:ext cx="30076775" cy="169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690350" y="15119350"/>
            <a:ext cx="32035750" cy="180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AMI PSA 3-12-15">
            <a:hlinkClick r:id="" action="ppaction://media"/>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16"/>
          <a:stretch>
            <a:fillRect/>
          </a:stretch>
        </p:blipFill>
        <p:spPr>
          <a:xfrm>
            <a:off x="5913653" y="6848475"/>
            <a:ext cx="34081159" cy="191706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xit" presetSubtype="32" fill="hold"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53"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xit" presetSubtype="32" fill="hold" nodeType="clickEffect">
                                  <p:stCondLst>
                                    <p:cond delay="0"/>
                                  </p:stCondLst>
                                  <p:childTnLst>
                                    <p:anim calcmode="lin" valueType="num">
                                      <p:cBhvr>
                                        <p:cTn id="46" dur="500"/>
                                        <p:tgtEl>
                                          <p:spTgt spid="18"/>
                                        </p:tgtEl>
                                        <p:attrNameLst>
                                          <p:attrName>ppt_w</p:attrName>
                                        </p:attrNameLst>
                                      </p:cBhvr>
                                      <p:tavLst>
                                        <p:tav tm="0">
                                          <p:val>
                                            <p:strVal val="ppt_w"/>
                                          </p:val>
                                        </p:tav>
                                        <p:tav tm="100000">
                                          <p:val>
                                            <p:fltVal val="0"/>
                                          </p:val>
                                        </p:tav>
                                      </p:tavLst>
                                    </p:anim>
                                    <p:anim calcmode="lin" valueType="num">
                                      <p:cBhvr>
                                        <p:cTn id="47" dur="500"/>
                                        <p:tgtEl>
                                          <p:spTgt spid="18"/>
                                        </p:tgtEl>
                                        <p:attrNameLst>
                                          <p:attrName>ppt_h</p:attrName>
                                        </p:attrNameLst>
                                      </p:cBhvr>
                                      <p:tavLst>
                                        <p:tav tm="0">
                                          <p:val>
                                            <p:strVal val="ppt_h"/>
                                          </p:val>
                                        </p:tav>
                                        <p:tav tm="100000">
                                          <p:val>
                                            <p:fltVal val="0"/>
                                          </p:val>
                                        </p:tav>
                                      </p:tavLst>
                                    </p:anim>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9"/>
                                        </p:tgtEl>
                                        <p:attrNameLst>
                                          <p:attrName>ppt_w</p:attrName>
                                        </p:attrNameLst>
                                      </p:cBhvr>
                                      <p:tavLst>
                                        <p:tav tm="0">
                                          <p:val>
                                            <p:strVal val="ppt_w"/>
                                          </p:val>
                                        </p:tav>
                                        <p:tav tm="100000">
                                          <p:val>
                                            <p:fltVal val="0"/>
                                          </p:val>
                                        </p:tav>
                                      </p:tavLst>
                                    </p:anim>
                                    <p:anim calcmode="lin" valueType="num">
                                      <p:cBhvr>
                                        <p:cTn id="52" dur="500"/>
                                        <p:tgtEl>
                                          <p:spTgt spid="19"/>
                                        </p:tgtEl>
                                        <p:attrNameLst>
                                          <p:attrName>ppt_h</p:attrName>
                                        </p:attrNameLst>
                                      </p:cBhvr>
                                      <p:tavLst>
                                        <p:tav tm="0">
                                          <p:val>
                                            <p:strVal val="ppt_h"/>
                                          </p:val>
                                        </p:tav>
                                        <p:tav tm="100000">
                                          <p:val>
                                            <p:fltVal val="0"/>
                                          </p:val>
                                        </p:tav>
                                      </p:tavLst>
                                    </p:anim>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16"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53" presetClass="entr" presetSubtype="16"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xit" presetSubtype="32" fill="hold" nodeType="clickEffect">
                                  <p:stCondLst>
                                    <p:cond delay="0"/>
                                  </p:stCondLst>
                                  <p:childTnLst>
                                    <p:anim calcmode="lin" valueType="num">
                                      <p:cBhvr>
                                        <p:cTn id="70" dur="500"/>
                                        <p:tgtEl>
                                          <p:spTgt spid="20"/>
                                        </p:tgtEl>
                                        <p:attrNameLst>
                                          <p:attrName>ppt_w</p:attrName>
                                        </p:attrNameLst>
                                      </p:cBhvr>
                                      <p:tavLst>
                                        <p:tav tm="0">
                                          <p:val>
                                            <p:strVal val="ppt_w"/>
                                          </p:val>
                                        </p:tav>
                                        <p:tav tm="100000">
                                          <p:val>
                                            <p:fltVal val="0"/>
                                          </p:val>
                                        </p:tav>
                                      </p:tavLst>
                                    </p:anim>
                                    <p:anim calcmode="lin" valueType="num">
                                      <p:cBhvr>
                                        <p:cTn id="71" dur="500"/>
                                        <p:tgtEl>
                                          <p:spTgt spid="20"/>
                                        </p:tgtEl>
                                        <p:attrNameLst>
                                          <p:attrName>ppt_h</p:attrName>
                                        </p:attrNameLst>
                                      </p:cBhvr>
                                      <p:tavLst>
                                        <p:tav tm="0">
                                          <p:val>
                                            <p:strVal val="ppt_h"/>
                                          </p:val>
                                        </p:tav>
                                        <p:tav tm="100000">
                                          <p:val>
                                            <p:fltVal val="0"/>
                                          </p:val>
                                        </p:tav>
                                      </p:tavLst>
                                    </p:anim>
                                    <p:animEffect transition="out" filter="fade">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53" presetClass="exit" presetSubtype="32" fill="hold" nodeType="withEffect">
                                  <p:stCondLst>
                                    <p:cond delay="0"/>
                                  </p:stCondLst>
                                  <p:childTnLst>
                                    <p:anim calcmode="lin" valueType="num">
                                      <p:cBhvr>
                                        <p:cTn id="75" dur="500"/>
                                        <p:tgtEl>
                                          <p:spTgt spid="21"/>
                                        </p:tgtEl>
                                        <p:attrNameLst>
                                          <p:attrName>ppt_w</p:attrName>
                                        </p:attrNameLst>
                                      </p:cBhvr>
                                      <p:tavLst>
                                        <p:tav tm="0">
                                          <p:val>
                                            <p:strVal val="ppt_w"/>
                                          </p:val>
                                        </p:tav>
                                        <p:tav tm="100000">
                                          <p:val>
                                            <p:fltVal val="0"/>
                                          </p:val>
                                        </p:tav>
                                      </p:tavLst>
                                    </p:anim>
                                    <p:anim calcmode="lin" valueType="num">
                                      <p:cBhvr>
                                        <p:cTn id="76" dur="500"/>
                                        <p:tgtEl>
                                          <p:spTgt spid="21"/>
                                        </p:tgtEl>
                                        <p:attrNameLst>
                                          <p:attrName>ppt_h</p:attrName>
                                        </p:attrNameLst>
                                      </p:cBhvr>
                                      <p:tavLst>
                                        <p:tav tm="0">
                                          <p:val>
                                            <p:strVal val="ppt_h"/>
                                          </p:val>
                                        </p:tav>
                                        <p:tav tm="100000">
                                          <p:val>
                                            <p:fltVal val="0"/>
                                          </p:val>
                                        </p:tav>
                                      </p:tavLst>
                                    </p:anim>
                                    <p:animEffect transition="out" filter="fade">
                                      <p:cBhvr>
                                        <p:cTn id="77" dur="500"/>
                                        <p:tgtEl>
                                          <p:spTgt spid="21"/>
                                        </p:tgtEl>
                                      </p:cBhvr>
                                    </p:animEffect>
                                    <p:set>
                                      <p:cBhvr>
                                        <p:cTn id="78" dur="1" fill="hold">
                                          <p:stCondLst>
                                            <p:cond delay="499"/>
                                          </p:stCondLst>
                                        </p:cTn>
                                        <p:tgtEl>
                                          <p:spTgt spid="2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fltVal val="0"/>
                                          </p:val>
                                        </p:tav>
                                        <p:tav tm="100000">
                                          <p:val>
                                            <p:strVal val="#ppt_h"/>
                                          </p:val>
                                        </p:tav>
                                      </p:tavLst>
                                    </p:anim>
                                    <p:animEffect transition="in" filter="fade">
                                      <p:cBhvr>
                                        <p:cTn id="8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6" fill="hold" display="0">
                  <p:stCondLst>
                    <p:cond delay="indefinite"/>
                  </p:stCondLst>
                </p:cTn>
                <p:tgtEl>
                  <p:spTgt spid="3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838200" y="4953000"/>
            <a:ext cx="7924800" cy="1177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300" b="1"/>
              <a:t>Objective:</a:t>
            </a:r>
            <a:r>
              <a:rPr lang="en-US" altLang="en-US" sz="3300"/>
              <a:t> Examine the immediate effects of an intervention to increase awareness for alcohol medication interactions (AMIs) among older, rural adults. </a:t>
            </a:r>
          </a:p>
          <a:p>
            <a:pPr eaLnBrk="1" hangingPunct="1">
              <a:spcBef>
                <a:spcPct val="0"/>
              </a:spcBef>
              <a:buFontTx/>
              <a:buNone/>
            </a:pPr>
            <a:r>
              <a:rPr lang="en-US" altLang="en-US" sz="3300"/>
              <a:t> </a:t>
            </a:r>
          </a:p>
          <a:p>
            <a:pPr eaLnBrk="1" hangingPunct="1">
              <a:spcBef>
                <a:spcPct val="0"/>
              </a:spcBef>
              <a:buFontTx/>
              <a:buNone/>
            </a:pPr>
            <a:r>
              <a:rPr lang="en-US" altLang="en-US" sz="3300" b="1"/>
              <a:t>Methods:</a:t>
            </a:r>
            <a:r>
              <a:rPr lang="en-US" altLang="en-US" sz="3300"/>
              <a:t> A convenience sample of 134 older adults was recruited from four pharmacies in the area surrounding Rappahannock County, VA. Participants took a survey to assess their health behaviors, knowledge, and attitudes regarding AMIs prior to and after exposure to an informational poster, brochure, and commercial. Past month-drinkers were defined as any participants who did not abstain from alcohol in the past 30 days.</a:t>
            </a:r>
          </a:p>
          <a:p>
            <a:pPr eaLnBrk="1" hangingPunct="1">
              <a:spcBef>
                <a:spcPct val="0"/>
              </a:spcBef>
              <a:buFontTx/>
              <a:buNone/>
            </a:pPr>
            <a:endParaRPr lang="en-US" altLang="en-US" sz="3300"/>
          </a:p>
          <a:p>
            <a:pPr eaLnBrk="1" hangingPunct="1">
              <a:spcBef>
                <a:spcPct val="0"/>
              </a:spcBef>
              <a:buFontTx/>
              <a:buNone/>
            </a:pPr>
            <a:r>
              <a:rPr lang="en-US" altLang="en-US" sz="3300" b="1"/>
              <a:t>Statistical analysis: </a:t>
            </a:r>
            <a:r>
              <a:rPr lang="en-US" altLang="en-US" sz="3300">
                <a:ea typeface="MS Mincho" panose="02020609040205080304" pitchFamily="49" charset="-128"/>
              </a:rPr>
              <a:t>Paired t-tests were used to compare pre and post-test means for each perceived importance item. McNemar’s Test was used to compare dichotomous variables, and tests for marginal homogeneity were used to compare categorical variables with three or more response options. </a:t>
            </a:r>
          </a:p>
        </p:txBody>
      </p:sp>
      <p:sp>
        <p:nvSpPr>
          <p:cNvPr id="11" name="Text Box 205"/>
          <p:cNvSpPr txBox="1">
            <a:spLocks noChangeArrowheads="1"/>
          </p:cNvSpPr>
          <p:nvPr/>
        </p:nvSpPr>
        <p:spPr bwMode="auto">
          <a:xfrm>
            <a:off x="838200" y="4038600"/>
            <a:ext cx="7924800" cy="692150"/>
          </a:xfrm>
          <a:prstGeom prst="rect">
            <a:avLst/>
          </a:prstGeom>
          <a:solidFill>
            <a:schemeClr val="tx2"/>
          </a:solidFill>
          <a:ln w="12700">
            <a:solidFill>
              <a:schemeClr val="accent1"/>
            </a:solidFill>
            <a:miter lim="800000"/>
            <a:headEnd/>
            <a:tailEnd/>
          </a:ln>
          <a:effectLst/>
        </p:spPr>
        <p:txBody>
          <a:bodyPr lIns="81740" tIns="40871" rIns="81740" bIns="40871">
            <a:spAutoFit/>
          </a:bodyPr>
          <a:lstStyle/>
          <a:p>
            <a:pPr algn="ctr" defTabSz="816496" fontAlgn="auto">
              <a:spcBef>
                <a:spcPct val="50000"/>
              </a:spcBef>
              <a:spcAft>
                <a:spcPts val="0"/>
              </a:spcAft>
              <a:defRPr/>
            </a:pPr>
            <a:r>
              <a:rPr lang="en-US" sz="3858" b="1" dirty="0">
                <a:solidFill>
                  <a:schemeClr val="bg1"/>
                </a:solidFill>
                <a:latin typeface="Calibri"/>
                <a:ea typeface="+mn-ea"/>
                <a:cs typeface="Calibri"/>
              </a:rPr>
              <a:t>ABSTRACT</a:t>
            </a:r>
          </a:p>
        </p:txBody>
      </p:sp>
      <p:sp>
        <p:nvSpPr>
          <p:cNvPr id="13" name="Text Box 9"/>
          <p:cNvSpPr txBox="1">
            <a:spLocks noChangeArrowheads="1"/>
          </p:cNvSpPr>
          <p:nvPr/>
        </p:nvSpPr>
        <p:spPr bwMode="auto">
          <a:xfrm>
            <a:off x="9448800" y="4038600"/>
            <a:ext cx="33528000" cy="676275"/>
          </a:xfrm>
          <a:prstGeom prst="rect">
            <a:avLst/>
          </a:prstGeom>
          <a:solidFill>
            <a:schemeClr val="tx2"/>
          </a:solidFill>
          <a:ln w="12700">
            <a:solidFill>
              <a:schemeClr val="accent1"/>
            </a:solidFill>
            <a:miter lim="800000"/>
            <a:headEnd/>
            <a:tailEnd/>
          </a:ln>
          <a:effectLst/>
        </p:spPr>
        <p:txBody>
          <a:bodyPr lIns="81740" tIns="40871" rIns="81740" bIns="40871">
            <a:spAutoFit/>
          </a:bodyPr>
          <a:lstStyle/>
          <a:p>
            <a:pPr algn="ctr" defTabSz="816496" fontAlgn="auto">
              <a:spcBef>
                <a:spcPct val="50000"/>
              </a:spcBef>
              <a:spcAft>
                <a:spcPts val="0"/>
              </a:spcAft>
              <a:defRPr/>
            </a:pPr>
            <a:r>
              <a:rPr lang="en-US" sz="3858" b="1" dirty="0">
                <a:solidFill>
                  <a:schemeClr val="bg1"/>
                </a:solidFill>
                <a:latin typeface="Calibri"/>
                <a:ea typeface="+mn-ea"/>
                <a:cs typeface="Calibri"/>
              </a:rPr>
              <a:t>RESULTS</a:t>
            </a:r>
          </a:p>
        </p:txBody>
      </p:sp>
      <p:sp>
        <p:nvSpPr>
          <p:cNvPr id="14" name="Text Box 6"/>
          <p:cNvSpPr txBox="1">
            <a:spLocks noChangeArrowheads="1"/>
          </p:cNvSpPr>
          <p:nvPr/>
        </p:nvSpPr>
        <p:spPr bwMode="auto">
          <a:xfrm>
            <a:off x="838200" y="17154525"/>
            <a:ext cx="7924800" cy="676275"/>
          </a:xfrm>
          <a:prstGeom prst="rect">
            <a:avLst/>
          </a:prstGeom>
          <a:solidFill>
            <a:schemeClr val="tx2"/>
          </a:solidFill>
          <a:ln w="12700">
            <a:solidFill>
              <a:schemeClr val="accent1"/>
            </a:solidFill>
            <a:miter lim="800000"/>
            <a:headEnd/>
            <a:tailEnd/>
          </a:ln>
          <a:effectLst/>
        </p:spPr>
        <p:txBody>
          <a:bodyPr lIns="81740" tIns="40871" rIns="81740" bIns="40871">
            <a:spAutoFit/>
          </a:bodyPr>
          <a:lstStyle/>
          <a:p>
            <a:pPr algn="ctr" defTabSz="816496" fontAlgn="auto">
              <a:spcBef>
                <a:spcPct val="50000"/>
              </a:spcBef>
              <a:spcAft>
                <a:spcPts val="0"/>
              </a:spcAft>
              <a:defRPr/>
            </a:pPr>
            <a:r>
              <a:rPr lang="en-US" sz="3858" b="1" dirty="0">
                <a:solidFill>
                  <a:schemeClr val="bg1"/>
                </a:solidFill>
                <a:latin typeface="Calibri"/>
                <a:ea typeface="+mn-ea"/>
                <a:cs typeface="Calibri"/>
              </a:rPr>
              <a:t>INTERVENTION MATERIALS</a:t>
            </a:r>
          </a:p>
        </p:txBody>
      </p:sp>
      <p:sp>
        <p:nvSpPr>
          <p:cNvPr id="24" name="Text Box 10"/>
          <p:cNvSpPr txBox="1">
            <a:spLocks noChangeArrowheads="1"/>
          </p:cNvSpPr>
          <p:nvPr/>
        </p:nvSpPr>
        <p:spPr bwMode="auto">
          <a:xfrm>
            <a:off x="33223200" y="25527000"/>
            <a:ext cx="9753600" cy="676275"/>
          </a:xfrm>
          <a:prstGeom prst="rect">
            <a:avLst/>
          </a:prstGeom>
          <a:solidFill>
            <a:schemeClr val="tx2"/>
          </a:solidFill>
          <a:ln w="12700">
            <a:solidFill>
              <a:schemeClr val="accent1"/>
            </a:solidFill>
            <a:miter lim="800000"/>
            <a:headEnd/>
            <a:tailEnd/>
          </a:ln>
          <a:effectLst/>
        </p:spPr>
        <p:txBody>
          <a:bodyPr lIns="81740" tIns="40871" rIns="81740" bIns="40871">
            <a:spAutoFit/>
          </a:bodyPr>
          <a:lstStyle/>
          <a:p>
            <a:pPr algn="ctr" defTabSz="816496" fontAlgn="auto">
              <a:spcBef>
                <a:spcPct val="50000"/>
              </a:spcBef>
              <a:spcAft>
                <a:spcPts val="0"/>
              </a:spcAft>
              <a:defRPr/>
            </a:pPr>
            <a:r>
              <a:rPr lang="en-US" sz="3858" b="1" dirty="0">
                <a:solidFill>
                  <a:schemeClr val="bg1"/>
                </a:solidFill>
                <a:latin typeface="Calibri"/>
                <a:ea typeface="+mn-ea"/>
                <a:cs typeface="Calibri"/>
              </a:rPr>
              <a:t>CONCLUSIONS</a:t>
            </a:r>
          </a:p>
        </p:txBody>
      </p:sp>
      <p:sp>
        <p:nvSpPr>
          <p:cNvPr id="10247" name="TextBox 26"/>
          <p:cNvSpPr txBox="1">
            <a:spLocks noChangeArrowheads="1"/>
          </p:cNvSpPr>
          <p:nvPr/>
        </p:nvSpPr>
        <p:spPr bwMode="auto">
          <a:xfrm>
            <a:off x="33223200" y="4800600"/>
            <a:ext cx="967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Table 3. AMI beliefs, by percentage of the sample.</a:t>
            </a:r>
          </a:p>
        </p:txBody>
      </p:sp>
      <p:sp>
        <p:nvSpPr>
          <p:cNvPr id="4" name="TextBox 3"/>
          <p:cNvSpPr txBox="1"/>
          <p:nvPr/>
        </p:nvSpPr>
        <p:spPr>
          <a:xfrm>
            <a:off x="10545763" y="18530888"/>
            <a:ext cx="185737" cy="1271587"/>
          </a:xfrm>
          <a:prstGeom prst="rect">
            <a:avLst/>
          </a:prstGeom>
          <a:noFill/>
        </p:spPr>
        <p:txBody>
          <a:bodyPr wrap="none">
            <a:spAutoFit/>
          </a:bodyPr>
          <a:lstStyle/>
          <a:p>
            <a:pPr defTabSz="4533815" eaLnBrk="1" fontAlgn="auto" hangingPunct="1">
              <a:spcBef>
                <a:spcPts val="0"/>
              </a:spcBef>
              <a:spcAft>
                <a:spcPts val="0"/>
              </a:spcAft>
              <a:defRPr/>
            </a:pPr>
            <a:endParaRPr lang="en-US" sz="7666" dirty="0">
              <a:latin typeface="+mn-lt"/>
              <a:ea typeface="+mn-ea"/>
            </a:endParaRPr>
          </a:p>
        </p:txBody>
      </p:sp>
      <p:sp>
        <p:nvSpPr>
          <p:cNvPr id="10249" name="Text Box 11"/>
          <p:cNvSpPr txBox="1">
            <a:spLocks noChangeArrowheads="1"/>
          </p:cNvSpPr>
          <p:nvPr/>
        </p:nvSpPr>
        <p:spPr bwMode="auto">
          <a:xfrm>
            <a:off x="6511925" y="2057400"/>
            <a:ext cx="308673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3" rIns="91317" bIns="45653" anchor="ctr">
            <a:spAutoFit/>
          </a:bodyPr>
          <a:lstStyle>
            <a:lvl1pPr defTabSz="5424488">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defTabSz="5424488">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defTabSz="5424488">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defTabSz="5424488">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defTabSz="5424488">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spcAft>
                <a:spcPts val="1800"/>
              </a:spcAft>
              <a:buFontTx/>
              <a:buNone/>
            </a:pPr>
            <a:r>
              <a:rPr lang="en-US" altLang="en-US" sz="4200"/>
              <a:t>Faika Zanjani, PhD,</a:t>
            </a:r>
            <a:r>
              <a:rPr lang="en-US" altLang="en-US" sz="4200" baseline="30000"/>
              <a:t>1</a:t>
            </a:r>
            <a:r>
              <a:rPr lang="en-US" altLang="en-US" sz="4200"/>
              <a:t> Hannah Allen, MHS,</a:t>
            </a:r>
            <a:r>
              <a:rPr lang="en-US" altLang="en-US" sz="4200" baseline="30000"/>
              <a:t>1</a:t>
            </a:r>
            <a:r>
              <a:rPr lang="en-US" altLang="en-US" sz="4200"/>
              <a:t> Catherine Martin, MD,</a:t>
            </a:r>
            <a:r>
              <a:rPr lang="en-US" altLang="en-US" sz="4200" baseline="30000"/>
              <a:t>2</a:t>
            </a:r>
            <a:r>
              <a:rPr lang="en-US" altLang="en-US" sz="4200"/>
              <a:t> Richard Clayton, PhD,</a:t>
            </a:r>
            <a:r>
              <a:rPr lang="en-US" altLang="en-US" sz="4200" baseline="30000"/>
              <a:t>2</a:t>
            </a:r>
            <a:r>
              <a:rPr lang="en-US" altLang="en-US" sz="4200"/>
              <a:t> and Nancy Schoenberg, PhD</a:t>
            </a:r>
            <a:r>
              <a:rPr lang="en-US" altLang="en-US" sz="4200" baseline="30000"/>
              <a:t>2</a:t>
            </a:r>
          </a:p>
          <a:p>
            <a:pPr algn="ctr" eaLnBrk="1" hangingPunct="1">
              <a:lnSpc>
                <a:spcPct val="50000"/>
              </a:lnSpc>
              <a:spcBef>
                <a:spcPct val="50000"/>
              </a:spcBef>
              <a:buFontTx/>
              <a:buNone/>
            </a:pPr>
            <a:r>
              <a:rPr lang="en-US" altLang="en-US" sz="4200" baseline="30000"/>
              <a:t>1</a:t>
            </a:r>
            <a:r>
              <a:rPr lang="en-US" altLang="en-US" sz="4200"/>
              <a:t>Department of Behavioral and Community Health, University of Maryland School of Public Health; </a:t>
            </a:r>
            <a:r>
              <a:rPr lang="en-US" altLang="en-US" sz="4200" baseline="30000"/>
              <a:t>2</a:t>
            </a:r>
            <a:r>
              <a:rPr lang="en-US" altLang="en-US" sz="4200"/>
              <a:t>University of Kentucky</a:t>
            </a:r>
          </a:p>
        </p:txBody>
      </p:sp>
      <p:sp>
        <p:nvSpPr>
          <p:cNvPr id="10250" name="TextBox 51"/>
          <p:cNvSpPr txBox="1">
            <a:spLocks noChangeArrowheads="1"/>
          </p:cNvSpPr>
          <p:nvPr/>
        </p:nvSpPr>
        <p:spPr bwMode="auto">
          <a:xfrm>
            <a:off x="18440400" y="22631400"/>
            <a:ext cx="14020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Table 2. Perceived importance of AMI-related messages, by mean score.  </a:t>
            </a:r>
            <a:r>
              <a:rPr lang="en-US" altLang="en-US" sz="3300" b="1">
                <a:latin typeface="Gill Sans MT" panose="020B0502020104020203" pitchFamily="34" charset="0"/>
              </a:rPr>
              <a:t> </a:t>
            </a:r>
          </a:p>
        </p:txBody>
      </p:sp>
      <p:sp>
        <p:nvSpPr>
          <p:cNvPr id="61" name="Rectangle 60"/>
          <p:cNvSpPr/>
          <p:nvPr/>
        </p:nvSpPr>
        <p:spPr>
          <a:xfrm>
            <a:off x="21031200" y="5105400"/>
            <a:ext cx="11430000" cy="6705600"/>
          </a:xfrm>
          <a:prstGeom prst="rect">
            <a:avLst/>
          </a:prstGeom>
          <a:solidFill>
            <a:schemeClr val="tx2">
              <a:lumMod val="20000"/>
              <a:lumOff val="80000"/>
            </a:schemeClr>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a:lstStyle/>
          <a:p>
            <a:pPr algn="ctr" defTabSz="4533815" eaLnBrk="1" fontAlgn="auto" hangingPunct="1">
              <a:spcBef>
                <a:spcPts val="0"/>
              </a:spcBef>
              <a:spcAft>
                <a:spcPts val="0"/>
              </a:spcAft>
              <a:defRPr/>
            </a:pPr>
            <a:r>
              <a:rPr lang="en-US" sz="3300" b="1" u="sng" dirty="0">
                <a:solidFill>
                  <a:srgbClr val="000000"/>
                </a:solidFill>
                <a:cs typeface="Calibri"/>
              </a:rPr>
              <a:t>KEY FINDINGS (PRE-INTERVENTION)</a:t>
            </a:r>
          </a:p>
          <a:p>
            <a:pPr defTabSz="4533815" eaLnBrk="1" fontAlgn="auto" hangingPunct="1">
              <a:spcBef>
                <a:spcPts val="0"/>
              </a:spcBef>
              <a:spcAft>
                <a:spcPts val="0"/>
              </a:spcAft>
              <a:defRPr/>
            </a:pPr>
            <a:endParaRPr lang="en-US" sz="3300" b="1" u="sng"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About half of the sample (43%) were past-month drinkers, and all but one participant in this subset was currently taking over the counter or prescription medications.</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Past-month drinkers were significantly more likely to be married, have an income greater than $50,000 a year, and be more educated than non-drinkers.</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Half the sample (49%) had never spoken to their doctor or pharmacist about AMIs. </a:t>
            </a:r>
          </a:p>
        </p:txBody>
      </p:sp>
      <p:sp>
        <p:nvSpPr>
          <p:cNvPr id="65" name="TextBox 64"/>
          <p:cNvSpPr txBox="1">
            <a:spLocks noChangeArrowheads="1"/>
          </p:cNvSpPr>
          <p:nvPr/>
        </p:nvSpPr>
        <p:spPr bwMode="auto">
          <a:xfrm>
            <a:off x="33223200" y="26365200"/>
            <a:ext cx="9753600" cy="3646488"/>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indent="-571500" defTabSz="4533815" eaLnBrk="1" fontAlgn="auto" hangingPunct="1">
              <a:spcBef>
                <a:spcPts val="0"/>
              </a:spcBef>
              <a:spcAft>
                <a:spcPts val="0"/>
              </a:spcAft>
              <a:buFont typeface="Arial" panose="020B0604020202020204" pitchFamily="34" charset="0"/>
              <a:buChar char="•"/>
              <a:defRPr/>
            </a:pPr>
            <a:r>
              <a:rPr lang="en-US" sz="3300" b="1" dirty="0">
                <a:solidFill>
                  <a:schemeClr val="dk1"/>
                </a:solidFill>
                <a:latin typeface="Calibri"/>
                <a:ea typeface="+mn-ea"/>
                <a:cs typeface="Calibri"/>
              </a:rPr>
              <a:t>This brief intervention had an immediate, positive effect on health knowledge and behavioral intention regarding alcohol and medication interactions.</a:t>
            </a:r>
          </a:p>
          <a:p>
            <a:pPr defTabSz="4533815" eaLnBrk="1" fontAlgn="auto" hangingPunct="1">
              <a:spcBef>
                <a:spcPts val="0"/>
              </a:spcBef>
              <a:spcAft>
                <a:spcPts val="0"/>
              </a:spcAft>
              <a:defRPr/>
            </a:pPr>
            <a:endParaRPr lang="en-US" sz="3300" b="1" dirty="0">
              <a:solidFill>
                <a:schemeClr val="dk1"/>
              </a:solidFill>
              <a:latin typeface="Calibri"/>
              <a:ea typeface="+mn-ea"/>
              <a:cs typeface="Calibri"/>
            </a:endParaRPr>
          </a:p>
          <a:p>
            <a:pPr indent="-571500" defTabSz="4533815" eaLnBrk="1" fontAlgn="auto" hangingPunct="1">
              <a:spcBef>
                <a:spcPts val="0"/>
              </a:spcBef>
              <a:spcAft>
                <a:spcPts val="0"/>
              </a:spcAft>
              <a:buFont typeface="Arial" panose="020B0604020202020204" pitchFamily="34" charset="0"/>
              <a:buChar char="•"/>
              <a:defRPr/>
            </a:pPr>
            <a:r>
              <a:rPr lang="en-US" sz="3300" b="1" dirty="0">
                <a:solidFill>
                  <a:schemeClr val="dk1"/>
                </a:solidFill>
                <a:latin typeface="Calibri"/>
                <a:ea typeface="+mn-ea"/>
                <a:cs typeface="Calibri"/>
              </a:rPr>
              <a:t>More knowledge is needed on the effectiveness of AMI interventions for older adults who engage in high-risk drinking behaviors.</a:t>
            </a:r>
          </a:p>
        </p:txBody>
      </p:sp>
      <p:sp>
        <p:nvSpPr>
          <p:cNvPr id="10253" name="TextBox 49"/>
          <p:cNvSpPr txBox="1">
            <a:spLocks noChangeArrowheads="1"/>
          </p:cNvSpPr>
          <p:nvPr/>
        </p:nvSpPr>
        <p:spPr bwMode="auto">
          <a:xfrm>
            <a:off x="33223200" y="30175200"/>
            <a:ext cx="9753600" cy="1631950"/>
          </a:xfrm>
          <a:prstGeom prst="rect">
            <a:avLst/>
          </a:prstGeom>
          <a:noFill/>
          <a:ln w="889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500" b="1"/>
              <a:t>Research reported was supported by the National Institutes of Health (NIH) and NIDA awarded to Faika Zanjani, grant number 1K01DA031764. The content is solely the responsibility of the authors and does not necessarily represent the official views of the NIH.</a:t>
            </a:r>
          </a:p>
        </p:txBody>
      </p:sp>
      <p:graphicFrame>
        <p:nvGraphicFramePr>
          <p:cNvPr id="7" name="Table 6"/>
          <p:cNvGraphicFramePr>
            <a:graphicFrameLocks noGrp="1"/>
          </p:cNvGraphicFramePr>
          <p:nvPr/>
        </p:nvGraphicFramePr>
        <p:xfrm>
          <a:off x="18440400" y="23566438"/>
          <a:ext cx="14020800" cy="7294625"/>
        </p:xfrm>
        <a:graphic>
          <a:graphicData uri="http://schemas.openxmlformats.org/drawingml/2006/table">
            <a:tbl>
              <a:tblPr firstRow="1" bandRow="1">
                <a:tableStyleId>{B301B821-A1FF-4177-AEE7-76D212191A09}</a:tableStyleId>
              </a:tblPr>
              <a:tblGrid>
                <a:gridCol w="8734268"/>
                <a:gridCol w="2643266"/>
                <a:gridCol w="2643266"/>
              </a:tblGrid>
              <a:tr h="548611">
                <a:tc>
                  <a:txBody>
                    <a:bodyPr/>
                    <a:lstStyle/>
                    <a:p>
                      <a:pPr algn="l"/>
                      <a:endParaRPr lang="en-US" sz="3000" dirty="0">
                        <a:latin typeface="Calibri"/>
                        <a:cs typeface="Calibri"/>
                      </a:endParaRPr>
                    </a:p>
                  </a:txBody>
                  <a:tcPr marT="45708" marB="45708" anchor="ctr"/>
                </a:tc>
                <a:tc>
                  <a:txBody>
                    <a:bodyPr/>
                    <a:lstStyle/>
                    <a:p>
                      <a:pPr algn="ctr"/>
                      <a:r>
                        <a:rPr lang="en-US" sz="3000" dirty="0" smtClean="0"/>
                        <a:t>Pre-Test</a:t>
                      </a:r>
                      <a:endParaRPr lang="en-US" sz="3000" dirty="0">
                        <a:latin typeface="Calibri"/>
                        <a:cs typeface="Calibri"/>
                      </a:endParaRPr>
                    </a:p>
                  </a:txBody>
                  <a:tcPr marT="45708" marB="45708" anchor="ctr"/>
                </a:tc>
                <a:tc>
                  <a:txBody>
                    <a:bodyPr/>
                    <a:lstStyle/>
                    <a:p>
                      <a:pPr algn="ctr"/>
                      <a:r>
                        <a:rPr lang="en-US" sz="3000" dirty="0" smtClean="0"/>
                        <a:t>Post-Test</a:t>
                      </a:r>
                      <a:endParaRPr lang="en-US" sz="3000" dirty="0">
                        <a:latin typeface="Calibri"/>
                        <a:cs typeface="Calibri"/>
                      </a:endParaRPr>
                    </a:p>
                  </a:txBody>
                  <a:tcPr marT="45708" marB="45708" anchor="ctr"/>
                </a:tc>
              </a:tr>
              <a:tr h="1005804">
                <a:tc>
                  <a:txBody>
                    <a:bodyPr/>
                    <a:lstStyle/>
                    <a:p>
                      <a:pPr algn="l"/>
                      <a:r>
                        <a:rPr lang="en-US" sz="3000" b="1" dirty="0" smtClean="0"/>
                        <a:t>AMIs can be potentially dangerous, and even life-threatening.</a:t>
                      </a:r>
                      <a:endParaRPr lang="en-US" sz="3000" b="1" dirty="0">
                        <a:latin typeface="Calibri"/>
                        <a:cs typeface="Calibri"/>
                      </a:endParaRPr>
                    </a:p>
                  </a:txBody>
                  <a:tcPr marT="45708" marB="45708" anchor="ctr"/>
                </a:tc>
                <a:tc>
                  <a:txBody>
                    <a:bodyPr/>
                    <a:lstStyle/>
                    <a:p>
                      <a:pPr algn="ctr"/>
                      <a:r>
                        <a:rPr lang="en-US" sz="3000" dirty="0" smtClean="0"/>
                        <a:t>1.09</a:t>
                      </a:r>
                      <a:endParaRPr lang="en-US" sz="3000" dirty="0">
                        <a:latin typeface="Calibri"/>
                        <a:cs typeface="Calibri"/>
                      </a:endParaRPr>
                    </a:p>
                  </a:txBody>
                  <a:tcPr marT="45708" marB="45708" anchor="ctr"/>
                </a:tc>
                <a:tc>
                  <a:txBody>
                    <a:bodyPr/>
                    <a:lstStyle/>
                    <a:p>
                      <a:pPr algn="ctr"/>
                      <a:r>
                        <a:rPr lang="en-US" sz="3000" dirty="0" smtClean="0"/>
                        <a:t>1.08</a:t>
                      </a:r>
                      <a:endParaRPr lang="en-US" sz="3000" dirty="0">
                        <a:latin typeface="Calibri"/>
                        <a:cs typeface="Calibri"/>
                      </a:endParaRPr>
                    </a:p>
                  </a:txBody>
                  <a:tcPr marT="45708" marB="45708" anchor="ctr"/>
                </a:tc>
              </a:tr>
              <a:tr h="638877">
                <a:tc>
                  <a:txBody>
                    <a:bodyPr/>
                    <a:lstStyle/>
                    <a:p>
                      <a:pPr algn="l"/>
                      <a:r>
                        <a:rPr lang="en-US" sz="3000" b="1" dirty="0" smtClean="0"/>
                        <a:t>Alcohol consumption</a:t>
                      </a:r>
                      <a:r>
                        <a:rPr lang="en-US" sz="3000" b="1" baseline="0" dirty="0" smtClean="0"/>
                        <a:t> can be dangerous at any level.</a:t>
                      </a:r>
                      <a:endParaRPr lang="en-US" sz="3000" b="1" dirty="0">
                        <a:latin typeface="Calibri"/>
                        <a:cs typeface="Calibri"/>
                      </a:endParaRPr>
                    </a:p>
                  </a:txBody>
                  <a:tcPr marT="45708" marB="45708" anchor="ctr"/>
                </a:tc>
                <a:tc>
                  <a:txBody>
                    <a:bodyPr/>
                    <a:lstStyle/>
                    <a:p>
                      <a:pPr algn="ctr"/>
                      <a:r>
                        <a:rPr lang="en-US" sz="3000" dirty="0" smtClean="0"/>
                        <a:t>1.72</a:t>
                      </a:r>
                      <a:endParaRPr lang="en-US" sz="3000" dirty="0">
                        <a:latin typeface="Calibri"/>
                        <a:cs typeface="Calibri"/>
                      </a:endParaRPr>
                    </a:p>
                  </a:txBody>
                  <a:tcPr marT="45708" marB="45708" anchor="ctr"/>
                </a:tc>
                <a:tc>
                  <a:txBody>
                    <a:bodyPr/>
                    <a:lstStyle/>
                    <a:p>
                      <a:pPr algn="ctr"/>
                      <a:r>
                        <a:rPr lang="en-US" sz="3000" dirty="0" smtClean="0"/>
                        <a:t>1.51*</a:t>
                      </a:r>
                      <a:endParaRPr lang="en-US" sz="3000" dirty="0">
                        <a:latin typeface="Calibri"/>
                        <a:cs typeface="Calibri"/>
                      </a:endParaRPr>
                    </a:p>
                  </a:txBody>
                  <a:tcPr marT="45708" marB="45708" anchor="ctr"/>
                </a:tc>
              </a:tr>
              <a:tr h="1005804">
                <a:tc>
                  <a:txBody>
                    <a:bodyPr/>
                    <a:lstStyle/>
                    <a:p>
                      <a:pPr algn="l"/>
                      <a:r>
                        <a:rPr lang="en-US" sz="3000" b="1" dirty="0" smtClean="0"/>
                        <a:t>It is important to consume</a:t>
                      </a:r>
                      <a:r>
                        <a:rPr lang="en-US" sz="3000" b="1" baseline="0" dirty="0" smtClean="0"/>
                        <a:t> no more than one alcoholic drink a day.</a:t>
                      </a:r>
                      <a:endParaRPr lang="en-US" sz="3000" b="1" dirty="0">
                        <a:latin typeface="Calibri"/>
                        <a:cs typeface="Calibri"/>
                      </a:endParaRPr>
                    </a:p>
                  </a:txBody>
                  <a:tcPr marT="45708" marB="45708" anchor="ctr"/>
                </a:tc>
                <a:tc>
                  <a:txBody>
                    <a:bodyPr/>
                    <a:lstStyle/>
                    <a:p>
                      <a:pPr algn="ctr"/>
                      <a:r>
                        <a:rPr lang="en-US" sz="3000" dirty="0" smtClean="0"/>
                        <a:t>2.15</a:t>
                      </a:r>
                      <a:endParaRPr lang="en-US" sz="3000" dirty="0">
                        <a:latin typeface="Calibri"/>
                        <a:cs typeface="Calibri"/>
                      </a:endParaRPr>
                    </a:p>
                  </a:txBody>
                  <a:tcPr marT="45708" marB="45708" anchor="ctr"/>
                </a:tc>
                <a:tc>
                  <a:txBody>
                    <a:bodyPr/>
                    <a:lstStyle/>
                    <a:p>
                      <a:pPr algn="ctr"/>
                      <a:r>
                        <a:rPr lang="en-US" sz="3000" dirty="0" smtClean="0"/>
                        <a:t>1.28*</a:t>
                      </a:r>
                      <a:endParaRPr lang="en-US" sz="3000" dirty="0">
                        <a:latin typeface="Calibri"/>
                        <a:cs typeface="Calibri"/>
                      </a:endParaRPr>
                    </a:p>
                  </a:txBody>
                  <a:tcPr marT="45708" marB="45708" anchor="ctr"/>
                </a:tc>
              </a:tr>
              <a:tr h="1005804">
                <a:tc>
                  <a:txBody>
                    <a:bodyPr/>
                    <a:lstStyle/>
                    <a:p>
                      <a:pPr algn="l"/>
                      <a:r>
                        <a:rPr lang="en-US" sz="3000" b="1" dirty="0" smtClean="0"/>
                        <a:t>It is important to talk to your doctor or pharmacist about possible AMIs.</a:t>
                      </a:r>
                      <a:endParaRPr lang="en-US" sz="3000" b="1" dirty="0">
                        <a:latin typeface="Calibri"/>
                        <a:cs typeface="Calibri"/>
                      </a:endParaRPr>
                    </a:p>
                  </a:txBody>
                  <a:tcPr marT="45708" marB="45708" anchor="ctr"/>
                </a:tc>
                <a:tc>
                  <a:txBody>
                    <a:bodyPr/>
                    <a:lstStyle/>
                    <a:p>
                      <a:pPr algn="ctr"/>
                      <a:r>
                        <a:rPr lang="en-US" sz="3000" dirty="0" smtClean="0"/>
                        <a:t>1.20</a:t>
                      </a:r>
                      <a:endParaRPr lang="en-US" sz="3000" dirty="0">
                        <a:latin typeface="Calibri"/>
                        <a:cs typeface="Calibri"/>
                      </a:endParaRPr>
                    </a:p>
                  </a:txBody>
                  <a:tcPr marT="45708" marB="45708" anchor="ctr"/>
                </a:tc>
                <a:tc>
                  <a:txBody>
                    <a:bodyPr/>
                    <a:lstStyle/>
                    <a:p>
                      <a:pPr algn="ctr"/>
                      <a:r>
                        <a:rPr lang="en-US" sz="3000" dirty="0" smtClean="0"/>
                        <a:t>1.11*</a:t>
                      </a:r>
                      <a:endParaRPr lang="en-US" sz="3000" dirty="0">
                        <a:latin typeface="Calibri"/>
                        <a:cs typeface="Calibri"/>
                      </a:endParaRPr>
                    </a:p>
                  </a:txBody>
                  <a:tcPr marT="45708" marB="45708" anchor="ctr"/>
                </a:tc>
              </a:tr>
              <a:tr h="1005804">
                <a:tc>
                  <a:txBody>
                    <a:bodyPr/>
                    <a:lstStyle/>
                    <a:p>
                      <a:pPr algn="l"/>
                      <a:r>
                        <a:rPr lang="en-US" sz="3000" b="1" dirty="0" smtClean="0"/>
                        <a:t>AMIs can result in negative mental and/or physical health consequences.</a:t>
                      </a:r>
                      <a:endParaRPr lang="en-US" sz="3000" b="1" dirty="0">
                        <a:latin typeface="Calibri"/>
                        <a:cs typeface="Calibri"/>
                      </a:endParaRPr>
                    </a:p>
                  </a:txBody>
                  <a:tcPr marT="45708" marB="45708" anchor="ctr"/>
                </a:tc>
                <a:tc>
                  <a:txBody>
                    <a:bodyPr/>
                    <a:lstStyle/>
                    <a:p>
                      <a:pPr algn="ctr"/>
                      <a:r>
                        <a:rPr lang="en-US" sz="3000" dirty="0" smtClean="0"/>
                        <a:t>1.16</a:t>
                      </a:r>
                      <a:endParaRPr lang="en-US" sz="3000" dirty="0">
                        <a:latin typeface="Calibri"/>
                        <a:cs typeface="Calibri"/>
                      </a:endParaRPr>
                    </a:p>
                  </a:txBody>
                  <a:tcPr marT="45708" marB="45708" anchor="ctr"/>
                </a:tc>
                <a:tc>
                  <a:txBody>
                    <a:bodyPr/>
                    <a:lstStyle/>
                    <a:p>
                      <a:pPr algn="ctr"/>
                      <a:r>
                        <a:rPr lang="en-US" sz="3000" dirty="0" smtClean="0"/>
                        <a:t>1.08</a:t>
                      </a:r>
                      <a:endParaRPr lang="en-US" sz="3000" dirty="0">
                        <a:latin typeface="Calibri"/>
                        <a:cs typeface="Calibri"/>
                      </a:endParaRPr>
                    </a:p>
                  </a:txBody>
                  <a:tcPr marT="45708" marB="45708" anchor="ctr"/>
                </a:tc>
              </a:tr>
              <a:tr h="1078052">
                <a:tc>
                  <a:txBody>
                    <a:bodyPr/>
                    <a:lstStyle/>
                    <a:p>
                      <a:pPr algn="l"/>
                      <a:r>
                        <a:rPr lang="en-US" sz="3000" b="1" dirty="0" smtClean="0"/>
                        <a:t>When consuming any level of alcohol, it is important to be aware of potential minor or severe side effects.</a:t>
                      </a:r>
                      <a:endParaRPr lang="en-US" sz="3000" b="1" dirty="0">
                        <a:latin typeface="Calibri"/>
                        <a:cs typeface="Calibri"/>
                      </a:endParaRPr>
                    </a:p>
                  </a:txBody>
                  <a:tcPr marT="45708" marB="45708" anchor="ctr"/>
                </a:tc>
                <a:tc>
                  <a:txBody>
                    <a:bodyPr/>
                    <a:lstStyle/>
                    <a:p>
                      <a:pPr algn="ctr"/>
                      <a:r>
                        <a:rPr lang="en-US" sz="3000" dirty="0" smtClean="0"/>
                        <a:t>1.21</a:t>
                      </a:r>
                      <a:endParaRPr lang="en-US" sz="3000" dirty="0">
                        <a:latin typeface="Calibri"/>
                        <a:cs typeface="Calibri"/>
                      </a:endParaRPr>
                    </a:p>
                  </a:txBody>
                  <a:tcPr marT="45708" marB="45708" anchor="ctr"/>
                </a:tc>
                <a:tc>
                  <a:txBody>
                    <a:bodyPr/>
                    <a:lstStyle/>
                    <a:p>
                      <a:pPr algn="ctr"/>
                      <a:r>
                        <a:rPr lang="en-US" sz="3000" dirty="0" smtClean="0"/>
                        <a:t>1.10*</a:t>
                      </a:r>
                      <a:endParaRPr lang="en-US" sz="3000" dirty="0">
                        <a:latin typeface="Calibri"/>
                        <a:cs typeface="Calibri"/>
                      </a:endParaRPr>
                    </a:p>
                  </a:txBody>
                  <a:tcPr marT="45708" marB="45708" anchor="ctr"/>
                </a:tc>
              </a:tr>
              <a:tr h="1005804">
                <a:tc>
                  <a:txBody>
                    <a:bodyPr/>
                    <a:lstStyle/>
                    <a:p>
                      <a:pPr algn="l"/>
                      <a:r>
                        <a:rPr lang="en-US" sz="3000" b="1" dirty="0" smtClean="0"/>
                        <a:t>During serious AMIs, it is important</a:t>
                      </a:r>
                      <a:r>
                        <a:rPr lang="en-US" sz="3000" b="1" baseline="0" dirty="0" smtClean="0"/>
                        <a:t> to visit your local emergency care clinic immediately.</a:t>
                      </a:r>
                      <a:endParaRPr lang="en-US" sz="3000" b="1" dirty="0">
                        <a:latin typeface="Calibri"/>
                        <a:cs typeface="Calibri"/>
                      </a:endParaRPr>
                    </a:p>
                  </a:txBody>
                  <a:tcPr marT="45708" marB="45708" anchor="ctr"/>
                </a:tc>
                <a:tc>
                  <a:txBody>
                    <a:bodyPr/>
                    <a:lstStyle/>
                    <a:p>
                      <a:pPr algn="ctr"/>
                      <a:r>
                        <a:rPr lang="en-US" sz="3000" dirty="0" smtClean="0"/>
                        <a:t>1.19</a:t>
                      </a:r>
                      <a:endParaRPr lang="en-US" sz="3000" dirty="0">
                        <a:latin typeface="Calibri"/>
                        <a:cs typeface="Calibri"/>
                      </a:endParaRPr>
                    </a:p>
                  </a:txBody>
                  <a:tcPr marT="45708" marB="45708" anchor="ctr"/>
                </a:tc>
                <a:tc>
                  <a:txBody>
                    <a:bodyPr/>
                    <a:lstStyle/>
                    <a:p>
                      <a:pPr algn="ctr"/>
                      <a:r>
                        <a:rPr lang="en-US" sz="3000" dirty="0" smtClean="0"/>
                        <a:t>1.08</a:t>
                      </a:r>
                      <a:endParaRPr lang="en-US" sz="3000" dirty="0">
                        <a:latin typeface="Calibri"/>
                        <a:cs typeface="Calibri"/>
                      </a:endParaRPr>
                    </a:p>
                  </a:txBody>
                  <a:tcPr marT="45708" marB="45708" anchor="ctr"/>
                </a:tc>
              </a:tr>
            </a:tbl>
          </a:graphicData>
        </a:graphic>
      </p:graphicFrame>
      <p:sp>
        <p:nvSpPr>
          <p:cNvPr id="10290" name="TextBox 27"/>
          <p:cNvSpPr txBox="1">
            <a:spLocks noChangeArrowheads="1"/>
          </p:cNvSpPr>
          <p:nvPr/>
        </p:nvSpPr>
        <p:spPr bwMode="auto">
          <a:xfrm>
            <a:off x="18440400" y="31013400"/>
            <a:ext cx="1402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Note: </a:t>
            </a:r>
            <a:r>
              <a:rPr lang="en-US" altLang="en-US" sz="3300"/>
              <a:t>Response options ranged from 1 (very important) to 5 (not at all important). *Significantly different from pre-test at the p&lt;0.05 level.  </a:t>
            </a:r>
            <a:r>
              <a:rPr lang="en-US" altLang="en-US" sz="3300" b="1">
                <a:latin typeface="Gill Sans MT" panose="020B0502020104020203" pitchFamily="34" charset="0"/>
              </a:rPr>
              <a:t> </a:t>
            </a:r>
          </a:p>
        </p:txBody>
      </p:sp>
      <p:graphicFrame>
        <p:nvGraphicFramePr>
          <p:cNvPr id="30" name="Table 29"/>
          <p:cNvGraphicFramePr>
            <a:graphicFrameLocks noGrp="1"/>
          </p:cNvGraphicFramePr>
          <p:nvPr/>
        </p:nvGraphicFramePr>
        <p:xfrm>
          <a:off x="33223200" y="5638800"/>
          <a:ext cx="9753600" cy="17221197"/>
        </p:xfrm>
        <a:graphic>
          <a:graphicData uri="http://schemas.openxmlformats.org/drawingml/2006/table">
            <a:tbl>
              <a:tblPr firstRow="1" bandRow="1">
                <a:tableStyleId>{1E171933-4619-4E11-9A3F-F7608DF75F80}</a:tableStyleId>
              </a:tblPr>
              <a:tblGrid>
                <a:gridCol w="6087818"/>
                <a:gridCol w="1832891"/>
                <a:gridCol w="1832891"/>
              </a:tblGrid>
              <a:tr h="610736">
                <a:tc>
                  <a:txBody>
                    <a:bodyPr/>
                    <a:lstStyle/>
                    <a:p>
                      <a:pPr algn="l"/>
                      <a:endParaRPr lang="en-US" sz="3000" dirty="0">
                        <a:latin typeface="Calibri"/>
                        <a:cs typeface="Calibri"/>
                      </a:endParaRPr>
                    </a:p>
                  </a:txBody>
                  <a:tcPr anchor="ctr"/>
                </a:tc>
                <a:tc>
                  <a:txBody>
                    <a:bodyPr/>
                    <a:lstStyle/>
                    <a:p>
                      <a:pPr algn="ctr"/>
                      <a:r>
                        <a:rPr lang="en-US" sz="3000" dirty="0" smtClean="0"/>
                        <a:t>Pre-Test</a:t>
                      </a:r>
                      <a:endParaRPr lang="en-US" sz="3000" dirty="0">
                        <a:latin typeface="Calibri"/>
                        <a:cs typeface="Calibri"/>
                      </a:endParaRPr>
                    </a:p>
                  </a:txBody>
                  <a:tcPr anchor="ctr"/>
                </a:tc>
                <a:tc>
                  <a:txBody>
                    <a:bodyPr/>
                    <a:lstStyle/>
                    <a:p>
                      <a:pPr algn="ctr"/>
                      <a:r>
                        <a:rPr lang="en-US" sz="3000" dirty="0" smtClean="0"/>
                        <a:t>Post-Test</a:t>
                      </a:r>
                      <a:endParaRPr lang="en-US" sz="3000" dirty="0">
                        <a:latin typeface="Calibri"/>
                        <a:cs typeface="Calibri"/>
                      </a:endParaRPr>
                    </a:p>
                  </a:txBody>
                  <a:tcPr anchor="ctr"/>
                </a:tc>
              </a:tr>
              <a:tr h="1224420">
                <a:tc gridSpan="2">
                  <a:txBody>
                    <a:bodyPr/>
                    <a:lstStyle/>
                    <a:p>
                      <a:pPr algn="l"/>
                      <a:r>
                        <a:rPr lang="en-US" sz="3000" b="1" dirty="0" smtClean="0">
                          <a:latin typeface="Calibri"/>
                          <a:cs typeface="Calibri"/>
                        </a:rPr>
                        <a:t>What medications do you think are potentially</a:t>
                      </a:r>
                      <a:r>
                        <a:rPr lang="en-US" sz="3000" b="1" baseline="0" dirty="0" smtClean="0">
                          <a:latin typeface="Calibri"/>
                          <a:cs typeface="Calibri"/>
                        </a:rPr>
                        <a:t> dangerous when consuming alcohol?</a:t>
                      </a:r>
                      <a:endParaRPr lang="en-US" sz="3000" b="1" dirty="0">
                        <a:latin typeface="Calibri"/>
                        <a:cs typeface="Calibri"/>
                      </a:endParaRPr>
                    </a:p>
                  </a:txBody>
                  <a:tcPr anchor="ctr"/>
                </a:tc>
                <a:tc hMerge="1">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610736">
                <a:tc>
                  <a:txBody>
                    <a:bodyPr/>
                    <a:lstStyle/>
                    <a:p>
                      <a:pPr algn="l"/>
                      <a:r>
                        <a:rPr lang="en-US" sz="3000" dirty="0" smtClean="0">
                          <a:latin typeface="Calibri"/>
                          <a:cs typeface="Calibri"/>
                        </a:rPr>
                        <a:t>     Tylenol</a:t>
                      </a:r>
                      <a:endParaRPr lang="en-US" sz="3000" dirty="0">
                        <a:latin typeface="Calibri"/>
                        <a:cs typeface="Calibri"/>
                      </a:endParaRPr>
                    </a:p>
                  </a:txBody>
                  <a:tcPr anchor="ctr"/>
                </a:tc>
                <a:tc>
                  <a:txBody>
                    <a:bodyPr/>
                    <a:lstStyle/>
                    <a:p>
                      <a:pPr algn="ctr"/>
                      <a:r>
                        <a:rPr lang="en-US" sz="3000" dirty="0" smtClean="0">
                          <a:latin typeface="Calibri"/>
                          <a:cs typeface="Calibri"/>
                        </a:rPr>
                        <a:t>32.1</a:t>
                      </a:r>
                      <a:endParaRPr lang="en-US" sz="3000" dirty="0">
                        <a:latin typeface="Calibri"/>
                        <a:cs typeface="Calibri"/>
                      </a:endParaRPr>
                    </a:p>
                  </a:txBody>
                  <a:tcPr anchor="ctr"/>
                </a:tc>
                <a:tc>
                  <a:txBody>
                    <a:bodyPr/>
                    <a:lstStyle/>
                    <a:p>
                      <a:pPr algn="ctr"/>
                      <a:r>
                        <a:rPr lang="en-US" sz="3000" dirty="0" smtClean="0">
                          <a:latin typeface="Calibri"/>
                          <a:cs typeface="Calibri"/>
                        </a:rPr>
                        <a:t>44.8*</a:t>
                      </a:r>
                      <a:endParaRPr lang="en-US" sz="3000" dirty="0">
                        <a:latin typeface="Calibri"/>
                        <a:cs typeface="Calibri"/>
                      </a:endParaRPr>
                    </a:p>
                  </a:txBody>
                  <a:tcPr anchor="ctr"/>
                </a:tc>
              </a:tr>
              <a:tr h="610736">
                <a:tc>
                  <a:txBody>
                    <a:bodyPr/>
                    <a:lstStyle/>
                    <a:p>
                      <a:pPr algn="l"/>
                      <a:r>
                        <a:rPr lang="en-US" sz="3000" dirty="0" smtClean="0">
                          <a:latin typeface="Calibri"/>
                          <a:cs typeface="Calibri"/>
                        </a:rPr>
                        <a:t>     Advil</a:t>
                      </a:r>
                      <a:endParaRPr lang="en-US" sz="3000" dirty="0">
                        <a:latin typeface="Calibri"/>
                        <a:cs typeface="Calibri"/>
                      </a:endParaRPr>
                    </a:p>
                  </a:txBody>
                  <a:tcPr anchor="ctr"/>
                </a:tc>
                <a:tc>
                  <a:txBody>
                    <a:bodyPr/>
                    <a:lstStyle/>
                    <a:p>
                      <a:pPr algn="ctr"/>
                      <a:r>
                        <a:rPr lang="en-US" sz="3000" dirty="0" smtClean="0">
                          <a:latin typeface="Calibri"/>
                          <a:cs typeface="Calibri"/>
                        </a:rPr>
                        <a:t>28.4</a:t>
                      </a:r>
                      <a:endParaRPr lang="en-US" sz="3000" dirty="0">
                        <a:latin typeface="Calibri"/>
                        <a:cs typeface="Calibri"/>
                      </a:endParaRPr>
                    </a:p>
                  </a:txBody>
                  <a:tcPr anchor="ctr"/>
                </a:tc>
                <a:tc>
                  <a:txBody>
                    <a:bodyPr/>
                    <a:lstStyle/>
                    <a:p>
                      <a:pPr algn="ctr"/>
                      <a:r>
                        <a:rPr lang="en-US" sz="3000" dirty="0" smtClean="0">
                          <a:latin typeface="Calibri"/>
                          <a:cs typeface="Calibri"/>
                        </a:rPr>
                        <a:t>41.0*</a:t>
                      </a:r>
                      <a:endParaRPr lang="en-US" sz="3000" dirty="0">
                        <a:latin typeface="Calibri"/>
                        <a:cs typeface="Calibri"/>
                      </a:endParaRPr>
                    </a:p>
                  </a:txBody>
                  <a:tcPr anchor="ctr"/>
                </a:tc>
              </a:tr>
              <a:tr h="610736">
                <a:tc>
                  <a:txBody>
                    <a:bodyPr/>
                    <a:lstStyle/>
                    <a:p>
                      <a:pPr algn="l"/>
                      <a:r>
                        <a:rPr lang="en-US" sz="3000" dirty="0" smtClean="0">
                          <a:latin typeface="Calibri"/>
                          <a:cs typeface="Calibri"/>
                        </a:rPr>
                        <a:t>     Aleve</a:t>
                      </a:r>
                      <a:endParaRPr lang="en-US" sz="3000" dirty="0">
                        <a:latin typeface="Calibri"/>
                        <a:cs typeface="Calibri"/>
                      </a:endParaRPr>
                    </a:p>
                  </a:txBody>
                  <a:tcPr anchor="ctr"/>
                </a:tc>
                <a:tc>
                  <a:txBody>
                    <a:bodyPr/>
                    <a:lstStyle/>
                    <a:p>
                      <a:pPr algn="ctr"/>
                      <a:r>
                        <a:rPr lang="en-US" sz="3000" dirty="0" smtClean="0">
                          <a:latin typeface="Calibri"/>
                          <a:cs typeface="Calibri"/>
                        </a:rPr>
                        <a:t>29.9</a:t>
                      </a:r>
                      <a:endParaRPr lang="en-US" sz="3000" dirty="0">
                        <a:latin typeface="Calibri"/>
                        <a:cs typeface="Calibri"/>
                      </a:endParaRPr>
                    </a:p>
                  </a:txBody>
                  <a:tcPr anchor="ctr"/>
                </a:tc>
                <a:tc>
                  <a:txBody>
                    <a:bodyPr/>
                    <a:lstStyle/>
                    <a:p>
                      <a:pPr algn="ctr"/>
                      <a:r>
                        <a:rPr lang="en-US" sz="3000" dirty="0" smtClean="0">
                          <a:latin typeface="Calibri"/>
                          <a:cs typeface="Calibri"/>
                        </a:rPr>
                        <a:t>44.8*</a:t>
                      </a:r>
                      <a:endParaRPr lang="en-US" sz="3000" dirty="0">
                        <a:latin typeface="Calibri"/>
                        <a:cs typeface="Calibri"/>
                      </a:endParaRPr>
                    </a:p>
                  </a:txBody>
                  <a:tcPr anchor="ctr"/>
                </a:tc>
              </a:tr>
              <a:tr h="610736">
                <a:tc>
                  <a:txBody>
                    <a:bodyPr/>
                    <a:lstStyle/>
                    <a:p>
                      <a:pPr algn="l"/>
                      <a:r>
                        <a:rPr lang="en-US" sz="3000" dirty="0" smtClean="0">
                          <a:latin typeface="Calibri"/>
                          <a:cs typeface="Calibri"/>
                        </a:rPr>
                        <a:t>     Prescription Pain Medications</a:t>
                      </a:r>
                      <a:endParaRPr lang="en-US" sz="3000" dirty="0">
                        <a:latin typeface="Calibri"/>
                        <a:cs typeface="Calibri"/>
                      </a:endParaRPr>
                    </a:p>
                  </a:txBody>
                  <a:tcPr anchor="ctr"/>
                </a:tc>
                <a:tc>
                  <a:txBody>
                    <a:bodyPr/>
                    <a:lstStyle/>
                    <a:p>
                      <a:pPr algn="ctr"/>
                      <a:r>
                        <a:rPr lang="en-US" sz="3000" dirty="0" smtClean="0">
                          <a:latin typeface="Calibri"/>
                          <a:cs typeface="Calibri"/>
                        </a:rPr>
                        <a:t>87.3</a:t>
                      </a:r>
                      <a:endParaRPr lang="en-US" sz="3000" dirty="0">
                        <a:latin typeface="Calibri"/>
                        <a:cs typeface="Calibri"/>
                      </a:endParaRPr>
                    </a:p>
                  </a:txBody>
                  <a:tcPr anchor="ctr"/>
                </a:tc>
                <a:tc>
                  <a:txBody>
                    <a:bodyPr/>
                    <a:lstStyle/>
                    <a:p>
                      <a:pPr algn="ctr"/>
                      <a:r>
                        <a:rPr lang="en-US" sz="3000" dirty="0" smtClean="0">
                          <a:latin typeface="Calibri"/>
                          <a:cs typeface="Calibri"/>
                        </a:rPr>
                        <a:t>91.0</a:t>
                      </a:r>
                      <a:endParaRPr lang="en-US" sz="3000" dirty="0">
                        <a:latin typeface="Calibri"/>
                        <a:cs typeface="Calibri"/>
                      </a:endParaRPr>
                    </a:p>
                  </a:txBody>
                  <a:tcPr anchor="ctr"/>
                </a:tc>
              </a:tr>
              <a:tr h="610736">
                <a:tc>
                  <a:txBody>
                    <a:bodyPr/>
                    <a:lstStyle/>
                    <a:p>
                      <a:pPr algn="l"/>
                      <a:r>
                        <a:rPr lang="en-US" sz="3000" dirty="0" smtClean="0">
                          <a:latin typeface="Calibri"/>
                          <a:cs typeface="Calibri"/>
                        </a:rPr>
                        <a:t>     Psychiatric</a:t>
                      </a:r>
                      <a:r>
                        <a:rPr lang="en-US" sz="3000" baseline="0" dirty="0" smtClean="0">
                          <a:latin typeface="Calibri"/>
                          <a:cs typeface="Calibri"/>
                        </a:rPr>
                        <a:t> Treatment Medications</a:t>
                      </a:r>
                      <a:endParaRPr lang="en-US" sz="3000" dirty="0">
                        <a:latin typeface="Calibri"/>
                        <a:cs typeface="Calibri"/>
                      </a:endParaRPr>
                    </a:p>
                  </a:txBody>
                  <a:tcPr anchor="ctr"/>
                </a:tc>
                <a:tc>
                  <a:txBody>
                    <a:bodyPr/>
                    <a:lstStyle/>
                    <a:p>
                      <a:pPr algn="ctr"/>
                      <a:r>
                        <a:rPr lang="en-US" sz="3000" dirty="0" smtClean="0">
                          <a:latin typeface="Calibri"/>
                          <a:cs typeface="Calibri"/>
                        </a:rPr>
                        <a:t>78.4</a:t>
                      </a:r>
                      <a:endParaRPr lang="en-US" sz="3000" dirty="0">
                        <a:latin typeface="Calibri"/>
                        <a:cs typeface="Calibri"/>
                      </a:endParaRPr>
                    </a:p>
                  </a:txBody>
                  <a:tcPr anchor="ctr"/>
                </a:tc>
                <a:tc>
                  <a:txBody>
                    <a:bodyPr/>
                    <a:lstStyle/>
                    <a:p>
                      <a:pPr algn="ctr"/>
                      <a:r>
                        <a:rPr lang="en-US" sz="3000" dirty="0" smtClean="0">
                          <a:latin typeface="Calibri"/>
                          <a:cs typeface="Calibri"/>
                        </a:rPr>
                        <a:t>86.6*</a:t>
                      </a:r>
                      <a:endParaRPr lang="en-US" sz="3000" dirty="0">
                        <a:latin typeface="Calibri"/>
                        <a:cs typeface="Calibri"/>
                      </a:endParaRPr>
                    </a:p>
                  </a:txBody>
                  <a:tcPr anchor="ctr"/>
                </a:tc>
              </a:tr>
              <a:tr h="1010257">
                <a:tc gridSpan="2">
                  <a:txBody>
                    <a:bodyPr/>
                    <a:lstStyle/>
                    <a:p>
                      <a:pPr algn="l"/>
                      <a:r>
                        <a:rPr lang="en-US" sz="3000" b="1" dirty="0" smtClean="0">
                          <a:latin typeface="Calibri"/>
                          <a:cs typeface="Calibri"/>
                        </a:rPr>
                        <a:t>How do you think alcohol can interact with prescription drug use and cause harmful effects?</a:t>
                      </a:r>
                      <a:endParaRPr lang="en-US" sz="3000" b="1" dirty="0">
                        <a:latin typeface="Calibri"/>
                        <a:cs typeface="Calibri"/>
                      </a:endParaRPr>
                    </a:p>
                  </a:txBody>
                  <a:tcPr anchor="ctr"/>
                </a:tc>
                <a:tc hMerge="1">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610736">
                <a:tc>
                  <a:txBody>
                    <a:bodyPr/>
                    <a:lstStyle/>
                    <a:p>
                      <a:pPr algn="l"/>
                      <a:r>
                        <a:rPr lang="en-US" sz="3000" dirty="0" smtClean="0">
                          <a:latin typeface="Calibri"/>
                          <a:cs typeface="Calibri"/>
                        </a:rPr>
                        <a:t>     Falling</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78.4</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92.5*</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Driving Impairment</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88.8</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91.8</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Memory Loss</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61.2</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81.3*</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Infection</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20.1</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32.1*</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a:t>
                      </a:r>
                      <a:r>
                        <a:rPr lang="en-US" sz="3000" dirty="0" smtClean="0">
                          <a:solidFill>
                            <a:srgbClr val="000000"/>
                          </a:solidFill>
                          <a:latin typeface="Calibri"/>
                          <a:cs typeface="Calibri"/>
                        </a:rPr>
                        <a:t>   Hospitalization</a:t>
                      </a:r>
                      <a:endParaRPr lang="en-US" sz="3000" dirty="0">
                        <a:solidFill>
                          <a:srgbClr val="000000"/>
                        </a:solidFill>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55.2</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70.9*</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Agitation</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59.7</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75.4*</a:t>
                      </a:r>
                      <a:endParaRPr lang="en-US" sz="3000" b="0" dirty="0">
                        <a:effectLst/>
                        <a:latin typeface="Calibri"/>
                        <a:ea typeface="ＭＳ 明朝"/>
                        <a:cs typeface="Calibri"/>
                      </a:endParaRPr>
                    </a:p>
                  </a:txBody>
                  <a:tcPr marL="68580" marR="68580" marT="0" marB="0" anchor="ctr"/>
                </a:tc>
              </a:tr>
              <a:tr h="1127512">
                <a:tc>
                  <a:txBody>
                    <a:bodyPr/>
                    <a:lstStyle/>
                    <a:p>
                      <a:pPr algn="l"/>
                      <a:r>
                        <a:rPr lang="en-US" sz="3000" dirty="0" smtClean="0">
                          <a:latin typeface="Calibri"/>
                          <a:cs typeface="Calibri"/>
                        </a:rPr>
                        <a:t>     Unable to Perform</a:t>
                      </a:r>
                    </a:p>
                    <a:p>
                      <a:pPr algn="l"/>
                      <a:r>
                        <a:rPr lang="en-US" sz="3000" dirty="0" smtClean="0">
                          <a:latin typeface="Calibri"/>
                          <a:cs typeface="Calibri"/>
                        </a:rPr>
                        <a:t>    </a:t>
                      </a:r>
                      <a:r>
                        <a:rPr lang="en-US" sz="3000" baseline="0" dirty="0" smtClean="0">
                          <a:latin typeface="Calibri"/>
                          <a:cs typeface="Calibri"/>
                        </a:rPr>
                        <a:t> </a:t>
                      </a:r>
                      <a:r>
                        <a:rPr lang="en-US" sz="3000" dirty="0" smtClean="0">
                          <a:latin typeface="Calibri"/>
                          <a:cs typeface="Calibri"/>
                        </a:rPr>
                        <a:t>Everyday Activities</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66.4</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80.6*</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Conflicts with Friends/Family</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53.7</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72.4*</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Confusion</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59.7</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74.6*</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Vision Loss</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76.1</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85.8*</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Disease</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44.0</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55.2*</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Drowsiness</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24.6</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44.0*</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Vomiting</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84.3</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89.6</a:t>
                      </a:r>
                      <a:endParaRPr lang="en-US" sz="3000" b="0" dirty="0">
                        <a:effectLst/>
                        <a:latin typeface="Calibri"/>
                        <a:ea typeface="ＭＳ 明朝"/>
                        <a:cs typeface="Calibri"/>
                      </a:endParaRPr>
                    </a:p>
                  </a:txBody>
                  <a:tcPr marL="68580" marR="68580" marT="0" marB="0" anchor="ctr"/>
                </a:tc>
              </a:tr>
              <a:tr h="1127512">
                <a:tc>
                  <a:txBody>
                    <a:bodyPr/>
                    <a:lstStyle/>
                    <a:p>
                      <a:pPr algn="l"/>
                      <a:r>
                        <a:rPr lang="en-US" sz="3000" dirty="0" smtClean="0">
                          <a:latin typeface="Calibri"/>
                          <a:cs typeface="Calibri"/>
                        </a:rPr>
                        <a:t>     Increased Blood Pressure/</a:t>
                      </a:r>
                    </a:p>
                    <a:p>
                      <a:pPr algn="l"/>
                      <a:r>
                        <a:rPr lang="en-US" sz="3000" dirty="0" smtClean="0">
                          <a:latin typeface="Calibri"/>
                          <a:cs typeface="Calibri"/>
                        </a:rPr>
                        <a:t>     Heart Attack</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56.7</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70.1*</a:t>
                      </a:r>
                      <a:endParaRPr lang="en-US" sz="3000" b="0" dirty="0">
                        <a:effectLst/>
                        <a:latin typeface="Calibri"/>
                        <a:ea typeface="ＭＳ 明朝"/>
                        <a:cs typeface="Calibri"/>
                      </a:endParaRPr>
                    </a:p>
                  </a:txBody>
                  <a:tcPr marL="68580" marR="68580" marT="0" marB="0" anchor="ctr"/>
                </a:tc>
              </a:tr>
              <a:tr h="1127512">
                <a:tc>
                  <a:txBody>
                    <a:bodyPr/>
                    <a:lstStyle/>
                    <a:p>
                      <a:pPr algn="l"/>
                      <a:r>
                        <a:rPr lang="en-US" sz="3000" dirty="0" smtClean="0">
                          <a:latin typeface="Calibri"/>
                          <a:cs typeface="Calibri"/>
                        </a:rPr>
                        <a:t>     Shortness of Breath/</a:t>
                      </a:r>
                    </a:p>
                    <a:p>
                      <a:pPr algn="l"/>
                      <a:r>
                        <a:rPr lang="en-US" sz="3000" dirty="0" smtClean="0">
                          <a:latin typeface="Calibri"/>
                          <a:cs typeface="Calibri"/>
                        </a:rPr>
                        <a:t>     Difficulty Breathing</a:t>
                      </a:r>
                      <a:endParaRPr lang="en-US" sz="3000" dirty="0">
                        <a:latin typeface="Calibri"/>
                        <a:cs typeface="Calibri"/>
                      </a:endParaRPr>
                    </a:p>
                  </a:txBody>
                  <a:tcPr anchor="ctr"/>
                </a:tc>
                <a:tc>
                  <a:txBody>
                    <a:bodyPr/>
                    <a:lstStyle/>
                    <a:p>
                      <a:pPr marL="0" marR="0" algn="ctr">
                        <a:spcBef>
                          <a:spcPts val="0"/>
                        </a:spcBef>
                        <a:spcAft>
                          <a:spcPts val="0"/>
                        </a:spcAft>
                      </a:pPr>
                      <a:r>
                        <a:rPr lang="en-US" sz="3000" b="0">
                          <a:effectLst/>
                          <a:latin typeface="Calibri"/>
                          <a:ea typeface="ＭＳ 明朝"/>
                          <a:cs typeface="Calibri"/>
                        </a:rPr>
                        <a:t>69.4</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79.9*</a:t>
                      </a:r>
                      <a:endParaRPr lang="en-US" sz="3000" b="0" dirty="0">
                        <a:effectLst/>
                        <a:latin typeface="Calibri"/>
                        <a:ea typeface="ＭＳ 明朝"/>
                        <a:cs typeface="Calibri"/>
                      </a:endParaRPr>
                    </a:p>
                  </a:txBody>
                  <a:tcPr marL="68580" marR="68580" marT="0" marB="0" anchor="ctr"/>
                </a:tc>
              </a:tr>
              <a:tr h="610736">
                <a:tc>
                  <a:txBody>
                    <a:bodyPr/>
                    <a:lstStyle/>
                    <a:p>
                      <a:pPr algn="l"/>
                      <a:r>
                        <a:rPr lang="en-US" sz="3000" dirty="0" smtClean="0">
                          <a:latin typeface="Calibri"/>
                          <a:cs typeface="Calibri"/>
                        </a:rPr>
                        <a:t>     Death</a:t>
                      </a:r>
                      <a:endParaRPr lang="en-US" sz="3000" dirty="0">
                        <a:latin typeface="Calibri"/>
                        <a:cs typeface="Calibri"/>
                      </a:endParaRPr>
                    </a:p>
                  </a:txBody>
                  <a:tcPr anchor="ctr"/>
                </a:tc>
                <a:tc>
                  <a:txBody>
                    <a:bodyPr/>
                    <a:lstStyle/>
                    <a:p>
                      <a:pPr marL="0" marR="0" algn="ctr">
                        <a:spcBef>
                          <a:spcPts val="0"/>
                        </a:spcBef>
                        <a:spcAft>
                          <a:spcPts val="0"/>
                        </a:spcAft>
                      </a:pPr>
                      <a:r>
                        <a:rPr lang="en-US" sz="3000" b="0" dirty="0">
                          <a:effectLst/>
                          <a:latin typeface="Calibri"/>
                          <a:ea typeface="ＭＳ 明朝"/>
                          <a:cs typeface="Calibri"/>
                        </a:rPr>
                        <a:t>56.0</a:t>
                      </a:r>
                    </a:p>
                  </a:txBody>
                  <a:tcPr marL="68580" marR="68580" marT="0" marB="0" anchor="ctr"/>
                </a:tc>
                <a:tc>
                  <a:txBody>
                    <a:bodyPr/>
                    <a:lstStyle/>
                    <a:p>
                      <a:pPr marL="0" marR="0" algn="ctr">
                        <a:spcBef>
                          <a:spcPts val="0"/>
                        </a:spcBef>
                        <a:spcAft>
                          <a:spcPts val="0"/>
                        </a:spcAft>
                      </a:pPr>
                      <a:r>
                        <a:rPr lang="en-US" sz="3000" b="0" dirty="0" smtClean="0">
                          <a:effectLst/>
                          <a:latin typeface="Calibri"/>
                          <a:ea typeface="ＭＳ 明朝"/>
                          <a:cs typeface="Calibri"/>
                        </a:rPr>
                        <a:t>70.1*</a:t>
                      </a:r>
                      <a:endParaRPr lang="en-US" sz="3000" b="0" dirty="0">
                        <a:effectLst/>
                        <a:latin typeface="Calibri"/>
                        <a:ea typeface="ＭＳ 明朝"/>
                        <a:cs typeface="Calibri"/>
                      </a:endParaRPr>
                    </a:p>
                  </a:txBody>
                  <a:tcPr marL="68580" marR="68580" marT="0" marB="0" anchor="ctr"/>
                </a:tc>
              </a:tr>
            </a:tbl>
          </a:graphicData>
        </a:graphic>
      </p:graphicFrame>
      <p:sp>
        <p:nvSpPr>
          <p:cNvPr id="10389" name="TextBox 31"/>
          <p:cNvSpPr txBox="1">
            <a:spLocks noChangeArrowheads="1"/>
          </p:cNvSpPr>
          <p:nvPr/>
        </p:nvSpPr>
        <p:spPr bwMode="auto">
          <a:xfrm>
            <a:off x="33223200" y="23012400"/>
            <a:ext cx="9753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Note: </a:t>
            </a:r>
            <a:r>
              <a:rPr lang="en-US" altLang="en-US" sz="3300"/>
              <a:t>Values are the percentage of the sample who indicated the option as a potential dangerous medication or side effect. *Significantly different from pre-test at the p&lt;0.05 level.  </a:t>
            </a:r>
            <a:r>
              <a:rPr lang="en-US" altLang="en-US" sz="3300" b="1">
                <a:latin typeface="Gill Sans MT" panose="020B0502020104020203" pitchFamily="34" charset="0"/>
              </a:rPr>
              <a:t> </a:t>
            </a:r>
          </a:p>
        </p:txBody>
      </p:sp>
      <p:sp>
        <p:nvSpPr>
          <p:cNvPr id="40" name="Rectangle 39"/>
          <p:cNvSpPr/>
          <p:nvPr/>
        </p:nvSpPr>
        <p:spPr>
          <a:xfrm>
            <a:off x="21031200" y="12192000"/>
            <a:ext cx="11430000" cy="10058400"/>
          </a:xfrm>
          <a:prstGeom prst="rect">
            <a:avLst/>
          </a:prstGeom>
          <a:solidFill>
            <a:schemeClr val="accent2">
              <a:lumMod val="40000"/>
              <a:lumOff val="60000"/>
            </a:schemeClr>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a:lstStyle/>
          <a:p>
            <a:pPr algn="ctr" defTabSz="4533815" eaLnBrk="1" fontAlgn="auto" hangingPunct="1">
              <a:spcBef>
                <a:spcPts val="0"/>
              </a:spcBef>
              <a:spcAft>
                <a:spcPts val="0"/>
              </a:spcAft>
              <a:defRPr/>
            </a:pPr>
            <a:r>
              <a:rPr lang="en-US" sz="3300" b="1" u="sng" dirty="0">
                <a:solidFill>
                  <a:srgbClr val="000000"/>
                </a:solidFill>
                <a:cs typeface="Calibri"/>
              </a:rPr>
              <a:t>KEY FINDINGS (POST-INTERVENTION)</a:t>
            </a:r>
          </a:p>
          <a:p>
            <a:pPr defTabSz="4533815" eaLnBrk="1" fontAlgn="auto" hangingPunct="1">
              <a:spcBef>
                <a:spcPts val="0"/>
              </a:spcBef>
              <a:spcAft>
                <a:spcPts val="0"/>
              </a:spcAft>
              <a:defRPr/>
            </a:pPr>
            <a:endParaRPr lang="en-US" sz="3300" u="sng"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Perceived importance of including messaging surrounding alcohol use in an AMI prevention campaign significantly increased, and this increase was more prominent among past-month drinkers.</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The high majority of the sample (95%) indicated that older adults should not drink more than one alcoholic drink a day while taking prescription medications.</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There was a significant increase in the number of identified AMI side effects and medications that could be potentially dangerous when mixed with alcohol.</a:t>
            </a:r>
          </a:p>
          <a:p>
            <a:pPr defTabSz="4533815" eaLnBrk="1" fontAlgn="auto" hangingPunct="1">
              <a:spcBef>
                <a:spcPts val="0"/>
              </a:spcBef>
              <a:spcAft>
                <a:spcPts val="0"/>
              </a:spcAft>
              <a:defRPr/>
            </a:pPr>
            <a:endParaRPr lang="en-US" sz="3300" b="1" dirty="0">
              <a:solidFill>
                <a:srgbClr val="000000"/>
              </a:solidFill>
              <a:cs typeface="Calibri"/>
            </a:endParaRPr>
          </a:p>
          <a:p>
            <a:pPr marL="457200" indent="-457200" defTabSz="4533815" eaLnBrk="1" fontAlgn="auto" hangingPunct="1">
              <a:spcBef>
                <a:spcPts val="0"/>
              </a:spcBef>
              <a:spcAft>
                <a:spcPts val="0"/>
              </a:spcAft>
              <a:buFont typeface="Arial"/>
              <a:buChar char="•"/>
              <a:defRPr/>
            </a:pPr>
            <a:r>
              <a:rPr lang="en-US" sz="3300" b="1" dirty="0">
                <a:solidFill>
                  <a:srgbClr val="000000"/>
                </a:solidFill>
                <a:cs typeface="Calibri"/>
              </a:rPr>
              <a:t>Participants reported being significantly more likely to talk to their doctor about the potential for AMIs, and non-drinkers reported being significantly more likely to be an advocate for AMI prevention.</a:t>
            </a:r>
          </a:p>
        </p:txBody>
      </p:sp>
      <p:sp>
        <p:nvSpPr>
          <p:cNvPr id="10391" name="TextBox 32"/>
          <p:cNvSpPr txBox="1">
            <a:spLocks noChangeArrowheads="1"/>
          </p:cNvSpPr>
          <p:nvPr/>
        </p:nvSpPr>
        <p:spPr bwMode="auto">
          <a:xfrm>
            <a:off x="838200" y="18145125"/>
            <a:ext cx="7924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Figure 1. Informational brochure.</a:t>
            </a:r>
          </a:p>
        </p:txBody>
      </p:sp>
      <p:pic>
        <p:nvPicPr>
          <p:cNvPr id="10392" name="Picture 4" descr="AMI 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33400" y="2108200"/>
            <a:ext cx="304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0" y="20638"/>
            <a:ext cx="43891200" cy="1884362"/>
          </a:xfrm>
          <a:prstGeom prst="rect">
            <a:avLst/>
          </a:prstGeom>
          <a:solidFill>
            <a:schemeClr val="tx2"/>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lgn="ctr" defTabSz="4533815" eaLnBrk="1" fontAlgn="auto" hangingPunct="1">
              <a:spcBef>
                <a:spcPts val="0"/>
              </a:spcBef>
              <a:spcAft>
                <a:spcPts val="0"/>
              </a:spcAft>
              <a:defRPr/>
            </a:pPr>
            <a:endParaRPr lang="en-US" sz="8943">
              <a:solidFill>
                <a:schemeClr val="lt1"/>
              </a:solidFill>
              <a:latin typeface="+mn-lt"/>
              <a:ea typeface="+mn-ea"/>
            </a:endParaRPr>
          </a:p>
        </p:txBody>
      </p:sp>
      <p:sp>
        <p:nvSpPr>
          <p:cNvPr id="10394" name="Text Box 11"/>
          <p:cNvSpPr txBox="1">
            <a:spLocks noChangeArrowheads="1"/>
          </p:cNvSpPr>
          <p:nvPr/>
        </p:nvSpPr>
        <p:spPr bwMode="auto">
          <a:xfrm>
            <a:off x="4838700" y="228600"/>
            <a:ext cx="342138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3" rIns="91317" bIns="45653" anchor="ctr">
            <a:spAutoFit/>
          </a:bodyPr>
          <a:lstStyle>
            <a:lvl1pPr defTabSz="5424488">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defTabSz="5424488">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defTabSz="5424488">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defTabSz="5424488">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defTabSz="5424488">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5424488"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spcAft>
                <a:spcPts val="1800"/>
              </a:spcAft>
              <a:buFontTx/>
              <a:buNone/>
            </a:pPr>
            <a:r>
              <a:rPr lang="en-US" altLang="en-US" sz="7500" b="1" u="sng">
                <a:solidFill>
                  <a:schemeClr val="bg1"/>
                </a:solidFill>
              </a:rPr>
              <a:t>Outcomes of a Brief Alcohol and Medication Interaction (AMI) Prevention Campaign </a:t>
            </a:r>
          </a:p>
        </p:txBody>
      </p:sp>
      <p:pic>
        <p:nvPicPr>
          <p:cNvPr id="10395" name="Picture 14" descr="UMD-SPH-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62200"/>
            <a:ext cx="58610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6" name="TextBox 35"/>
          <p:cNvSpPr txBox="1">
            <a:spLocks noChangeArrowheads="1"/>
          </p:cNvSpPr>
          <p:nvPr/>
        </p:nvSpPr>
        <p:spPr bwMode="auto">
          <a:xfrm>
            <a:off x="9448800" y="4876800"/>
            <a:ext cx="1234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Table 1. Sample characteristics by past-month drinking status.</a:t>
            </a:r>
          </a:p>
        </p:txBody>
      </p:sp>
      <p:graphicFrame>
        <p:nvGraphicFramePr>
          <p:cNvPr id="42" name="Table 41"/>
          <p:cNvGraphicFramePr>
            <a:graphicFrameLocks noGrp="1"/>
          </p:cNvGraphicFramePr>
          <p:nvPr/>
        </p:nvGraphicFramePr>
        <p:xfrm>
          <a:off x="9448800" y="5715000"/>
          <a:ext cx="10744200" cy="13716006"/>
        </p:xfrm>
        <a:graphic>
          <a:graphicData uri="http://schemas.openxmlformats.org/drawingml/2006/table">
            <a:tbl>
              <a:tblPr firstRow="1" bandRow="1">
                <a:tableStyleId>{1FECB4D8-DB02-4DC6-A0A2-4F2EBAE1DC90}</a:tableStyleId>
              </a:tblPr>
              <a:tblGrid>
                <a:gridCol w="4340819"/>
                <a:gridCol w="2134460"/>
                <a:gridCol w="2336610"/>
                <a:gridCol w="1932311"/>
              </a:tblGrid>
              <a:tr h="1055072">
                <a:tc>
                  <a:txBody>
                    <a:bodyPr/>
                    <a:lstStyle/>
                    <a:p>
                      <a:pPr algn="l"/>
                      <a:endParaRPr lang="en-US" sz="3000" dirty="0">
                        <a:latin typeface="Calibri"/>
                        <a:cs typeface="Calibri"/>
                      </a:endParaRPr>
                    </a:p>
                  </a:txBody>
                  <a:tcPr anchor="ctr"/>
                </a:tc>
                <a:tc>
                  <a:txBody>
                    <a:bodyPr/>
                    <a:lstStyle/>
                    <a:p>
                      <a:pPr algn="ctr"/>
                      <a:r>
                        <a:rPr lang="en-US" sz="3000" dirty="0" smtClean="0"/>
                        <a:t>Drinkers</a:t>
                      </a:r>
                    </a:p>
                    <a:p>
                      <a:pPr algn="ctr"/>
                      <a:r>
                        <a:rPr lang="en-US" sz="3000" dirty="0" smtClean="0"/>
                        <a:t>n = 58</a:t>
                      </a:r>
                      <a:endParaRPr lang="en-US" sz="3000" dirty="0">
                        <a:latin typeface="Calibri"/>
                        <a:cs typeface="Calibri"/>
                      </a:endParaRPr>
                    </a:p>
                  </a:txBody>
                  <a:tcPr anchor="ctr"/>
                </a:tc>
                <a:tc>
                  <a:txBody>
                    <a:bodyPr/>
                    <a:lstStyle/>
                    <a:p>
                      <a:pPr algn="ctr"/>
                      <a:r>
                        <a:rPr lang="en-US" sz="3000" dirty="0" smtClean="0"/>
                        <a:t>Non-Drinkers</a:t>
                      </a:r>
                    </a:p>
                    <a:p>
                      <a:pPr algn="ctr"/>
                      <a:r>
                        <a:rPr lang="en-US" sz="3000" dirty="0" smtClean="0"/>
                        <a:t>n = 76</a:t>
                      </a:r>
                      <a:endParaRPr lang="en-US" sz="3000" dirty="0">
                        <a:latin typeface="Calibri"/>
                        <a:cs typeface="Calibri"/>
                      </a:endParaRPr>
                    </a:p>
                  </a:txBody>
                  <a:tcPr anchor="ctr"/>
                </a:tc>
                <a:tc>
                  <a:txBody>
                    <a:bodyPr/>
                    <a:lstStyle/>
                    <a:p>
                      <a:pPr algn="ctr"/>
                      <a:r>
                        <a:rPr lang="en-US" sz="3000" dirty="0" smtClean="0"/>
                        <a:t>Total</a:t>
                      </a:r>
                    </a:p>
                    <a:p>
                      <a:pPr algn="ctr"/>
                      <a:r>
                        <a:rPr lang="en-US" sz="3000" dirty="0" smtClean="0"/>
                        <a:t>n = 134</a:t>
                      </a:r>
                      <a:endParaRPr lang="en-US" sz="3000" dirty="0">
                        <a:latin typeface="Calibri"/>
                        <a:cs typeface="Calibri"/>
                      </a:endParaRPr>
                    </a:p>
                  </a:txBody>
                  <a:tcPr anchor="ctr"/>
                </a:tc>
              </a:tr>
              <a:tr h="575497">
                <a:tc>
                  <a:txBody>
                    <a:bodyPr/>
                    <a:lstStyle/>
                    <a:p>
                      <a:pPr algn="l"/>
                      <a:r>
                        <a:rPr lang="en-US" sz="3000" b="1" dirty="0" smtClean="0"/>
                        <a:t>Mean Age</a:t>
                      </a:r>
                      <a:endParaRPr lang="en-US" sz="3000" b="1" dirty="0">
                        <a:latin typeface="Calibri"/>
                        <a:cs typeface="Calibri"/>
                      </a:endParaRPr>
                    </a:p>
                  </a:txBody>
                  <a:tcPr anchor="ctr"/>
                </a:tc>
                <a:tc>
                  <a:txBody>
                    <a:bodyPr/>
                    <a:lstStyle/>
                    <a:p>
                      <a:pPr algn="ctr"/>
                      <a:r>
                        <a:rPr lang="en-US" sz="3000" dirty="0" smtClean="0"/>
                        <a:t>71.40</a:t>
                      </a:r>
                      <a:endParaRPr lang="en-US" sz="3000" dirty="0">
                        <a:latin typeface="Calibri"/>
                        <a:cs typeface="Calibri"/>
                      </a:endParaRPr>
                    </a:p>
                  </a:txBody>
                  <a:tcPr anchor="ctr"/>
                </a:tc>
                <a:tc>
                  <a:txBody>
                    <a:bodyPr/>
                    <a:lstStyle/>
                    <a:p>
                      <a:pPr algn="ctr"/>
                      <a:r>
                        <a:rPr lang="en-US" sz="3000" dirty="0" smtClean="0"/>
                        <a:t>71.77</a:t>
                      </a:r>
                      <a:endParaRPr lang="en-US" sz="3000" dirty="0">
                        <a:latin typeface="Calibri"/>
                        <a:cs typeface="Calibri"/>
                      </a:endParaRPr>
                    </a:p>
                  </a:txBody>
                  <a:tcPr anchor="ctr"/>
                </a:tc>
                <a:tc>
                  <a:txBody>
                    <a:bodyPr/>
                    <a:lstStyle/>
                    <a:p>
                      <a:pPr algn="ctr"/>
                      <a:r>
                        <a:rPr lang="en-US" sz="3000" dirty="0" smtClean="0"/>
                        <a:t>71.61</a:t>
                      </a:r>
                      <a:endParaRPr lang="en-US" sz="3000" dirty="0">
                        <a:latin typeface="Calibri"/>
                        <a:cs typeface="Calibri"/>
                      </a:endParaRPr>
                    </a:p>
                  </a:txBody>
                  <a:tcPr anchor="ctr"/>
                </a:tc>
              </a:tr>
              <a:tr h="575497">
                <a:tc>
                  <a:txBody>
                    <a:bodyPr/>
                    <a:lstStyle/>
                    <a:p>
                      <a:pPr algn="l"/>
                      <a:r>
                        <a:rPr lang="en-US" sz="3000" b="1" dirty="0" smtClean="0"/>
                        <a:t>Gender (%)</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baseline="0" dirty="0" smtClean="0"/>
                        <a:t>     Male</a:t>
                      </a:r>
                      <a:endParaRPr lang="en-US" sz="3000" dirty="0">
                        <a:latin typeface="Calibri"/>
                        <a:cs typeface="Calibri"/>
                      </a:endParaRPr>
                    </a:p>
                  </a:txBody>
                  <a:tcPr anchor="ctr"/>
                </a:tc>
                <a:tc>
                  <a:txBody>
                    <a:bodyPr/>
                    <a:lstStyle/>
                    <a:p>
                      <a:pPr algn="ctr"/>
                      <a:r>
                        <a:rPr lang="en-US" sz="3000" dirty="0" smtClean="0"/>
                        <a:t>41.4</a:t>
                      </a:r>
                      <a:endParaRPr lang="en-US" sz="3000" dirty="0">
                        <a:latin typeface="Calibri"/>
                        <a:cs typeface="Calibri"/>
                      </a:endParaRPr>
                    </a:p>
                  </a:txBody>
                  <a:tcPr anchor="ctr"/>
                </a:tc>
                <a:tc>
                  <a:txBody>
                    <a:bodyPr/>
                    <a:lstStyle/>
                    <a:p>
                      <a:pPr algn="ctr"/>
                      <a:r>
                        <a:rPr lang="en-US" sz="3000" dirty="0" smtClean="0"/>
                        <a:t>32.9</a:t>
                      </a:r>
                      <a:endParaRPr lang="en-US" sz="3000" dirty="0">
                        <a:latin typeface="Calibri"/>
                        <a:cs typeface="Calibri"/>
                      </a:endParaRPr>
                    </a:p>
                  </a:txBody>
                  <a:tcPr anchor="ctr"/>
                </a:tc>
                <a:tc>
                  <a:txBody>
                    <a:bodyPr/>
                    <a:lstStyle/>
                    <a:p>
                      <a:pPr algn="ctr"/>
                      <a:r>
                        <a:rPr lang="en-US" sz="3000" dirty="0" smtClean="0"/>
                        <a:t>36.6</a:t>
                      </a:r>
                      <a:endParaRPr lang="en-US" sz="3000" dirty="0">
                        <a:latin typeface="Calibri"/>
                        <a:cs typeface="Calibri"/>
                      </a:endParaRPr>
                    </a:p>
                  </a:txBody>
                  <a:tcPr anchor="ctr"/>
                </a:tc>
              </a:tr>
              <a:tr h="575497">
                <a:tc>
                  <a:txBody>
                    <a:bodyPr/>
                    <a:lstStyle/>
                    <a:p>
                      <a:pPr algn="l"/>
                      <a:r>
                        <a:rPr lang="en-US" sz="3000" dirty="0" smtClean="0"/>
                        <a:t>     Female</a:t>
                      </a:r>
                      <a:endParaRPr lang="en-US" sz="3000" dirty="0">
                        <a:latin typeface="Calibri"/>
                        <a:cs typeface="Calibri"/>
                      </a:endParaRPr>
                    </a:p>
                  </a:txBody>
                  <a:tcPr anchor="ctr"/>
                </a:tc>
                <a:tc>
                  <a:txBody>
                    <a:bodyPr/>
                    <a:lstStyle/>
                    <a:p>
                      <a:pPr algn="ctr"/>
                      <a:r>
                        <a:rPr lang="en-US" sz="3000" dirty="0" smtClean="0"/>
                        <a:t>58.6</a:t>
                      </a:r>
                      <a:endParaRPr lang="en-US" sz="3000" dirty="0">
                        <a:latin typeface="Calibri"/>
                        <a:cs typeface="Calibri"/>
                      </a:endParaRPr>
                    </a:p>
                  </a:txBody>
                  <a:tcPr anchor="ctr"/>
                </a:tc>
                <a:tc>
                  <a:txBody>
                    <a:bodyPr/>
                    <a:lstStyle/>
                    <a:p>
                      <a:pPr algn="ctr"/>
                      <a:r>
                        <a:rPr lang="en-US" sz="3000" dirty="0" smtClean="0"/>
                        <a:t>67.1</a:t>
                      </a:r>
                      <a:endParaRPr lang="en-US" sz="3000" dirty="0">
                        <a:latin typeface="Calibri"/>
                        <a:cs typeface="Calibri"/>
                      </a:endParaRPr>
                    </a:p>
                  </a:txBody>
                  <a:tcPr anchor="ctr"/>
                </a:tc>
                <a:tc>
                  <a:txBody>
                    <a:bodyPr/>
                    <a:lstStyle/>
                    <a:p>
                      <a:pPr algn="ctr"/>
                      <a:r>
                        <a:rPr lang="en-US" sz="3000" dirty="0" smtClean="0"/>
                        <a:t>63.4</a:t>
                      </a:r>
                      <a:endParaRPr lang="en-US" sz="3000" dirty="0">
                        <a:latin typeface="Calibri"/>
                        <a:cs typeface="Calibri"/>
                      </a:endParaRPr>
                    </a:p>
                  </a:txBody>
                  <a:tcPr anchor="ctr"/>
                </a:tc>
              </a:tr>
              <a:tr h="575497">
                <a:tc>
                  <a:txBody>
                    <a:bodyPr/>
                    <a:lstStyle/>
                    <a:p>
                      <a:pPr algn="l"/>
                      <a:r>
                        <a:rPr lang="en-US" sz="3000" dirty="0" smtClean="0"/>
                        <a:t>Race (%)</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dirty="0" smtClean="0"/>
                        <a:t>     White</a:t>
                      </a:r>
                      <a:endParaRPr lang="en-US" sz="3000" dirty="0">
                        <a:latin typeface="Calibri"/>
                        <a:cs typeface="Calibri"/>
                      </a:endParaRPr>
                    </a:p>
                  </a:txBody>
                  <a:tcPr anchor="ctr"/>
                </a:tc>
                <a:tc>
                  <a:txBody>
                    <a:bodyPr/>
                    <a:lstStyle/>
                    <a:p>
                      <a:pPr algn="ctr"/>
                      <a:r>
                        <a:rPr lang="en-US" sz="3000" dirty="0" smtClean="0"/>
                        <a:t>98.3</a:t>
                      </a:r>
                      <a:endParaRPr lang="en-US" sz="3000" dirty="0">
                        <a:latin typeface="Calibri"/>
                        <a:cs typeface="Calibri"/>
                      </a:endParaRPr>
                    </a:p>
                  </a:txBody>
                  <a:tcPr anchor="ctr"/>
                </a:tc>
                <a:tc>
                  <a:txBody>
                    <a:bodyPr/>
                    <a:lstStyle/>
                    <a:p>
                      <a:pPr algn="ctr"/>
                      <a:r>
                        <a:rPr lang="en-US" sz="3000" dirty="0" smtClean="0"/>
                        <a:t>92.1</a:t>
                      </a:r>
                      <a:endParaRPr lang="en-US" sz="3000" dirty="0">
                        <a:latin typeface="Calibri"/>
                        <a:cs typeface="Calibri"/>
                      </a:endParaRPr>
                    </a:p>
                  </a:txBody>
                  <a:tcPr anchor="ctr"/>
                </a:tc>
                <a:tc>
                  <a:txBody>
                    <a:bodyPr/>
                    <a:lstStyle/>
                    <a:p>
                      <a:pPr algn="ctr"/>
                      <a:r>
                        <a:rPr lang="en-US" sz="3000" dirty="0" smtClean="0"/>
                        <a:t>94.8</a:t>
                      </a:r>
                      <a:endParaRPr lang="en-US" sz="3000" dirty="0">
                        <a:latin typeface="Calibri"/>
                        <a:cs typeface="Calibri"/>
                      </a:endParaRPr>
                    </a:p>
                  </a:txBody>
                  <a:tcPr anchor="ctr"/>
                </a:tc>
              </a:tr>
              <a:tr h="575497">
                <a:tc>
                  <a:txBody>
                    <a:bodyPr/>
                    <a:lstStyle/>
                    <a:p>
                      <a:pPr algn="l"/>
                      <a:r>
                        <a:rPr lang="en-US" sz="3000" dirty="0" smtClean="0"/>
                        <a:t>     Other</a:t>
                      </a:r>
                      <a:endParaRPr lang="en-US" sz="3000" dirty="0">
                        <a:latin typeface="Calibri"/>
                        <a:cs typeface="Calibri"/>
                      </a:endParaRPr>
                    </a:p>
                  </a:txBody>
                  <a:tcPr anchor="ctr"/>
                </a:tc>
                <a:tc>
                  <a:txBody>
                    <a:bodyPr/>
                    <a:lstStyle/>
                    <a:p>
                      <a:pPr algn="ctr"/>
                      <a:r>
                        <a:rPr lang="en-US" sz="3000" dirty="0" smtClean="0"/>
                        <a:t>1.7</a:t>
                      </a:r>
                      <a:endParaRPr lang="en-US" sz="3000" dirty="0">
                        <a:latin typeface="Calibri"/>
                        <a:cs typeface="Calibri"/>
                      </a:endParaRPr>
                    </a:p>
                  </a:txBody>
                  <a:tcPr anchor="ctr"/>
                </a:tc>
                <a:tc>
                  <a:txBody>
                    <a:bodyPr/>
                    <a:lstStyle/>
                    <a:p>
                      <a:pPr algn="ctr"/>
                      <a:r>
                        <a:rPr lang="en-US" sz="3000" dirty="0" smtClean="0"/>
                        <a:t>7.9</a:t>
                      </a:r>
                      <a:endParaRPr lang="en-US" sz="3000" dirty="0">
                        <a:latin typeface="Calibri"/>
                        <a:cs typeface="Calibri"/>
                      </a:endParaRPr>
                    </a:p>
                  </a:txBody>
                  <a:tcPr anchor="ctr"/>
                </a:tc>
                <a:tc>
                  <a:txBody>
                    <a:bodyPr/>
                    <a:lstStyle/>
                    <a:p>
                      <a:pPr algn="ctr"/>
                      <a:r>
                        <a:rPr lang="en-US" sz="3000" dirty="0" smtClean="0"/>
                        <a:t>5.2</a:t>
                      </a:r>
                      <a:endParaRPr lang="en-US" sz="3000" dirty="0">
                        <a:latin typeface="Calibri"/>
                        <a:cs typeface="Calibri"/>
                      </a:endParaRPr>
                    </a:p>
                  </a:txBody>
                  <a:tcPr anchor="ctr"/>
                </a:tc>
              </a:tr>
              <a:tr h="575497">
                <a:tc>
                  <a:txBody>
                    <a:bodyPr/>
                    <a:lstStyle/>
                    <a:p>
                      <a:pPr algn="l"/>
                      <a:r>
                        <a:rPr lang="en-US" sz="3000" b="1" dirty="0" smtClean="0"/>
                        <a:t>Marital</a:t>
                      </a:r>
                      <a:r>
                        <a:rPr lang="en-US" sz="3000" b="1" baseline="0" dirty="0" smtClean="0"/>
                        <a:t> Status (%)*</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baseline="0" dirty="0" smtClean="0"/>
                        <a:t>     Single, never married</a:t>
                      </a:r>
                      <a:endParaRPr lang="en-US" sz="3000" dirty="0">
                        <a:latin typeface="Calibri"/>
                        <a:cs typeface="Calibri"/>
                      </a:endParaRPr>
                    </a:p>
                  </a:txBody>
                  <a:tcPr anchor="ctr"/>
                </a:tc>
                <a:tc>
                  <a:txBody>
                    <a:bodyPr/>
                    <a:lstStyle/>
                    <a:p>
                      <a:pPr algn="ctr"/>
                      <a:r>
                        <a:rPr lang="en-US" sz="3000" dirty="0" smtClean="0"/>
                        <a:t>7.9</a:t>
                      </a:r>
                      <a:endParaRPr lang="en-US" sz="3000" dirty="0">
                        <a:latin typeface="Calibri"/>
                        <a:cs typeface="Calibri"/>
                      </a:endParaRPr>
                    </a:p>
                  </a:txBody>
                  <a:tcPr anchor="ctr"/>
                </a:tc>
                <a:tc>
                  <a:txBody>
                    <a:bodyPr/>
                    <a:lstStyle/>
                    <a:p>
                      <a:pPr algn="ctr"/>
                      <a:r>
                        <a:rPr lang="en-US" sz="3000" dirty="0" smtClean="0"/>
                        <a:t>1.7</a:t>
                      </a:r>
                      <a:endParaRPr lang="en-US" sz="3000" dirty="0">
                        <a:latin typeface="Calibri"/>
                        <a:cs typeface="Calibri"/>
                      </a:endParaRPr>
                    </a:p>
                  </a:txBody>
                  <a:tcPr anchor="ctr"/>
                </a:tc>
                <a:tc>
                  <a:txBody>
                    <a:bodyPr/>
                    <a:lstStyle/>
                    <a:p>
                      <a:pPr algn="ctr"/>
                      <a:r>
                        <a:rPr lang="en-US" sz="3000" dirty="0" smtClean="0"/>
                        <a:t>5.2</a:t>
                      </a:r>
                      <a:endParaRPr lang="en-US" sz="3000" dirty="0">
                        <a:latin typeface="Calibri"/>
                        <a:cs typeface="Calibri"/>
                      </a:endParaRPr>
                    </a:p>
                  </a:txBody>
                  <a:tcPr anchor="ctr"/>
                </a:tc>
              </a:tr>
              <a:tr h="575497">
                <a:tc>
                  <a:txBody>
                    <a:bodyPr/>
                    <a:lstStyle/>
                    <a:p>
                      <a:pPr algn="l"/>
                      <a:r>
                        <a:rPr lang="en-US" sz="3000" dirty="0" smtClean="0"/>
                        <a:t>     Married</a:t>
                      </a:r>
                      <a:endParaRPr lang="en-US" sz="3000" dirty="0">
                        <a:latin typeface="Calibri"/>
                        <a:cs typeface="Calibri"/>
                      </a:endParaRPr>
                    </a:p>
                  </a:txBody>
                  <a:tcPr anchor="ctr"/>
                </a:tc>
                <a:tc>
                  <a:txBody>
                    <a:bodyPr/>
                    <a:lstStyle/>
                    <a:p>
                      <a:pPr algn="ctr"/>
                      <a:r>
                        <a:rPr lang="en-US" sz="3000" dirty="0" smtClean="0"/>
                        <a:t>57.9</a:t>
                      </a:r>
                      <a:endParaRPr lang="en-US" sz="3000" dirty="0">
                        <a:latin typeface="Calibri"/>
                        <a:cs typeface="Calibri"/>
                      </a:endParaRPr>
                    </a:p>
                  </a:txBody>
                  <a:tcPr anchor="ctr"/>
                </a:tc>
                <a:tc>
                  <a:txBody>
                    <a:bodyPr/>
                    <a:lstStyle/>
                    <a:p>
                      <a:pPr algn="ctr"/>
                      <a:r>
                        <a:rPr lang="en-US" sz="3000" dirty="0" smtClean="0"/>
                        <a:t>48.3</a:t>
                      </a:r>
                      <a:endParaRPr lang="en-US" sz="3000" dirty="0">
                        <a:latin typeface="Calibri"/>
                        <a:cs typeface="Calibri"/>
                      </a:endParaRPr>
                    </a:p>
                  </a:txBody>
                  <a:tcPr anchor="ctr"/>
                </a:tc>
                <a:tc>
                  <a:txBody>
                    <a:bodyPr/>
                    <a:lstStyle/>
                    <a:p>
                      <a:pPr algn="ctr"/>
                      <a:r>
                        <a:rPr lang="en-US" sz="3000" dirty="0" smtClean="0"/>
                        <a:t>53.7</a:t>
                      </a:r>
                      <a:endParaRPr lang="en-US" sz="3000" dirty="0">
                        <a:latin typeface="Calibri"/>
                        <a:cs typeface="Calibri"/>
                      </a:endParaRPr>
                    </a:p>
                  </a:txBody>
                  <a:tcPr anchor="ctr"/>
                </a:tc>
              </a:tr>
              <a:tr h="575497">
                <a:tc>
                  <a:txBody>
                    <a:bodyPr/>
                    <a:lstStyle/>
                    <a:p>
                      <a:pPr algn="l"/>
                      <a:r>
                        <a:rPr lang="en-US" sz="3000" dirty="0" smtClean="0"/>
                        <a:t>     Widowed</a:t>
                      </a:r>
                      <a:endParaRPr lang="en-US" sz="3000" dirty="0">
                        <a:latin typeface="Calibri"/>
                        <a:cs typeface="Calibri"/>
                      </a:endParaRPr>
                    </a:p>
                  </a:txBody>
                  <a:tcPr anchor="ctr"/>
                </a:tc>
                <a:tc>
                  <a:txBody>
                    <a:bodyPr/>
                    <a:lstStyle/>
                    <a:p>
                      <a:pPr algn="ctr"/>
                      <a:r>
                        <a:rPr lang="en-US" sz="3000" dirty="0" smtClean="0"/>
                        <a:t>27.6</a:t>
                      </a:r>
                      <a:endParaRPr lang="en-US" sz="3000" dirty="0">
                        <a:latin typeface="Calibri"/>
                        <a:cs typeface="Calibri"/>
                      </a:endParaRPr>
                    </a:p>
                  </a:txBody>
                  <a:tcPr anchor="ctr"/>
                </a:tc>
                <a:tc>
                  <a:txBody>
                    <a:bodyPr/>
                    <a:lstStyle/>
                    <a:p>
                      <a:pPr algn="ctr"/>
                      <a:r>
                        <a:rPr lang="en-US" sz="3000" dirty="0" smtClean="0"/>
                        <a:t>29.3</a:t>
                      </a:r>
                      <a:endParaRPr lang="en-US" sz="3000" dirty="0">
                        <a:latin typeface="Calibri"/>
                        <a:cs typeface="Calibri"/>
                      </a:endParaRPr>
                    </a:p>
                  </a:txBody>
                  <a:tcPr anchor="ctr"/>
                </a:tc>
                <a:tc>
                  <a:txBody>
                    <a:bodyPr/>
                    <a:lstStyle/>
                    <a:p>
                      <a:pPr algn="ctr"/>
                      <a:r>
                        <a:rPr lang="en-US" sz="3000" dirty="0" smtClean="0"/>
                        <a:t>28.4</a:t>
                      </a:r>
                      <a:endParaRPr lang="en-US" sz="3000" dirty="0">
                        <a:latin typeface="Calibri"/>
                        <a:cs typeface="Calibri"/>
                      </a:endParaRPr>
                    </a:p>
                  </a:txBody>
                  <a:tcPr anchor="ctr"/>
                </a:tc>
              </a:tr>
              <a:tr h="575497">
                <a:tc>
                  <a:txBody>
                    <a:bodyPr/>
                    <a:lstStyle/>
                    <a:p>
                      <a:pPr algn="l"/>
                      <a:r>
                        <a:rPr lang="en-US" sz="3000" dirty="0" smtClean="0"/>
                        <a:t>     Divorced</a:t>
                      </a:r>
                      <a:endParaRPr lang="en-US" sz="3000" dirty="0">
                        <a:latin typeface="Calibri"/>
                        <a:cs typeface="Calibri"/>
                      </a:endParaRPr>
                    </a:p>
                  </a:txBody>
                  <a:tcPr anchor="ctr"/>
                </a:tc>
                <a:tc>
                  <a:txBody>
                    <a:bodyPr/>
                    <a:lstStyle/>
                    <a:p>
                      <a:pPr algn="ctr"/>
                      <a:r>
                        <a:rPr lang="en-US" sz="3000" dirty="0" smtClean="0"/>
                        <a:t>6.6</a:t>
                      </a:r>
                      <a:endParaRPr lang="en-US" sz="3000" dirty="0">
                        <a:latin typeface="Calibri"/>
                        <a:cs typeface="Calibri"/>
                      </a:endParaRPr>
                    </a:p>
                  </a:txBody>
                  <a:tcPr anchor="ctr"/>
                </a:tc>
                <a:tc>
                  <a:txBody>
                    <a:bodyPr/>
                    <a:lstStyle/>
                    <a:p>
                      <a:pPr algn="ctr"/>
                      <a:r>
                        <a:rPr lang="en-US" sz="3000" dirty="0" smtClean="0"/>
                        <a:t>20.7</a:t>
                      </a:r>
                      <a:endParaRPr lang="en-US" sz="3000" dirty="0">
                        <a:latin typeface="Calibri"/>
                        <a:cs typeface="Calibri"/>
                      </a:endParaRPr>
                    </a:p>
                  </a:txBody>
                  <a:tcPr anchor="ctr"/>
                </a:tc>
                <a:tc>
                  <a:txBody>
                    <a:bodyPr/>
                    <a:lstStyle/>
                    <a:p>
                      <a:pPr algn="ctr"/>
                      <a:r>
                        <a:rPr lang="en-US" sz="3000" dirty="0" smtClean="0"/>
                        <a:t>12.7</a:t>
                      </a:r>
                      <a:endParaRPr lang="en-US" sz="3000" dirty="0">
                        <a:latin typeface="Calibri"/>
                        <a:cs typeface="Calibri"/>
                      </a:endParaRPr>
                    </a:p>
                  </a:txBody>
                  <a:tcPr anchor="ctr"/>
                </a:tc>
              </a:tr>
              <a:tr h="575497">
                <a:tc>
                  <a:txBody>
                    <a:bodyPr/>
                    <a:lstStyle/>
                    <a:p>
                      <a:pPr algn="l"/>
                      <a:r>
                        <a:rPr lang="en-US" sz="3000" b="1" dirty="0" smtClean="0"/>
                        <a:t>Education*</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baseline="0" dirty="0" smtClean="0"/>
                        <a:t>     High school or less</a:t>
                      </a:r>
                      <a:endParaRPr lang="en-US" sz="3000" b="0" dirty="0">
                        <a:latin typeface="Calibri"/>
                        <a:cs typeface="Calibri"/>
                      </a:endParaRPr>
                    </a:p>
                  </a:txBody>
                  <a:tcPr anchor="ctr"/>
                </a:tc>
                <a:tc>
                  <a:txBody>
                    <a:bodyPr/>
                    <a:lstStyle/>
                    <a:p>
                      <a:pPr algn="ctr"/>
                      <a:r>
                        <a:rPr lang="en-US" sz="3000" dirty="0" smtClean="0"/>
                        <a:t>56.9</a:t>
                      </a:r>
                      <a:endParaRPr lang="en-US" sz="3000" dirty="0">
                        <a:latin typeface="Calibri"/>
                        <a:cs typeface="Calibri"/>
                      </a:endParaRPr>
                    </a:p>
                  </a:txBody>
                  <a:tcPr anchor="ctr"/>
                </a:tc>
                <a:tc>
                  <a:txBody>
                    <a:bodyPr/>
                    <a:lstStyle/>
                    <a:p>
                      <a:pPr algn="ctr"/>
                      <a:r>
                        <a:rPr lang="en-US" sz="3000" dirty="0" smtClean="0"/>
                        <a:t>75.0</a:t>
                      </a:r>
                      <a:endParaRPr lang="en-US" sz="3000" dirty="0">
                        <a:latin typeface="Calibri"/>
                        <a:cs typeface="Calibri"/>
                      </a:endParaRPr>
                    </a:p>
                  </a:txBody>
                  <a:tcPr anchor="ctr"/>
                </a:tc>
                <a:tc>
                  <a:txBody>
                    <a:bodyPr/>
                    <a:lstStyle/>
                    <a:p>
                      <a:pPr algn="ctr"/>
                      <a:r>
                        <a:rPr lang="en-US" sz="3000" dirty="0" smtClean="0"/>
                        <a:t>67.2</a:t>
                      </a:r>
                      <a:endParaRPr lang="en-US" sz="3000" dirty="0">
                        <a:latin typeface="Calibri"/>
                        <a:cs typeface="Calibri"/>
                      </a:endParaRPr>
                    </a:p>
                  </a:txBody>
                  <a:tcPr anchor="ctr"/>
                </a:tc>
              </a:tr>
              <a:tr h="575497">
                <a:tc>
                  <a:txBody>
                    <a:bodyPr/>
                    <a:lstStyle/>
                    <a:p>
                      <a:pPr algn="l"/>
                      <a:r>
                        <a:rPr lang="en-US" sz="3000" dirty="0" smtClean="0"/>
                        <a:t>     Higher</a:t>
                      </a:r>
                      <a:r>
                        <a:rPr lang="en-US" sz="3000" baseline="0" dirty="0" smtClean="0"/>
                        <a:t> than high school</a:t>
                      </a:r>
                      <a:endParaRPr lang="en-US" sz="3000" dirty="0">
                        <a:latin typeface="Calibri"/>
                        <a:cs typeface="Calibri"/>
                      </a:endParaRPr>
                    </a:p>
                  </a:txBody>
                  <a:tcPr anchor="ctr"/>
                </a:tc>
                <a:tc>
                  <a:txBody>
                    <a:bodyPr/>
                    <a:lstStyle/>
                    <a:p>
                      <a:pPr algn="ctr"/>
                      <a:r>
                        <a:rPr lang="en-US" sz="3000" dirty="0" smtClean="0"/>
                        <a:t>43.1</a:t>
                      </a:r>
                      <a:endParaRPr lang="en-US" sz="3000" dirty="0">
                        <a:latin typeface="Calibri"/>
                        <a:cs typeface="Calibri"/>
                      </a:endParaRPr>
                    </a:p>
                  </a:txBody>
                  <a:tcPr anchor="ctr"/>
                </a:tc>
                <a:tc>
                  <a:txBody>
                    <a:bodyPr/>
                    <a:lstStyle/>
                    <a:p>
                      <a:pPr algn="ctr"/>
                      <a:r>
                        <a:rPr lang="en-US" sz="3000" dirty="0" smtClean="0"/>
                        <a:t>25.0</a:t>
                      </a:r>
                      <a:endParaRPr lang="en-US" sz="3000" dirty="0">
                        <a:latin typeface="Calibri"/>
                        <a:cs typeface="Calibri"/>
                      </a:endParaRPr>
                    </a:p>
                  </a:txBody>
                  <a:tcPr anchor="ctr"/>
                </a:tc>
                <a:tc>
                  <a:txBody>
                    <a:bodyPr/>
                    <a:lstStyle/>
                    <a:p>
                      <a:pPr algn="ctr"/>
                      <a:r>
                        <a:rPr lang="en-US" sz="3000" dirty="0" smtClean="0"/>
                        <a:t>32.8</a:t>
                      </a:r>
                      <a:endParaRPr lang="en-US" sz="3000" dirty="0">
                        <a:latin typeface="Calibri"/>
                        <a:cs typeface="Calibri"/>
                      </a:endParaRPr>
                    </a:p>
                  </a:txBody>
                  <a:tcPr anchor="ctr"/>
                </a:tc>
              </a:tr>
              <a:tr h="575497">
                <a:tc>
                  <a:txBody>
                    <a:bodyPr/>
                    <a:lstStyle/>
                    <a:p>
                      <a:pPr algn="l"/>
                      <a:r>
                        <a:rPr lang="en-US" sz="3000" b="1" dirty="0" smtClean="0"/>
                        <a:t>Employment Status</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dirty="0" smtClean="0"/>
                        <a:t>     Unemployed</a:t>
                      </a:r>
                      <a:endParaRPr lang="en-US" sz="3000" dirty="0">
                        <a:latin typeface="Calibri"/>
                        <a:cs typeface="Calibri"/>
                      </a:endParaRPr>
                    </a:p>
                  </a:txBody>
                  <a:tcPr anchor="ctr"/>
                </a:tc>
                <a:tc>
                  <a:txBody>
                    <a:bodyPr/>
                    <a:lstStyle/>
                    <a:p>
                      <a:pPr algn="ctr"/>
                      <a:r>
                        <a:rPr lang="en-US" sz="3000" dirty="0" smtClean="0"/>
                        <a:t>6.9</a:t>
                      </a:r>
                      <a:endParaRPr lang="en-US" sz="3000" dirty="0">
                        <a:latin typeface="Calibri"/>
                        <a:cs typeface="Calibri"/>
                      </a:endParaRPr>
                    </a:p>
                  </a:txBody>
                  <a:tcPr anchor="ctr"/>
                </a:tc>
                <a:tc>
                  <a:txBody>
                    <a:bodyPr/>
                    <a:lstStyle/>
                    <a:p>
                      <a:pPr algn="ctr"/>
                      <a:r>
                        <a:rPr lang="en-US" sz="3000" dirty="0" smtClean="0"/>
                        <a:t>13.2</a:t>
                      </a:r>
                      <a:endParaRPr lang="en-US" sz="3000" dirty="0">
                        <a:latin typeface="Calibri"/>
                        <a:cs typeface="Calibri"/>
                      </a:endParaRPr>
                    </a:p>
                  </a:txBody>
                  <a:tcPr anchor="ctr"/>
                </a:tc>
                <a:tc>
                  <a:txBody>
                    <a:bodyPr/>
                    <a:lstStyle/>
                    <a:p>
                      <a:pPr algn="ctr"/>
                      <a:r>
                        <a:rPr lang="en-US" sz="3000" dirty="0" smtClean="0"/>
                        <a:t>10.4</a:t>
                      </a:r>
                      <a:endParaRPr lang="en-US" sz="3000" dirty="0">
                        <a:latin typeface="Calibri"/>
                        <a:cs typeface="Calibri"/>
                      </a:endParaRPr>
                    </a:p>
                  </a:txBody>
                  <a:tcPr anchor="ctr"/>
                </a:tc>
              </a:tr>
              <a:tr h="575497">
                <a:tc>
                  <a:txBody>
                    <a:bodyPr/>
                    <a:lstStyle/>
                    <a:p>
                      <a:pPr algn="l"/>
                      <a:r>
                        <a:rPr lang="en-US" sz="3000" dirty="0" smtClean="0"/>
                        <a:t>     Employed</a:t>
                      </a:r>
                      <a:endParaRPr lang="en-US" sz="3000" dirty="0">
                        <a:latin typeface="Calibri"/>
                        <a:cs typeface="Calibri"/>
                      </a:endParaRPr>
                    </a:p>
                  </a:txBody>
                  <a:tcPr anchor="ctr"/>
                </a:tc>
                <a:tc>
                  <a:txBody>
                    <a:bodyPr/>
                    <a:lstStyle/>
                    <a:p>
                      <a:pPr algn="ctr"/>
                      <a:r>
                        <a:rPr lang="en-US" sz="3000" dirty="0" smtClean="0"/>
                        <a:t>25.9</a:t>
                      </a:r>
                      <a:endParaRPr lang="en-US" sz="3000" dirty="0">
                        <a:latin typeface="Calibri"/>
                        <a:cs typeface="Calibri"/>
                      </a:endParaRPr>
                    </a:p>
                  </a:txBody>
                  <a:tcPr anchor="ctr"/>
                </a:tc>
                <a:tc>
                  <a:txBody>
                    <a:bodyPr/>
                    <a:lstStyle/>
                    <a:p>
                      <a:pPr algn="ctr"/>
                      <a:r>
                        <a:rPr lang="en-US" sz="3000" dirty="0" smtClean="0"/>
                        <a:t>21.1</a:t>
                      </a:r>
                      <a:endParaRPr lang="en-US" sz="3000" dirty="0">
                        <a:latin typeface="Calibri"/>
                        <a:cs typeface="Calibri"/>
                      </a:endParaRPr>
                    </a:p>
                  </a:txBody>
                  <a:tcPr anchor="ctr"/>
                </a:tc>
                <a:tc>
                  <a:txBody>
                    <a:bodyPr/>
                    <a:lstStyle/>
                    <a:p>
                      <a:pPr algn="ctr"/>
                      <a:r>
                        <a:rPr lang="en-US" sz="3000" dirty="0" smtClean="0"/>
                        <a:t>23.1</a:t>
                      </a:r>
                      <a:endParaRPr lang="en-US" sz="3000" dirty="0">
                        <a:latin typeface="Calibri"/>
                        <a:cs typeface="Calibri"/>
                      </a:endParaRPr>
                    </a:p>
                  </a:txBody>
                  <a:tcPr anchor="ctr"/>
                </a:tc>
              </a:tr>
              <a:tr h="575497">
                <a:tc>
                  <a:txBody>
                    <a:bodyPr/>
                    <a:lstStyle/>
                    <a:p>
                      <a:pPr algn="l"/>
                      <a:r>
                        <a:rPr lang="en-US" sz="3000" dirty="0" smtClean="0"/>
                        <a:t>     Retired</a:t>
                      </a:r>
                      <a:endParaRPr lang="en-US" sz="3000" dirty="0">
                        <a:latin typeface="Calibri"/>
                        <a:cs typeface="Calibri"/>
                      </a:endParaRPr>
                    </a:p>
                  </a:txBody>
                  <a:tcPr anchor="ctr"/>
                </a:tc>
                <a:tc>
                  <a:txBody>
                    <a:bodyPr/>
                    <a:lstStyle/>
                    <a:p>
                      <a:pPr algn="ctr"/>
                      <a:r>
                        <a:rPr lang="en-US" sz="3000" dirty="0" smtClean="0"/>
                        <a:t>67.2</a:t>
                      </a:r>
                      <a:endParaRPr lang="en-US" sz="3000" dirty="0">
                        <a:latin typeface="Calibri"/>
                        <a:cs typeface="Calibri"/>
                      </a:endParaRPr>
                    </a:p>
                  </a:txBody>
                  <a:tcPr anchor="ctr"/>
                </a:tc>
                <a:tc>
                  <a:txBody>
                    <a:bodyPr/>
                    <a:lstStyle/>
                    <a:p>
                      <a:pPr algn="ctr"/>
                      <a:r>
                        <a:rPr lang="en-US" sz="3000" dirty="0" smtClean="0"/>
                        <a:t>65.8</a:t>
                      </a:r>
                      <a:endParaRPr lang="en-US" sz="3000" dirty="0">
                        <a:latin typeface="Calibri"/>
                        <a:cs typeface="Calibri"/>
                      </a:endParaRPr>
                    </a:p>
                  </a:txBody>
                  <a:tcPr anchor="ctr"/>
                </a:tc>
                <a:tc>
                  <a:txBody>
                    <a:bodyPr/>
                    <a:lstStyle/>
                    <a:p>
                      <a:pPr algn="ctr"/>
                      <a:r>
                        <a:rPr lang="en-US" sz="3000" dirty="0" smtClean="0"/>
                        <a:t>66.4</a:t>
                      </a:r>
                      <a:endParaRPr lang="en-US" sz="3000" dirty="0">
                        <a:latin typeface="Calibri"/>
                        <a:cs typeface="Calibri"/>
                      </a:endParaRPr>
                    </a:p>
                  </a:txBody>
                  <a:tcPr anchor="ctr"/>
                </a:tc>
              </a:tr>
              <a:tr h="575497">
                <a:tc>
                  <a:txBody>
                    <a:bodyPr/>
                    <a:lstStyle/>
                    <a:p>
                      <a:pPr algn="l"/>
                      <a:r>
                        <a:rPr lang="en-US" sz="3000" b="1" dirty="0" smtClean="0"/>
                        <a:t>Income*</a:t>
                      </a:r>
                      <a:endParaRPr lang="en-US" sz="3000" b="1"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c>
                  <a:txBody>
                    <a:bodyPr/>
                    <a:lstStyle/>
                    <a:p>
                      <a:pPr algn="ctr"/>
                      <a:endParaRPr lang="en-US" sz="3000" dirty="0">
                        <a:latin typeface="Calibri"/>
                        <a:cs typeface="Calibri"/>
                      </a:endParaRPr>
                    </a:p>
                  </a:txBody>
                  <a:tcPr anchor="ctr"/>
                </a:tc>
              </a:tr>
              <a:tr h="575497">
                <a:tc>
                  <a:txBody>
                    <a:bodyPr/>
                    <a:lstStyle/>
                    <a:p>
                      <a:pPr algn="l"/>
                      <a:r>
                        <a:rPr lang="en-US" sz="3000" baseline="0" dirty="0" smtClean="0"/>
                        <a:t>     Less than $50,000</a:t>
                      </a:r>
                      <a:endParaRPr lang="en-US" sz="3000" dirty="0">
                        <a:latin typeface="Calibri"/>
                        <a:cs typeface="Calibri"/>
                      </a:endParaRPr>
                    </a:p>
                  </a:txBody>
                  <a:tcPr anchor="ctr"/>
                </a:tc>
                <a:tc>
                  <a:txBody>
                    <a:bodyPr/>
                    <a:lstStyle/>
                    <a:p>
                      <a:pPr algn="ctr"/>
                      <a:r>
                        <a:rPr lang="en-US" sz="3000" dirty="0" smtClean="0"/>
                        <a:t>36.7</a:t>
                      </a:r>
                      <a:endParaRPr lang="en-US" sz="3000" dirty="0">
                        <a:latin typeface="Calibri"/>
                        <a:cs typeface="Calibri"/>
                      </a:endParaRPr>
                    </a:p>
                  </a:txBody>
                  <a:tcPr anchor="ctr"/>
                </a:tc>
                <a:tc>
                  <a:txBody>
                    <a:bodyPr/>
                    <a:lstStyle/>
                    <a:p>
                      <a:pPr algn="ctr"/>
                      <a:r>
                        <a:rPr lang="en-US" sz="3000" dirty="0" smtClean="0"/>
                        <a:t>70.6</a:t>
                      </a:r>
                      <a:endParaRPr lang="en-US" sz="3000" dirty="0">
                        <a:latin typeface="Calibri"/>
                        <a:cs typeface="Calibri"/>
                      </a:endParaRPr>
                    </a:p>
                  </a:txBody>
                  <a:tcPr anchor="ctr"/>
                </a:tc>
                <a:tc>
                  <a:txBody>
                    <a:bodyPr/>
                    <a:lstStyle/>
                    <a:p>
                      <a:pPr algn="ctr"/>
                      <a:r>
                        <a:rPr lang="en-US" sz="3000" dirty="0" smtClean="0"/>
                        <a:t>56.4</a:t>
                      </a:r>
                      <a:endParaRPr lang="en-US" sz="3000" dirty="0">
                        <a:latin typeface="Calibri"/>
                        <a:cs typeface="Calibri"/>
                      </a:endParaRPr>
                    </a:p>
                  </a:txBody>
                  <a:tcPr anchor="ctr"/>
                </a:tc>
              </a:tr>
              <a:tr h="575497">
                <a:tc>
                  <a:txBody>
                    <a:bodyPr/>
                    <a:lstStyle/>
                    <a:p>
                      <a:pPr algn="l"/>
                      <a:r>
                        <a:rPr lang="en-US" sz="3000" dirty="0" smtClean="0"/>
                        <a:t>     $50,000</a:t>
                      </a:r>
                      <a:r>
                        <a:rPr lang="en-US" sz="3000" baseline="0" dirty="0" smtClean="0"/>
                        <a:t> or more</a:t>
                      </a:r>
                      <a:endParaRPr lang="en-US" sz="3000" dirty="0">
                        <a:latin typeface="Calibri"/>
                        <a:cs typeface="Calibri"/>
                      </a:endParaRPr>
                    </a:p>
                  </a:txBody>
                  <a:tcPr anchor="ctr"/>
                </a:tc>
                <a:tc>
                  <a:txBody>
                    <a:bodyPr/>
                    <a:lstStyle/>
                    <a:p>
                      <a:pPr algn="ctr"/>
                      <a:r>
                        <a:rPr lang="en-US" sz="3000" dirty="0" smtClean="0"/>
                        <a:t>63.3</a:t>
                      </a:r>
                      <a:endParaRPr lang="en-US" sz="3000" dirty="0">
                        <a:latin typeface="Calibri"/>
                        <a:cs typeface="Calibri"/>
                      </a:endParaRPr>
                    </a:p>
                  </a:txBody>
                  <a:tcPr anchor="ctr"/>
                </a:tc>
                <a:tc>
                  <a:txBody>
                    <a:bodyPr/>
                    <a:lstStyle/>
                    <a:p>
                      <a:pPr algn="ctr"/>
                      <a:r>
                        <a:rPr lang="en-US" sz="3000" dirty="0" smtClean="0"/>
                        <a:t>29.4</a:t>
                      </a:r>
                      <a:endParaRPr lang="en-US" sz="3000" dirty="0">
                        <a:latin typeface="Calibri"/>
                        <a:cs typeface="Calibri"/>
                      </a:endParaRPr>
                    </a:p>
                  </a:txBody>
                  <a:tcPr anchor="ctr"/>
                </a:tc>
                <a:tc>
                  <a:txBody>
                    <a:bodyPr/>
                    <a:lstStyle/>
                    <a:p>
                      <a:pPr algn="ctr"/>
                      <a:r>
                        <a:rPr lang="en-US" sz="3000" dirty="0" smtClean="0"/>
                        <a:t>43.6</a:t>
                      </a:r>
                      <a:endParaRPr lang="en-US" sz="3000" dirty="0">
                        <a:latin typeface="Calibri"/>
                        <a:cs typeface="Calibri"/>
                      </a:endParaRPr>
                    </a:p>
                  </a:txBody>
                  <a:tcPr anchor="ctr"/>
                </a:tc>
              </a:tr>
            </a:tbl>
          </a:graphicData>
        </a:graphic>
      </p:graphicFrame>
      <p:sp>
        <p:nvSpPr>
          <p:cNvPr id="10516" name="TextBox 43"/>
          <p:cNvSpPr txBox="1">
            <a:spLocks noChangeArrowheads="1"/>
          </p:cNvSpPr>
          <p:nvPr/>
        </p:nvSpPr>
        <p:spPr bwMode="auto">
          <a:xfrm>
            <a:off x="9448800" y="19583400"/>
            <a:ext cx="10744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a:t>*Significantly different by drinking status at the p&lt;0.05 level.</a:t>
            </a:r>
            <a:endParaRPr lang="en-US" altLang="en-US" sz="3300" b="1"/>
          </a:p>
        </p:txBody>
      </p:sp>
      <p:pic>
        <p:nvPicPr>
          <p:cNvPr id="10517" name="Picture 28"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21513800"/>
            <a:ext cx="8229600" cy="1086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8" name="Picture 30" descr="Screen Shot 2016-09-13 at 2.33.14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9097625"/>
            <a:ext cx="79248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9" name="Picture 33" descr="Screen Shot 2016-09-13 at 2.32.19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6019125"/>
            <a:ext cx="79248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0" name="TextBox 36"/>
          <p:cNvSpPr txBox="1">
            <a:spLocks noChangeArrowheads="1"/>
          </p:cNvSpPr>
          <p:nvPr/>
        </p:nvSpPr>
        <p:spPr bwMode="auto">
          <a:xfrm>
            <a:off x="9525000" y="20583525"/>
            <a:ext cx="7924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3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5pPr>
            <a:lvl6pPr marL="25146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6pPr>
            <a:lvl7pPr marL="29718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7pPr>
            <a:lvl8pPr marL="34290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8pPr>
            <a:lvl9pPr marL="3886200" indent="-228600" defTabSz="4532313" eaLnBrk="0" fontAlgn="base" hangingPunct="0">
              <a:spcBef>
                <a:spcPct val="20000"/>
              </a:spcBef>
              <a:spcAft>
                <a:spcPct val="0"/>
              </a:spcAft>
              <a:buFont typeface="Arial" panose="020B0604020202020204" pitchFamily="34" charset="0"/>
              <a:buChar char="»"/>
              <a:defRPr sz="96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538"/>
              </a:spcAft>
              <a:buFontTx/>
              <a:buNone/>
            </a:pPr>
            <a:r>
              <a:rPr lang="en-US" altLang="en-US" sz="3300" b="1"/>
              <a:t>Figure 2. </a:t>
            </a:r>
            <a:r>
              <a:rPr lang="en-US" altLang="en-US" sz="3300"/>
              <a:t>Informational poster.</a:t>
            </a:r>
            <a:endParaRPr lang="en-US" altLang="en-US" sz="3300" b="1"/>
          </a:p>
        </p:txBody>
      </p:sp>
      <p:pic>
        <p:nvPicPr>
          <p:cNvPr id="3" name="Picture 2" descr="Screen Clippi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388" y="334963"/>
            <a:ext cx="21043900" cy="306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reen Clippi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940588" y="4618038"/>
            <a:ext cx="25041225" cy="151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Screen Clippi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363913" y="19453225"/>
            <a:ext cx="40349487" cy="1097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Screen Clippi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611263" y="14054138"/>
            <a:ext cx="17813337" cy="188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descr="Screen Clippi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96850" y="685800"/>
            <a:ext cx="23196550" cy="2083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Screen Clippi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2631400" y="438150"/>
            <a:ext cx="21245513" cy="140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Screen Shot 2016-09-18 at 2.22.21 AM.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20497800"/>
            <a:ext cx="18727738" cy="1242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rcRect l="3999" r="5600"/>
          <a:stretch>
            <a:fillRect/>
          </a:stretch>
        </p:blipFill>
        <p:spPr bwMode="auto">
          <a:xfrm>
            <a:off x="17297400" y="18975388"/>
            <a:ext cx="10410825" cy="140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xit" presetSubtype="32" fill="hold" nodeType="clickEffect">
                                  <p:stCondLst>
                                    <p:cond delay="0"/>
                                  </p:stCondLst>
                                  <p:childTnLst>
                                    <p:anim calcmode="lin" valueType="num">
                                      <p:cBhvr>
                                        <p:cTn id="18" dur="500"/>
                                        <p:tgtEl>
                                          <p:spTgt spid="3"/>
                                        </p:tgtEl>
                                        <p:attrNameLst>
                                          <p:attrName>ppt_w</p:attrName>
                                        </p:attrNameLst>
                                      </p:cBhvr>
                                      <p:tavLst>
                                        <p:tav tm="0">
                                          <p:val>
                                            <p:strVal val="ppt_w"/>
                                          </p:val>
                                        </p:tav>
                                        <p:tav tm="100000">
                                          <p:val>
                                            <p:fltVal val="0"/>
                                          </p:val>
                                        </p:tav>
                                      </p:tavLst>
                                    </p:anim>
                                    <p:anim calcmode="lin" valueType="num">
                                      <p:cBhvr>
                                        <p:cTn id="19" dur="500"/>
                                        <p:tgtEl>
                                          <p:spTgt spid="3"/>
                                        </p:tgtEl>
                                        <p:attrNameLst>
                                          <p:attrName>ppt_h</p:attrName>
                                        </p:attrNameLst>
                                      </p:cBhvr>
                                      <p:tavLst>
                                        <p:tav tm="0">
                                          <p:val>
                                            <p:strVal val="ppt_h"/>
                                          </p:val>
                                        </p:tav>
                                        <p:tav tm="100000">
                                          <p:val>
                                            <p:fltVal val="0"/>
                                          </p:val>
                                        </p:tav>
                                      </p:tavLst>
                                    </p:anim>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par>
                                <p:cTn id="34" presetID="53" presetClass="entr" presetSubtype="16"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Effect transition="in" filter="fade">
                                      <p:cBhvr>
                                        <p:cTn id="38" dur="500"/>
                                        <p:tgtEl>
                                          <p:spTgt spid="41"/>
                                        </p:tgtEl>
                                      </p:cBhvr>
                                    </p:animEffect>
                                  </p:childTnLst>
                                </p:cTn>
                              </p:par>
                              <p:par>
                                <p:cTn id="39" presetID="53" presetClass="entr" presetSubtype="16"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ppt_w</p:attrName>
                                        </p:attrNameLst>
                                      </p:cBhvr>
                                      <p:tavLst>
                                        <p:tav tm="0">
                                          <p:val>
                                            <p:fltVal val="0"/>
                                          </p:val>
                                        </p:tav>
                                        <p:tav tm="100000">
                                          <p:val>
                                            <p:strVal val="#ppt_w"/>
                                          </p:val>
                                        </p:tav>
                                      </p:tavLst>
                                    </p:anim>
                                    <p:anim calcmode="lin" valueType="num">
                                      <p:cBhvr>
                                        <p:cTn id="42" dur="500" fill="hold"/>
                                        <p:tgtEl>
                                          <p:spTgt spid="43"/>
                                        </p:tgtEl>
                                        <p:attrNameLst>
                                          <p:attrName>ppt_h</p:attrName>
                                        </p:attrNameLst>
                                      </p:cBhvr>
                                      <p:tavLst>
                                        <p:tav tm="0">
                                          <p:val>
                                            <p:fltVal val="0"/>
                                          </p:val>
                                        </p:tav>
                                        <p:tav tm="100000">
                                          <p:val>
                                            <p:strVal val="#ppt_h"/>
                                          </p:val>
                                        </p:tav>
                                      </p:tavLst>
                                    </p:anim>
                                    <p:animEffect transition="in" filter="fade">
                                      <p:cBhvr>
                                        <p:cTn id="43" dur="500"/>
                                        <p:tgtEl>
                                          <p:spTgt spid="43"/>
                                        </p:tgtEl>
                                      </p:cBhvr>
                                    </p:animEffect>
                                  </p:childTnLst>
                                </p:cTn>
                              </p:par>
                              <p:par>
                                <p:cTn id="44" presetID="53" presetClass="entr" presetSubtype="16"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par>
                                <p:cTn id="49" presetID="53" presetClass="entr" presetSubtype="16"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p:cTn id="51" dur="500" fill="hold"/>
                                        <p:tgtEl>
                                          <p:spTgt spid="45"/>
                                        </p:tgtEl>
                                        <p:attrNameLst>
                                          <p:attrName>ppt_w</p:attrName>
                                        </p:attrNameLst>
                                      </p:cBhvr>
                                      <p:tavLst>
                                        <p:tav tm="0">
                                          <p:val>
                                            <p:fltVal val="0"/>
                                          </p:val>
                                        </p:tav>
                                        <p:tav tm="100000">
                                          <p:val>
                                            <p:strVal val="#ppt_w"/>
                                          </p:val>
                                        </p:tav>
                                      </p:tavLst>
                                    </p:anim>
                                    <p:anim calcmode="lin" valueType="num">
                                      <p:cBhvr>
                                        <p:cTn id="52" dur="500" fill="hold"/>
                                        <p:tgtEl>
                                          <p:spTgt spid="45"/>
                                        </p:tgtEl>
                                        <p:attrNameLst>
                                          <p:attrName>ppt_h</p:attrName>
                                        </p:attrNameLst>
                                      </p:cBhvr>
                                      <p:tavLst>
                                        <p:tav tm="0">
                                          <p:val>
                                            <p:fltVal val="0"/>
                                          </p:val>
                                        </p:tav>
                                        <p:tav tm="100000">
                                          <p:val>
                                            <p:strVal val="#ppt_h"/>
                                          </p:val>
                                        </p:tav>
                                      </p:tavLst>
                                    </p:anim>
                                    <p:animEffect transition="in" filter="fade">
                                      <p:cBhvr>
                                        <p:cTn id="53" dur="500"/>
                                        <p:tgtEl>
                                          <p:spTgt spid="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xit" presetSubtype="32" fill="hold" nodeType="clickEffect">
                                  <p:stCondLst>
                                    <p:cond delay="0"/>
                                  </p:stCondLst>
                                  <p:childTnLst>
                                    <p:anim calcmode="lin" valueType="num">
                                      <p:cBhvr>
                                        <p:cTn id="57" dur="500"/>
                                        <p:tgtEl>
                                          <p:spTgt spid="39"/>
                                        </p:tgtEl>
                                        <p:attrNameLst>
                                          <p:attrName>ppt_w</p:attrName>
                                        </p:attrNameLst>
                                      </p:cBhvr>
                                      <p:tavLst>
                                        <p:tav tm="0">
                                          <p:val>
                                            <p:strVal val="ppt_w"/>
                                          </p:val>
                                        </p:tav>
                                        <p:tav tm="100000">
                                          <p:val>
                                            <p:fltVal val="0"/>
                                          </p:val>
                                        </p:tav>
                                      </p:tavLst>
                                    </p:anim>
                                    <p:anim calcmode="lin" valueType="num">
                                      <p:cBhvr>
                                        <p:cTn id="58" dur="500"/>
                                        <p:tgtEl>
                                          <p:spTgt spid="39"/>
                                        </p:tgtEl>
                                        <p:attrNameLst>
                                          <p:attrName>ppt_h</p:attrName>
                                        </p:attrNameLst>
                                      </p:cBhvr>
                                      <p:tavLst>
                                        <p:tav tm="0">
                                          <p:val>
                                            <p:strVal val="ppt_h"/>
                                          </p:val>
                                        </p:tav>
                                        <p:tav tm="100000">
                                          <p:val>
                                            <p:fltVal val="0"/>
                                          </p:val>
                                        </p:tav>
                                      </p:tavLst>
                                    </p:anim>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53" presetClass="exit" presetSubtype="32" fill="hold" nodeType="withEffect">
                                  <p:stCondLst>
                                    <p:cond delay="0"/>
                                  </p:stCondLst>
                                  <p:childTnLst>
                                    <p:anim calcmode="lin" valueType="num">
                                      <p:cBhvr>
                                        <p:cTn id="62" dur="500"/>
                                        <p:tgtEl>
                                          <p:spTgt spid="41"/>
                                        </p:tgtEl>
                                        <p:attrNameLst>
                                          <p:attrName>ppt_w</p:attrName>
                                        </p:attrNameLst>
                                      </p:cBhvr>
                                      <p:tavLst>
                                        <p:tav tm="0">
                                          <p:val>
                                            <p:strVal val="ppt_w"/>
                                          </p:val>
                                        </p:tav>
                                        <p:tav tm="100000">
                                          <p:val>
                                            <p:fltVal val="0"/>
                                          </p:val>
                                        </p:tav>
                                      </p:tavLst>
                                    </p:anim>
                                    <p:anim calcmode="lin" valueType="num">
                                      <p:cBhvr>
                                        <p:cTn id="63" dur="500"/>
                                        <p:tgtEl>
                                          <p:spTgt spid="41"/>
                                        </p:tgtEl>
                                        <p:attrNameLst>
                                          <p:attrName>ppt_h</p:attrName>
                                        </p:attrNameLst>
                                      </p:cBhvr>
                                      <p:tavLst>
                                        <p:tav tm="0">
                                          <p:val>
                                            <p:strVal val="ppt_h"/>
                                          </p:val>
                                        </p:tav>
                                        <p:tav tm="100000">
                                          <p:val>
                                            <p:fltVal val="0"/>
                                          </p:val>
                                        </p:tav>
                                      </p:tavLst>
                                    </p:anim>
                                    <p:animEffect transition="out" filter="fade">
                                      <p:cBhvr>
                                        <p:cTn id="64" dur="500"/>
                                        <p:tgtEl>
                                          <p:spTgt spid="41"/>
                                        </p:tgtEl>
                                      </p:cBhvr>
                                    </p:animEffect>
                                    <p:set>
                                      <p:cBhvr>
                                        <p:cTn id="65" dur="1" fill="hold">
                                          <p:stCondLst>
                                            <p:cond delay="499"/>
                                          </p:stCondLst>
                                        </p:cTn>
                                        <p:tgtEl>
                                          <p:spTgt spid="41"/>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43"/>
                                        </p:tgtEl>
                                        <p:attrNameLst>
                                          <p:attrName>ppt_w</p:attrName>
                                        </p:attrNameLst>
                                      </p:cBhvr>
                                      <p:tavLst>
                                        <p:tav tm="0">
                                          <p:val>
                                            <p:strVal val="ppt_w"/>
                                          </p:val>
                                        </p:tav>
                                        <p:tav tm="100000">
                                          <p:val>
                                            <p:fltVal val="0"/>
                                          </p:val>
                                        </p:tav>
                                      </p:tavLst>
                                    </p:anim>
                                    <p:anim calcmode="lin" valueType="num">
                                      <p:cBhvr>
                                        <p:cTn id="68" dur="500"/>
                                        <p:tgtEl>
                                          <p:spTgt spid="43"/>
                                        </p:tgtEl>
                                        <p:attrNameLst>
                                          <p:attrName>ppt_h</p:attrName>
                                        </p:attrNameLst>
                                      </p:cBhvr>
                                      <p:tavLst>
                                        <p:tav tm="0">
                                          <p:val>
                                            <p:strVal val="ppt_h"/>
                                          </p:val>
                                        </p:tav>
                                        <p:tav tm="100000">
                                          <p:val>
                                            <p:fltVal val="0"/>
                                          </p:val>
                                        </p:tav>
                                      </p:tavLst>
                                    </p:anim>
                                    <p:animEffect transition="out" filter="fade">
                                      <p:cBhvr>
                                        <p:cTn id="69" dur="500"/>
                                        <p:tgtEl>
                                          <p:spTgt spid="43"/>
                                        </p:tgtEl>
                                      </p:cBhvr>
                                    </p:animEffect>
                                    <p:set>
                                      <p:cBhvr>
                                        <p:cTn id="70" dur="1" fill="hold">
                                          <p:stCondLst>
                                            <p:cond delay="499"/>
                                          </p:stCondLst>
                                        </p:cTn>
                                        <p:tgtEl>
                                          <p:spTgt spid="43"/>
                                        </p:tgtEl>
                                        <p:attrNameLst>
                                          <p:attrName>style.visibility</p:attrName>
                                        </p:attrNameLst>
                                      </p:cBhvr>
                                      <p:to>
                                        <p:strVal val="hidden"/>
                                      </p:to>
                                    </p:set>
                                  </p:childTnLst>
                                </p:cTn>
                              </p:par>
                              <p:par>
                                <p:cTn id="71" presetID="53" presetClass="exit" presetSubtype="32" fill="hold" nodeType="withEffect">
                                  <p:stCondLst>
                                    <p:cond delay="0"/>
                                  </p:stCondLst>
                                  <p:childTnLst>
                                    <p:anim calcmode="lin" valueType="num">
                                      <p:cBhvr>
                                        <p:cTn id="72" dur="500"/>
                                        <p:tgtEl>
                                          <p:spTgt spid="44"/>
                                        </p:tgtEl>
                                        <p:attrNameLst>
                                          <p:attrName>ppt_w</p:attrName>
                                        </p:attrNameLst>
                                      </p:cBhvr>
                                      <p:tavLst>
                                        <p:tav tm="0">
                                          <p:val>
                                            <p:strVal val="ppt_w"/>
                                          </p:val>
                                        </p:tav>
                                        <p:tav tm="100000">
                                          <p:val>
                                            <p:fltVal val="0"/>
                                          </p:val>
                                        </p:tav>
                                      </p:tavLst>
                                    </p:anim>
                                    <p:anim calcmode="lin" valueType="num">
                                      <p:cBhvr>
                                        <p:cTn id="73" dur="500"/>
                                        <p:tgtEl>
                                          <p:spTgt spid="44"/>
                                        </p:tgtEl>
                                        <p:attrNameLst>
                                          <p:attrName>ppt_h</p:attrName>
                                        </p:attrNameLst>
                                      </p:cBhvr>
                                      <p:tavLst>
                                        <p:tav tm="0">
                                          <p:val>
                                            <p:strVal val="ppt_h"/>
                                          </p:val>
                                        </p:tav>
                                        <p:tav tm="100000">
                                          <p:val>
                                            <p:fltVal val="0"/>
                                          </p:val>
                                        </p:tav>
                                      </p:tavLst>
                                    </p:anim>
                                    <p:animEffect transition="out" filter="fade">
                                      <p:cBhvr>
                                        <p:cTn id="74" dur="500"/>
                                        <p:tgtEl>
                                          <p:spTgt spid="44"/>
                                        </p:tgtEl>
                                      </p:cBhvr>
                                    </p:animEffect>
                                    <p:set>
                                      <p:cBhvr>
                                        <p:cTn id="75" dur="1" fill="hold">
                                          <p:stCondLst>
                                            <p:cond delay="499"/>
                                          </p:stCondLst>
                                        </p:cTn>
                                        <p:tgtEl>
                                          <p:spTgt spid="44"/>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45"/>
                                        </p:tgtEl>
                                        <p:attrNameLst>
                                          <p:attrName>ppt_w</p:attrName>
                                        </p:attrNameLst>
                                      </p:cBhvr>
                                      <p:tavLst>
                                        <p:tav tm="0">
                                          <p:val>
                                            <p:strVal val="ppt_w"/>
                                          </p:val>
                                        </p:tav>
                                        <p:tav tm="100000">
                                          <p:val>
                                            <p:fltVal val="0"/>
                                          </p:val>
                                        </p:tav>
                                      </p:tavLst>
                                    </p:anim>
                                    <p:anim calcmode="lin" valueType="num">
                                      <p:cBhvr>
                                        <p:cTn id="78" dur="500"/>
                                        <p:tgtEl>
                                          <p:spTgt spid="45"/>
                                        </p:tgtEl>
                                        <p:attrNameLst>
                                          <p:attrName>ppt_h</p:attrName>
                                        </p:attrNameLst>
                                      </p:cBhvr>
                                      <p:tavLst>
                                        <p:tav tm="0">
                                          <p:val>
                                            <p:strVal val="ppt_h"/>
                                          </p:val>
                                        </p:tav>
                                        <p:tav tm="100000">
                                          <p:val>
                                            <p:fltVal val="0"/>
                                          </p:val>
                                        </p:tav>
                                      </p:tavLst>
                                    </p:anim>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SA_FINAL5--pics.pdf"/>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43891200" cy="32918400"/>
          </a:xfrm>
          <a:prstGeom prst="rect">
            <a:avLst/>
          </a:prstGeom>
        </p:spPr>
      </p:pic>
      <p:sp>
        <p:nvSpPr>
          <p:cNvPr id="4" name="Subtitle 2"/>
          <p:cNvSpPr txBox="1">
            <a:spLocks/>
          </p:cNvSpPr>
          <p:nvPr/>
        </p:nvSpPr>
        <p:spPr>
          <a:xfrm>
            <a:off x="4953000" y="9144000"/>
            <a:ext cx="34518600" cy="21564600"/>
          </a:xfrm>
          <a:prstGeom prst="rect">
            <a:avLst/>
          </a:prstGeom>
          <a:gradFill flip="none" rotWithShape="1">
            <a:gsLst>
              <a:gs pos="0">
                <a:srgbClr val="A8CC30"/>
              </a:gs>
              <a:gs pos="100000">
                <a:srgbClr val="FFFFFF"/>
              </a:gs>
            </a:gsLst>
            <a:path path="circle">
              <a:fillToRect l="100000" t="100000"/>
            </a:path>
            <a:tileRect r="-100000" b="-100000"/>
          </a:gradFill>
          <a:ln w="165100" cmpd="sng">
            <a:solidFill>
              <a:srgbClr val="4F81BD"/>
            </a:solidFill>
          </a:ln>
        </p:spPr>
        <p:txBody>
          <a:bodyPr lIns="329184" tIns="164592" rIns="329184" bIns="164592"/>
          <a:lstStyle>
            <a:lvl1pPr marL="273050" indent="-228600" eaLnBrk="0" hangingPunct="0">
              <a:defRPr sz="8900">
                <a:solidFill>
                  <a:schemeClr val="tx1"/>
                </a:solidFill>
                <a:latin typeface="Calibri" panose="020F0502020204030204" pitchFamily="34" charset="0"/>
                <a:ea typeface="MS PGothic" panose="020B0600070205080204" pitchFamily="34" charset="-128"/>
              </a:defRPr>
            </a:lvl1pPr>
            <a:lvl2pPr marL="742950" indent="-285750" eaLnBrk="0" hangingPunct="0">
              <a:defRPr sz="8900">
                <a:solidFill>
                  <a:schemeClr val="tx1"/>
                </a:solidFill>
                <a:latin typeface="Calibri" panose="020F0502020204030204" pitchFamily="34" charset="0"/>
                <a:ea typeface="MS PGothic" panose="020B0600070205080204" pitchFamily="34" charset="-128"/>
              </a:defRPr>
            </a:lvl2pPr>
            <a:lvl3pPr marL="1143000" indent="-228600" eaLnBrk="0" hangingPunct="0">
              <a:defRPr sz="8900">
                <a:solidFill>
                  <a:schemeClr val="tx1"/>
                </a:solidFill>
                <a:latin typeface="Calibri" panose="020F0502020204030204" pitchFamily="34" charset="0"/>
                <a:ea typeface="MS PGothic" panose="020B0600070205080204" pitchFamily="34" charset="-128"/>
              </a:defRPr>
            </a:lvl3pPr>
            <a:lvl4pPr marL="1600200" indent="-228600" eaLnBrk="0" hangingPunct="0">
              <a:defRPr sz="8900">
                <a:solidFill>
                  <a:schemeClr val="tx1"/>
                </a:solidFill>
                <a:latin typeface="Calibri" panose="020F0502020204030204" pitchFamily="34" charset="0"/>
                <a:ea typeface="MS PGothic" panose="020B0600070205080204" pitchFamily="34" charset="-128"/>
              </a:defRPr>
            </a:lvl4pPr>
            <a:lvl5pPr marL="2057400" indent="-228600" eaLnBrk="0" hangingPunct="0">
              <a:defRPr sz="89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89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89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89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8900">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90000"/>
              </a:lnSpc>
              <a:spcBef>
                <a:spcPts val="1800"/>
              </a:spcBef>
              <a:buClr>
                <a:schemeClr val="accent1"/>
              </a:buClr>
              <a:buSzPct val="100000"/>
              <a:buFont typeface="Arial" panose="020B0604020202020204" pitchFamily="34" charset="0"/>
              <a:buChar char="▪"/>
              <a:defRPr/>
            </a:pPr>
            <a:endParaRPr lang="en-US" altLang="en-US" sz="6400" b="1" i="1" smtClean="0">
              <a:solidFill>
                <a:srgbClr val="0070C0"/>
              </a:solidFill>
              <a:effectLst>
                <a:outerShdw blurRad="38100" dist="38100" dir="2700000" algn="tl">
                  <a:srgbClr val="C0C0C0"/>
                </a:outerShdw>
              </a:effectLst>
              <a:latin typeface="Times New Roman" panose="02020603050405020304" pitchFamily="18" charset="0"/>
            </a:endParaRPr>
          </a:p>
          <a:p>
            <a:pPr algn="ctr" defTabSz="914400" eaLnBrk="1" hangingPunct="1">
              <a:lnSpc>
                <a:spcPct val="90000"/>
              </a:lnSpc>
              <a:spcBef>
                <a:spcPts val="1800"/>
              </a:spcBef>
              <a:buClr>
                <a:schemeClr val="accent1"/>
              </a:buClr>
              <a:buSzPct val="100000"/>
              <a:buFont typeface="Arial" panose="020B0604020202020204" pitchFamily="34" charset="0"/>
              <a:buNone/>
              <a:defRPr/>
            </a:pPr>
            <a:r>
              <a:rPr lang="en-US" altLang="en-US" sz="8000" b="1" i="1" smtClean="0">
                <a:latin typeface="Times New Roman" panose="02020603050405020304" pitchFamily="18" charset="0"/>
              </a:rPr>
              <a:t>Contact Information:</a:t>
            </a:r>
          </a:p>
          <a:p>
            <a:pPr algn="ctr" defTabSz="914400" eaLnBrk="1" hangingPunct="1">
              <a:lnSpc>
                <a:spcPct val="90000"/>
              </a:lnSpc>
              <a:spcBef>
                <a:spcPts val="1800"/>
              </a:spcBef>
              <a:buClr>
                <a:schemeClr val="accent1"/>
              </a:buClr>
              <a:buSzPct val="100000"/>
              <a:buFont typeface="Arial" panose="020B0604020202020204" pitchFamily="34" charset="0"/>
              <a:buNone/>
              <a:defRPr/>
            </a:pPr>
            <a:r>
              <a:rPr lang="en-US" altLang="en-US" sz="8000" b="1" i="1" smtClean="0">
                <a:latin typeface="Times New Roman" panose="02020603050405020304" pitchFamily="18" charset="0"/>
              </a:rPr>
              <a:t/>
            </a:r>
            <a:br>
              <a:rPr lang="en-US" altLang="en-US" sz="8000" b="1" i="1" smtClean="0">
                <a:latin typeface="Times New Roman" panose="02020603050405020304" pitchFamily="18" charset="0"/>
              </a:rPr>
            </a:br>
            <a:r>
              <a:rPr lang="en-US" altLang="en-US" sz="8000" b="1" i="1" smtClean="0">
                <a:latin typeface="Times New Roman" panose="02020603050405020304" pitchFamily="18" charset="0"/>
              </a:rPr>
              <a:t>Faika Zanjani, PhD</a:t>
            </a:r>
          </a:p>
          <a:p>
            <a:pPr algn="ctr" defTabSz="914400" eaLnBrk="1" hangingPunct="1">
              <a:lnSpc>
                <a:spcPct val="90000"/>
              </a:lnSpc>
              <a:spcBef>
                <a:spcPts val="1800"/>
              </a:spcBef>
              <a:buClr>
                <a:schemeClr val="accent1"/>
              </a:buClr>
              <a:buSzPct val="100000"/>
              <a:buFont typeface="Arial" panose="020B0604020202020204" pitchFamily="34" charset="0"/>
              <a:buNone/>
              <a:defRPr/>
            </a:pPr>
            <a:r>
              <a:rPr lang="en-US" altLang="en-US" sz="8000" b="1" i="1" smtClean="0">
                <a:latin typeface="Times New Roman" panose="02020603050405020304" pitchFamily="18" charset="0"/>
              </a:rPr>
              <a:t>University of Maryland- College Park, MD</a:t>
            </a:r>
          </a:p>
          <a:p>
            <a:pPr algn="ctr" defTabSz="914400" eaLnBrk="1" hangingPunct="1">
              <a:lnSpc>
                <a:spcPct val="90000"/>
              </a:lnSpc>
              <a:spcBef>
                <a:spcPts val="1800"/>
              </a:spcBef>
              <a:buClr>
                <a:schemeClr val="accent1"/>
              </a:buClr>
              <a:buSzPct val="100000"/>
              <a:buFont typeface="Arial" panose="020B0604020202020204" pitchFamily="34" charset="0"/>
              <a:buNone/>
              <a:defRPr/>
            </a:pPr>
            <a:r>
              <a:rPr lang="en-US" altLang="en-US" sz="8000" b="1" i="1" smtClean="0">
                <a:latin typeface="Times New Roman" panose="02020603050405020304" pitchFamily="18" charset="0"/>
              </a:rPr>
              <a:t>SPH: Behavioral and Community Health, 4200 Valley Drive</a:t>
            </a:r>
            <a:br>
              <a:rPr lang="en-US" altLang="en-US" sz="8000" b="1" i="1" smtClean="0">
                <a:latin typeface="Times New Roman" panose="02020603050405020304" pitchFamily="18" charset="0"/>
              </a:rPr>
            </a:br>
            <a:r>
              <a:rPr lang="en-US" altLang="en-US" sz="8000" b="1" i="1" smtClean="0">
                <a:latin typeface="Times New Roman" panose="02020603050405020304" pitchFamily="18" charset="0"/>
              </a:rPr>
              <a:t>1242x Center for Health Behavior Research, </a:t>
            </a:r>
            <a:br>
              <a:rPr lang="en-US" altLang="en-US" sz="8000" b="1" i="1" smtClean="0">
                <a:latin typeface="Times New Roman" panose="02020603050405020304" pitchFamily="18" charset="0"/>
              </a:rPr>
            </a:br>
            <a:r>
              <a:rPr lang="en-US" altLang="en-US" sz="8000" b="1" i="1" smtClean="0">
                <a:latin typeface="Times New Roman" panose="02020603050405020304" pitchFamily="18" charset="0"/>
              </a:rPr>
              <a:t>Telephone: (301) 405-3466</a:t>
            </a:r>
            <a:br>
              <a:rPr lang="en-US" altLang="en-US" sz="8000" b="1" i="1" smtClean="0">
                <a:latin typeface="Times New Roman" panose="02020603050405020304" pitchFamily="18" charset="0"/>
              </a:rPr>
            </a:br>
            <a:r>
              <a:rPr lang="en-US" altLang="en-US" sz="8000" b="1" i="1" smtClean="0">
                <a:latin typeface="Times New Roman" panose="02020603050405020304" pitchFamily="18" charset="0"/>
              </a:rPr>
              <a:t>email: fzanjani@umd.edu</a:t>
            </a:r>
            <a:br>
              <a:rPr lang="en-US" altLang="en-US" sz="8000" b="1" i="1" smtClean="0">
                <a:latin typeface="Times New Roman" panose="02020603050405020304" pitchFamily="18" charset="0"/>
              </a:rPr>
            </a:br>
            <a:r>
              <a:rPr lang="en-US" altLang="en-US" sz="8000" b="1" i="1" smtClean="0">
                <a:latin typeface="Times New Roman" panose="02020603050405020304" pitchFamily="18" charset="0"/>
              </a:rPr>
              <a:t/>
            </a:r>
            <a:br>
              <a:rPr lang="en-US" altLang="en-US" sz="8000" b="1" i="1" smtClean="0">
                <a:latin typeface="Times New Roman" panose="02020603050405020304" pitchFamily="18" charset="0"/>
              </a:rPr>
            </a:br>
            <a:endParaRPr lang="en-US" altLang="en-US" sz="8000" b="1" smtClean="0">
              <a:latin typeface="Times New Roman" panose="02020603050405020304" pitchFamily="18" charset="0"/>
              <a:cs typeface="Times New Roman" panose="02020603050405020304" pitchFamily="18" charset="0"/>
            </a:endParaRPr>
          </a:p>
          <a:p>
            <a:pPr defTabSz="914400" eaLnBrk="1" hangingPunct="1">
              <a:lnSpc>
                <a:spcPct val="90000"/>
              </a:lnSpc>
              <a:spcBef>
                <a:spcPts val="1800"/>
              </a:spcBef>
              <a:buClr>
                <a:schemeClr val="accent1"/>
              </a:buClr>
              <a:buSzPct val="100000"/>
              <a:buFont typeface="Arial" panose="020B0604020202020204" pitchFamily="34" charset="0"/>
              <a:buNone/>
              <a:defRPr/>
            </a:pPr>
            <a:r>
              <a:rPr lang="en-US" altLang="en-US" sz="8000" b="1" smtClean="0">
                <a:latin typeface="Times New Roman" panose="02020603050405020304" pitchFamily="18" charset="0"/>
                <a:cs typeface="Times New Roman" panose="02020603050405020304" pitchFamily="18" charset="0"/>
              </a:rPr>
              <a:t>Acknowledgements: This research was supported by the National Institute of Health and specifically NIDA awarded to Faika Zanjani (1K01DA031764-01A1). </a:t>
            </a:r>
          </a:p>
          <a:p>
            <a:pPr defTabSz="914400" eaLnBrk="1" hangingPunct="1">
              <a:lnSpc>
                <a:spcPct val="90000"/>
              </a:lnSpc>
              <a:spcBef>
                <a:spcPts val="1800"/>
              </a:spcBef>
              <a:buClr>
                <a:schemeClr val="accent1"/>
              </a:buClr>
              <a:buSzPct val="100000"/>
              <a:buFont typeface="Arial" panose="020B0604020202020204" pitchFamily="34" charset="0"/>
              <a:buNone/>
              <a:defRPr/>
            </a:pPr>
            <a:r>
              <a:rPr lang="en-US" altLang="en-US" sz="8000" b="1" smtClean="0">
                <a:latin typeface="Times New Roman" panose="02020603050405020304" pitchFamily="18" charset="0"/>
                <a:cs typeface="Times New Roman" panose="02020603050405020304" pitchFamily="18" charset="0"/>
              </a:rPr>
              <a:t>T</a:t>
            </a:r>
            <a:r>
              <a:rPr lang="en-US" altLang="en-US" sz="8000" b="1" i="1" smtClean="0">
                <a:latin typeface="Times New Roman" panose="02020603050405020304" pitchFamily="18" charset="0"/>
                <a:cs typeface="Times New Roman" panose="02020603050405020304" pitchFamily="18" charset="0"/>
              </a:rPr>
              <a:t>his research would not have been possible without the support of participants!</a:t>
            </a:r>
          </a:p>
          <a:p>
            <a:pPr algn="ctr" defTabSz="914400" eaLnBrk="1" hangingPunct="1">
              <a:lnSpc>
                <a:spcPct val="90000"/>
              </a:lnSpc>
              <a:spcBef>
                <a:spcPts val="1800"/>
              </a:spcBef>
              <a:buClr>
                <a:schemeClr val="accent1"/>
              </a:buClr>
              <a:buSzPct val="100000"/>
              <a:buFont typeface="Arial" panose="020B0604020202020204" pitchFamily="34" charset="0"/>
              <a:buChar char="▪"/>
              <a:defRPr/>
            </a:pPr>
            <a:endParaRPr lang="en-US" altLang="en-US" sz="8000" b="1" smtClean="0">
              <a:latin typeface="Times New Roman" panose="02020603050405020304" pitchFamily="18" charset="0"/>
              <a:cs typeface="Times New Roman" panose="02020603050405020304" pitchFamily="18" charset="0"/>
            </a:endParaRPr>
          </a:p>
          <a:p>
            <a:pPr defTabSz="914400" eaLnBrk="1" hangingPunct="1">
              <a:lnSpc>
                <a:spcPct val="90000"/>
              </a:lnSpc>
              <a:spcBef>
                <a:spcPts val="1800"/>
              </a:spcBef>
              <a:buClr>
                <a:schemeClr val="accent1"/>
              </a:buClr>
              <a:buSzPct val="100000"/>
              <a:buFont typeface="Arial" panose="020B0604020202020204" pitchFamily="34" charset="0"/>
              <a:buNone/>
              <a:defRPr/>
            </a:pPr>
            <a:r>
              <a:rPr lang="en-US" altLang="en-US" sz="8000" b="1" smtClean="0">
                <a:latin typeface="Times New Roman" panose="02020603050405020304" pitchFamily="18" charset="0"/>
                <a:cs typeface="Times New Roman" panose="02020603050405020304" pitchFamily="18" charset="0"/>
              </a:rPr>
              <a:t>Disclosure Statement: No competing financial interest exists for contributors.</a:t>
            </a:r>
          </a:p>
        </p:txBody>
      </p:sp>
      <p:pic>
        <p:nvPicPr>
          <p:cNvPr id="12294" name="Picture 4" descr="AMI 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35563" y="2108200"/>
            <a:ext cx="11145837"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descr="UMD-SPH-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 y="1905000"/>
            <a:ext cx="189626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7263ECC4A5104CA24FE6381D7A054A" ma:contentTypeVersion="2" ma:contentTypeDescription="Create a new document." ma:contentTypeScope="" ma:versionID="5c1df55d3617825f7ca40eca214aa35c">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1FCE05-DCB6-409A-A6F4-8A33EC136B29}"/>
</file>

<file path=customXml/itemProps2.xml><?xml version="1.0" encoding="utf-8"?>
<ds:datastoreItem xmlns:ds="http://schemas.openxmlformats.org/officeDocument/2006/customXml" ds:itemID="{42A494D4-3900-4934-B008-FB30DAFAB1C6}"/>
</file>

<file path=customXml/itemProps3.xml><?xml version="1.0" encoding="utf-8"?>
<ds:datastoreItem xmlns:ds="http://schemas.openxmlformats.org/officeDocument/2006/customXml" ds:itemID="{BD51AC3E-F5FC-4191-921A-BD5A0A716361}"/>
</file>

<file path=docProps/app.xml><?xml version="1.0" encoding="utf-8"?>
<Properties xmlns="http://schemas.openxmlformats.org/officeDocument/2006/extended-properties" xmlns:vt="http://schemas.openxmlformats.org/officeDocument/2006/docPropsVTypes">
  <Template>Basis</Template>
  <TotalTime>5190</TotalTime>
  <Words>1907</Words>
  <Application>Microsoft Office PowerPoint</Application>
  <PresentationFormat>Custom</PresentationFormat>
  <Paragraphs>446</Paragraphs>
  <Slides>5</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Calibri</vt:lpstr>
      <vt:lpstr>MS PGothic</vt:lpstr>
      <vt:lpstr>Arial</vt:lpstr>
      <vt:lpstr>Arial Black</vt:lpstr>
      <vt:lpstr>MS Mincho</vt:lpstr>
      <vt:lpstr>Gill Sans MT</vt:lpstr>
      <vt:lpstr>Times New Roman</vt:lpstr>
      <vt:lpstr>Office Theme</vt:lpstr>
      <vt:lpstr>PowerPoint Presentation</vt:lpstr>
      <vt:lpstr>Previous Evidence</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 Dykstra</dc:creator>
  <cp:lastModifiedBy>reviewer</cp:lastModifiedBy>
  <cp:revision>635</cp:revision>
  <cp:lastPrinted>2015-10-21T13:00:27Z</cp:lastPrinted>
  <dcterms:created xsi:type="dcterms:W3CDTF">2010-05-13T19:37:38Z</dcterms:created>
  <dcterms:modified xsi:type="dcterms:W3CDTF">2016-09-21T19:28:27Z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0x010100147263ECC4A5104CA24FE6381D7A054A</vt:lpwstr>
  </property>
</Properties>
</file>