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6.xml" ContentType="application/vnd.openxmlformats-officedocument.presentationml.slide+xml"/>
  <Override PartName="/ppt/slides/slide15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4.xml" ContentType="application/vnd.openxmlformats-officedocument.presentationml.slide+xml"/>
  <Override PartName="/ppt/slides/slide1.xml" ContentType="application/vnd.openxmlformats-officedocument.presentationml.slide+xml"/>
  <Override PartName="/ppt/slides/slide12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3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notesSlides/notesSlide9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12.xml" ContentType="application/vnd.openxmlformats-officedocument.presentationml.notesSlide+xml"/>
  <Override PartName="/ppt/notesSlides/notesSlide10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1.xml" ContentType="application/vnd.openxmlformats-officedocument.presentationml.notesSlid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7"/>
  </p:notesMasterIdLst>
  <p:sldIdLst>
    <p:sldId id="333" r:id="rId2"/>
    <p:sldId id="334" r:id="rId3"/>
    <p:sldId id="329" r:id="rId4"/>
    <p:sldId id="312" r:id="rId5"/>
    <p:sldId id="325" r:id="rId6"/>
    <p:sldId id="313" r:id="rId7"/>
    <p:sldId id="330" r:id="rId8"/>
    <p:sldId id="336" r:id="rId9"/>
    <p:sldId id="335" r:id="rId10"/>
    <p:sldId id="337" r:id="rId11"/>
    <p:sldId id="340" r:id="rId12"/>
    <p:sldId id="305" r:id="rId13"/>
    <p:sldId id="332" r:id="rId14"/>
    <p:sldId id="338" r:id="rId15"/>
    <p:sldId id="339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2" autoAdjust="0"/>
    <p:restoredTop sz="94660"/>
  </p:normalViewPr>
  <p:slideViewPr>
    <p:cSldViewPr snapToGrid="0">
      <p:cViewPr varScale="1">
        <p:scale>
          <a:sx n="88" d="100"/>
          <a:sy n="88" d="100"/>
        </p:scale>
        <p:origin x="100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F3F33F-3539-48B0-BAFF-6A4B172D2D6D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E167B3-F4A2-432B-9E80-3193D0F2C4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2152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A8D17C-3B84-4214-83F1-E1D5CC2B6B6B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29896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A8D17C-3B84-4214-83F1-E1D5CC2B6B6B}" type="slidenum">
              <a:rPr lang="en-US" smtClean="0">
                <a:solidFill>
                  <a:prstClr val="black"/>
                </a:solidFill>
              </a:rPr>
              <a:pPr/>
              <a:t>13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53478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A8D17C-3B84-4214-83F1-E1D5CC2B6B6B}" type="slidenum">
              <a:rPr lang="en-US">
                <a:solidFill>
                  <a:prstClr val="black"/>
                </a:solidFill>
              </a:rPr>
              <a:pPr/>
              <a:t>14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09842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A8D17C-3B84-4214-83F1-E1D5CC2B6B6B}" type="slidenum">
              <a:rPr lang="en-US" smtClean="0">
                <a:solidFill>
                  <a:prstClr val="black"/>
                </a:solidFill>
              </a:rPr>
              <a:pPr/>
              <a:t>15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33673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A8D17C-3B84-4214-83F1-E1D5CC2B6B6B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39834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A8D17C-3B84-4214-83F1-E1D5CC2B6B6B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60418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A8D17C-3B84-4214-83F1-E1D5CC2B6B6B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5618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A8D17C-3B84-4214-83F1-E1D5CC2B6B6B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4032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A8D17C-3B84-4214-83F1-E1D5CC2B6B6B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78089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A8D17C-3B84-4214-83F1-E1D5CC2B6B6B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6844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A8D17C-3B84-4214-83F1-E1D5CC2B6B6B}" type="slidenum">
              <a:rPr lang="en-US" smtClean="0">
                <a:solidFill>
                  <a:prstClr val="black"/>
                </a:solidFill>
              </a:rPr>
              <a:pPr/>
              <a:t>11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10019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A8D17C-3B84-4214-83F1-E1D5CC2B6B6B}" type="slidenum">
              <a:rPr lang="en-US" smtClean="0">
                <a:solidFill>
                  <a:prstClr val="black"/>
                </a:solidFill>
              </a:rPr>
              <a:pPr/>
              <a:t>12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79738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1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8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6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3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2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0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999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7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CAD6F-7E72-4E72-B6F6-5C9AF8D9796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65F4B-9A21-4421-9D35-31D261C91D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5131088"/>
      </p:ext>
    </p:extLst>
  </p:cSld>
  <p:clrMapOvr>
    <a:masterClrMapping/>
  </p:clrMapOvr>
  <p:transition spd="slow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CAD6F-7E72-4E72-B6F6-5C9AF8D9796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65F4B-9A21-4421-9D35-31D261C91D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0255326"/>
      </p:ext>
    </p:extLst>
  </p:cSld>
  <p:clrMapOvr>
    <a:masterClrMapping/>
  </p:clrMapOvr>
  <p:transition spd="slow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821442" y="1317625"/>
            <a:ext cx="9875837" cy="280876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93929" y="1317625"/>
            <a:ext cx="29475113" cy="280876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CAD6F-7E72-4E72-B6F6-5C9AF8D9796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65F4B-9A21-4421-9D35-31D261C91D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43473"/>
      </p:ext>
    </p:extLst>
  </p:cSld>
  <p:clrMapOvr>
    <a:masterClrMapping/>
  </p:clrMapOvr>
  <p:transition spd="slow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CAD6F-7E72-4E72-B6F6-5C9AF8D9796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65F4B-9A21-4421-9D35-31D261C91D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4341937"/>
      </p:ext>
    </p:extLst>
  </p:cSld>
  <p:clrMapOvr>
    <a:masterClrMapping/>
  </p:clrMapOvr>
  <p:transition spd="slow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6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0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845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69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53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38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22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071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39991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2761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CAD6F-7E72-4E72-B6F6-5C9AF8D9796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65F4B-9A21-4421-9D35-31D261C91D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2354737"/>
      </p:ext>
    </p:extLst>
  </p:cSld>
  <p:clrMapOvr>
    <a:masterClrMapping/>
  </p:clrMapOvr>
  <p:transition spd="slow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93928" y="7680325"/>
            <a:ext cx="19675475" cy="2172493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021803" y="7680325"/>
            <a:ext cx="19675475" cy="2172493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CAD6F-7E72-4E72-B6F6-5C9AF8D9796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65F4B-9A21-4421-9D35-31D261C91D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4874100"/>
      </p:ext>
    </p:extLst>
  </p:cSld>
  <p:clrMapOvr>
    <a:masterClrMapping/>
  </p:clrMapOvr>
  <p:transition spd="slow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45" indent="0">
              <a:buNone/>
              <a:defRPr sz="1500" b="1"/>
            </a:lvl2pPr>
            <a:lvl3pPr marL="685691" indent="0">
              <a:buNone/>
              <a:defRPr sz="1350" b="1"/>
            </a:lvl3pPr>
            <a:lvl4pPr marL="1028536" indent="0">
              <a:buNone/>
              <a:defRPr sz="1200" b="1"/>
            </a:lvl4pPr>
            <a:lvl5pPr marL="1371380" indent="0">
              <a:buNone/>
              <a:defRPr sz="1200" b="1"/>
            </a:lvl5pPr>
            <a:lvl6pPr marL="1714226" indent="0">
              <a:buNone/>
              <a:defRPr sz="1200" b="1"/>
            </a:lvl6pPr>
            <a:lvl7pPr marL="2057071" indent="0">
              <a:buNone/>
              <a:defRPr sz="1200" b="1"/>
            </a:lvl7pPr>
            <a:lvl8pPr marL="2399916" indent="0">
              <a:buNone/>
              <a:defRPr sz="1200" b="1"/>
            </a:lvl8pPr>
            <a:lvl9pPr marL="2742761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45" indent="0">
              <a:buNone/>
              <a:defRPr sz="1500" b="1"/>
            </a:lvl2pPr>
            <a:lvl3pPr marL="685691" indent="0">
              <a:buNone/>
              <a:defRPr sz="1350" b="1"/>
            </a:lvl3pPr>
            <a:lvl4pPr marL="1028536" indent="0">
              <a:buNone/>
              <a:defRPr sz="1200" b="1"/>
            </a:lvl4pPr>
            <a:lvl5pPr marL="1371380" indent="0">
              <a:buNone/>
              <a:defRPr sz="1200" b="1"/>
            </a:lvl5pPr>
            <a:lvl6pPr marL="1714226" indent="0">
              <a:buNone/>
              <a:defRPr sz="1200" b="1"/>
            </a:lvl6pPr>
            <a:lvl7pPr marL="2057071" indent="0">
              <a:buNone/>
              <a:defRPr sz="1200" b="1"/>
            </a:lvl7pPr>
            <a:lvl8pPr marL="2399916" indent="0">
              <a:buNone/>
              <a:defRPr sz="1200" b="1"/>
            </a:lvl8pPr>
            <a:lvl9pPr marL="2742761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CAD6F-7E72-4E72-B6F6-5C9AF8D9796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65F4B-9A21-4421-9D35-31D261C91D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6798084"/>
      </p:ext>
    </p:extLst>
  </p:cSld>
  <p:clrMapOvr>
    <a:masterClrMapping/>
  </p:clrMapOvr>
  <p:transition spd="slow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CAD6F-7E72-4E72-B6F6-5C9AF8D9796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65F4B-9A21-4421-9D35-31D261C91D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8395532"/>
      </p:ext>
    </p:extLst>
  </p:cSld>
  <p:clrMapOvr>
    <a:masterClrMapping/>
  </p:clrMapOvr>
  <p:transition spd="slow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CAD6F-7E72-4E72-B6F6-5C9AF8D9796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65F4B-9A21-4421-9D35-31D261C91D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9264886"/>
      </p:ext>
    </p:extLst>
  </p:cSld>
  <p:clrMapOvr>
    <a:masterClrMapping/>
  </p:clrMapOvr>
  <p:transition spd="slow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7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845" indent="0">
              <a:buNone/>
              <a:defRPr sz="900"/>
            </a:lvl2pPr>
            <a:lvl3pPr marL="685691" indent="0">
              <a:buNone/>
              <a:defRPr sz="750"/>
            </a:lvl3pPr>
            <a:lvl4pPr marL="1028536" indent="0">
              <a:buNone/>
              <a:defRPr sz="675"/>
            </a:lvl4pPr>
            <a:lvl5pPr marL="1371380" indent="0">
              <a:buNone/>
              <a:defRPr sz="675"/>
            </a:lvl5pPr>
            <a:lvl6pPr marL="1714226" indent="0">
              <a:buNone/>
              <a:defRPr sz="675"/>
            </a:lvl6pPr>
            <a:lvl7pPr marL="2057071" indent="0">
              <a:buNone/>
              <a:defRPr sz="675"/>
            </a:lvl7pPr>
            <a:lvl8pPr marL="2399916" indent="0">
              <a:buNone/>
              <a:defRPr sz="675"/>
            </a:lvl8pPr>
            <a:lvl9pPr marL="2742761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CAD6F-7E72-4E72-B6F6-5C9AF8D9796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65F4B-9A21-4421-9D35-31D261C91D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6171350"/>
      </p:ext>
    </p:extLst>
  </p:cSld>
  <p:clrMapOvr>
    <a:masterClrMapping/>
  </p:clrMapOvr>
  <p:transition spd="slow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845" indent="0">
              <a:buNone/>
              <a:defRPr sz="2100"/>
            </a:lvl2pPr>
            <a:lvl3pPr marL="685691" indent="0">
              <a:buNone/>
              <a:defRPr sz="1800"/>
            </a:lvl3pPr>
            <a:lvl4pPr marL="1028536" indent="0">
              <a:buNone/>
              <a:defRPr sz="1500"/>
            </a:lvl4pPr>
            <a:lvl5pPr marL="1371380" indent="0">
              <a:buNone/>
              <a:defRPr sz="1500"/>
            </a:lvl5pPr>
            <a:lvl6pPr marL="1714226" indent="0">
              <a:buNone/>
              <a:defRPr sz="1500"/>
            </a:lvl6pPr>
            <a:lvl7pPr marL="2057071" indent="0">
              <a:buNone/>
              <a:defRPr sz="1500"/>
            </a:lvl7pPr>
            <a:lvl8pPr marL="2399916" indent="0">
              <a:buNone/>
              <a:defRPr sz="1500"/>
            </a:lvl8pPr>
            <a:lvl9pPr marL="2742761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845" indent="0">
              <a:buNone/>
              <a:defRPr sz="900"/>
            </a:lvl2pPr>
            <a:lvl3pPr marL="685691" indent="0">
              <a:buNone/>
              <a:defRPr sz="750"/>
            </a:lvl3pPr>
            <a:lvl4pPr marL="1028536" indent="0">
              <a:buNone/>
              <a:defRPr sz="675"/>
            </a:lvl4pPr>
            <a:lvl5pPr marL="1371380" indent="0">
              <a:buNone/>
              <a:defRPr sz="675"/>
            </a:lvl5pPr>
            <a:lvl6pPr marL="1714226" indent="0">
              <a:buNone/>
              <a:defRPr sz="675"/>
            </a:lvl6pPr>
            <a:lvl7pPr marL="2057071" indent="0">
              <a:buNone/>
              <a:defRPr sz="675"/>
            </a:lvl7pPr>
            <a:lvl8pPr marL="2399916" indent="0">
              <a:buNone/>
              <a:defRPr sz="675"/>
            </a:lvl8pPr>
            <a:lvl9pPr marL="2742761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CAD6F-7E72-4E72-B6F6-5C9AF8D9796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65F4B-9A21-4421-9D35-31D261C91D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687001"/>
      </p:ext>
    </p:extLst>
  </p:cSld>
  <p:clrMapOvr>
    <a:masterClrMapping/>
  </p:clrMapOvr>
  <p:transition spd="slow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25" tIns="45713" rIns="91425" bIns="45713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25" tIns="45713" rIns="91425" bIns="45713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 vert="horz" lIns="91425" tIns="45713" rIns="91425" bIns="45713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691"/>
            <a:fld id="{439CAD6F-7E72-4E72-B6F6-5C9AF8D9796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691"/>
              <a:t>9/21/2016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 vert="horz" lIns="91425" tIns="45713" rIns="91425" bIns="45713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691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 vert="horz" lIns="91425" tIns="45713" rIns="91425" bIns="45713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691"/>
            <a:fld id="{50A65F4B-9A21-4421-9D35-31D261C91D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691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7079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dissolve/>
  </p:transition>
  <p:txStyles>
    <p:titleStyle>
      <a:lvl1pPr algn="ctr" defTabSz="685691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34" indent="-257134" algn="l" defTabSz="685691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123" indent="-214278" algn="l" defTabSz="685691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113" indent="-171422" algn="l" defTabSz="685691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99958" indent="-171422" algn="l" defTabSz="685691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2803" indent="-171422" algn="l" defTabSz="685691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649" indent="-171422" algn="l" defTabSz="685691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494" indent="-171422" algn="l" defTabSz="685691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338" indent="-171422" algn="l" defTabSz="685691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184" indent="-171422" algn="l" defTabSz="685691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69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45" algn="l" defTabSz="68569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91" algn="l" defTabSz="68569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536" algn="l" defTabSz="68569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380" algn="l" defTabSz="68569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226" algn="l" defTabSz="68569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071" algn="l" defTabSz="68569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916" algn="l" defTabSz="68569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761" algn="l" defTabSz="68569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mailto:droth@jhu.edu" TargetMode="External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544282"/>
            <a:ext cx="7173689" cy="895124"/>
          </a:xfr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dirty="0" smtClean="0"/>
              <a:t>Health </a:t>
            </a:r>
            <a:r>
              <a:rPr lang="en-US" b="1" i="1" dirty="0" smtClean="0"/>
              <a:t>Benefits</a:t>
            </a:r>
            <a:r>
              <a:rPr lang="en-US" dirty="0" smtClean="0"/>
              <a:t> of Caregiving?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4825"/>
          <a:stretch/>
        </p:blipFill>
        <p:spPr>
          <a:xfrm>
            <a:off x="5203366" y="1872334"/>
            <a:ext cx="2351315" cy="301535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37"/>
          <a:stretch/>
        </p:blipFill>
        <p:spPr>
          <a:xfrm>
            <a:off x="1752598" y="1872334"/>
            <a:ext cx="2351314" cy="301535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35190" y="5236027"/>
            <a:ext cx="2776273" cy="7078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/>
              <a:t>David L. Roth, Ph.D.</a:t>
            </a:r>
          </a:p>
          <a:p>
            <a:pPr algn="ctr"/>
            <a:r>
              <a:rPr lang="en-US" sz="2000" dirty="0" smtClean="0"/>
              <a:t>Johns Hopkins University</a:t>
            </a:r>
            <a:endParaRPr 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4900235" y="5225137"/>
            <a:ext cx="2947795" cy="7078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/>
              <a:t>William E. Haley, Ph.D.</a:t>
            </a:r>
          </a:p>
          <a:p>
            <a:pPr algn="ctr"/>
            <a:r>
              <a:rPr lang="en-US" sz="2000" dirty="0" smtClean="0"/>
              <a:t>University of South Florida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592490566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541869" y="1600200"/>
            <a:ext cx="8068731" cy="4724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 typeface="Wingdings" pitchFamily="2" charset="2"/>
              <a:buBlip>
                <a:blip r:embed="rId3"/>
              </a:buBlip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Blip>
                <a:blip r:embed="rId4"/>
              </a:buBlip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 defTabSz="914400">
              <a:buClrTx/>
              <a:buFont typeface="Arial" panose="020B0604020202020204" pitchFamily="34" charset="0"/>
              <a:buChar char="•"/>
            </a:pPr>
            <a:r>
              <a:rPr lang="en-US" sz="2400" u="sng" kern="0" dirty="0" smtClean="0">
                <a:solidFill>
                  <a:prstClr val="black"/>
                </a:solidFill>
                <a:effectLst/>
                <a:latin typeface="Arial" pitchFamily="34" charset="0"/>
                <a:cs typeface="Arial" pitchFamily="34" charset="0"/>
              </a:rPr>
              <a:t>Common claim</a:t>
            </a:r>
            <a:r>
              <a:rPr lang="en-US" sz="2400" kern="0" dirty="0" smtClean="0">
                <a:solidFill>
                  <a:prstClr val="black"/>
                </a:solidFill>
                <a:effectLst/>
                <a:latin typeface="Arial" pitchFamily="34" charset="0"/>
                <a:cs typeface="Arial" pitchFamily="34" charset="0"/>
              </a:rPr>
              <a:t>: “Caregivers suffer a mortality rate that is 63% higher than non-caregivers.” </a:t>
            </a:r>
          </a:p>
          <a:p>
            <a:pPr defTabSz="914400">
              <a:buClrTx/>
              <a:buFont typeface="Arial" panose="020B0604020202020204" pitchFamily="34" charset="0"/>
              <a:buChar char="•"/>
            </a:pPr>
            <a:endParaRPr lang="en-US" sz="800" kern="0" dirty="0" smtClean="0">
              <a:solidFill>
                <a:prstClr val="black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indent="0" defTabSz="914400">
              <a:spcBef>
                <a:spcPts val="0"/>
              </a:spcBef>
              <a:buClrTx/>
              <a:buFont typeface="Wingdings" pitchFamily="2" charset="2"/>
              <a:buNone/>
            </a:pPr>
            <a:r>
              <a:rPr lang="en-US" sz="2400" kern="0" dirty="0" smtClean="0">
                <a:solidFill>
                  <a:prstClr val="black"/>
                </a:solidFill>
                <a:effectLst/>
                <a:latin typeface="Arial" pitchFamily="34" charset="0"/>
                <a:cs typeface="Arial" pitchFamily="34" charset="0"/>
              </a:rPr>
              <a:t>			</a:t>
            </a:r>
            <a:r>
              <a:rPr lang="en-US" sz="2000" kern="0" dirty="0" smtClean="0">
                <a:solidFill>
                  <a:prstClr val="black"/>
                </a:solidFill>
                <a:effectLst/>
                <a:latin typeface="Arial" pitchFamily="34" charset="0"/>
                <a:cs typeface="Arial" pitchFamily="34" charset="0"/>
              </a:rPr>
              <a:t>- US Administration on Aging (2013),</a:t>
            </a:r>
          </a:p>
          <a:p>
            <a:pPr marL="0" indent="0" defTabSz="914400">
              <a:spcBef>
                <a:spcPts val="0"/>
              </a:spcBef>
              <a:buClrTx/>
              <a:buFont typeface="Wingdings" pitchFamily="2" charset="2"/>
              <a:buNone/>
            </a:pPr>
            <a:r>
              <a:rPr lang="en-US" sz="2000" kern="0" dirty="0">
                <a:solidFill>
                  <a:prstClr val="black"/>
                </a:solidFill>
                <a:effectLst/>
                <a:latin typeface="Arial" pitchFamily="34" charset="0"/>
                <a:cs typeface="Arial" pitchFamily="34" charset="0"/>
              </a:rPr>
              <a:t>	</a:t>
            </a:r>
            <a:r>
              <a:rPr lang="en-US" sz="2000" kern="0" dirty="0" smtClean="0">
                <a:solidFill>
                  <a:prstClr val="black"/>
                </a:solidFill>
                <a:effectLst/>
                <a:latin typeface="Arial" pitchFamily="34" charset="0"/>
                <a:cs typeface="Arial" pitchFamily="34" charset="0"/>
              </a:rPr>
              <a:t>		  based on Schulz &amp; Beach (1999)</a:t>
            </a:r>
          </a:p>
          <a:p>
            <a:pPr defTabSz="914400">
              <a:spcBef>
                <a:spcPts val="0"/>
              </a:spcBef>
              <a:buClrTx/>
              <a:buFont typeface="Arial" panose="020B0604020202020204" pitchFamily="34" charset="0"/>
              <a:buChar char="•"/>
            </a:pPr>
            <a:endParaRPr lang="en-US" sz="1000" kern="0" dirty="0" smtClean="0">
              <a:solidFill>
                <a:prstClr val="black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defTabSz="914400">
              <a:buClrTx/>
              <a:buFont typeface="Arial" panose="020B0604020202020204" pitchFamily="34" charset="0"/>
              <a:buChar char="•"/>
            </a:pPr>
            <a:r>
              <a:rPr lang="en-US" sz="2400" u="sng" kern="0" dirty="0" smtClean="0">
                <a:solidFill>
                  <a:prstClr val="black"/>
                </a:solidFill>
                <a:effectLst/>
                <a:latin typeface="Arial" pitchFamily="34" charset="0"/>
                <a:cs typeface="Arial" pitchFamily="34" charset="0"/>
              </a:rPr>
              <a:t>Update</a:t>
            </a:r>
            <a:r>
              <a:rPr lang="en-US" sz="2400" kern="0" dirty="0" smtClean="0">
                <a:solidFill>
                  <a:prstClr val="black"/>
                </a:solidFill>
                <a:effectLst/>
                <a:latin typeface="Arial" pitchFamily="34" charset="0"/>
                <a:cs typeface="Arial" pitchFamily="34" charset="0"/>
              </a:rPr>
              <a:t>:  In fact, no study has ever found that all caregivers (as a general group), have significantly higher mortality rates than comparable non-caregivers.  If anything, caregivers experience a </a:t>
            </a:r>
            <a:r>
              <a:rPr lang="en-US" sz="2400" kern="0" dirty="0" smtClean="0">
                <a:effectLst/>
                <a:latin typeface="Arial" pitchFamily="34" charset="0"/>
                <a:cs typeface="Arial" pitchFamily="34" charset="0"/>
              </a:rPr>
              <a:t>longevity benefit (18% to 26% lower mortality rate) compared to non-caregivers.</a:t>
            </a:r>
            <a:r>
              <a:rPr lang="en-US" sz="2400" kern="0" dirty="0" smtClean="0">
                <a:solidFill>
                  <a:prstClr val="black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  <a:p>
            <a:pPr marL="0" indent="0" defTabSz="914400">
              <a:spcBef>
                <a:spcPts val="0"/>
              </a:spcBef>
              <a:buClrTx/>
              <a:buFont typeface="Wingdings" pitchFamily="2" charset="2"/>
              <a:buNone/>
            </a:pPr>
            <a:r>
              <a:rPr lang="en-US" sz="1400" kern="0" dirty="0" smtClean="0">
                <a:solidFill>
                  <a:prstClr val="black"/>
                </a:solidFill>
                <a:effectLst/>
                <a:latin typeface="Arial" pitchFamily="34" charset="0"/>
                <a:cs typeface="Arial" pitchFamily="34" charset="0"/>
              </a:rPr>
              <a:t>		</a:t>
            </a:r>
            <a:r>
              <a:rPr lang="en-US" sz="2000" kern="0" dirty="0" smtClean="0">
                <a:solidFill>
                  <a:prstClr val="black"/>
                </a:solidFill>
                <a:effectLst/>
                <a:latin typeface="Arial" pitchFamily="34" charset="0"/>
                <a:cs typeface="Arial" pitchFamily="34" charset="0"/>
              </a:rPr>
              <a:t>	- Roth et al. (2015), based on 5 population-</a:t>
            </a:r>
          </a:p>
          <a:p>
            <a:pPr marL="0" indent="0" defTabSz="914400">
              <a:spcBef>
                <a:spcPts val="0"/>
              </a:spcBef>
              <a:buClrTx/>
              <a:buFont typeface="Wingdings" pitchFamily="2" charset="2"/>
              <a:buNone/>
            </a:pPr>
            <a:r>
              <a:rPr lang="en-US" sz="2000" kern="0" dirty="0">
                <a:solidFill>
                  <a:prstClr val="black"/>
                </a:solidFill>
                <a:effectLst/>
                <a:latin typeface="Arial" pitchFamily="34" charset="0"/>
                <a:cs typeface="Arial" pitchFamily="34" charset="0"/>
              </a:rPr>
              <a:t>	</a:t>
            </a:r>
            <a:r>
              <a:rPr lang="en-US" sz="2000" kern="0" dirty="0" smtClean="0">
                <a:solidFill>
                  <a:prstClr val="black"/>
                </a:solidFill>
                <a:effectLst/>
                <a:latin typeface="Arial" pitchFamily="34" charset="0"/>
                <a:cs typeface="Arial" pitchFamily="34" charset="0"/>
              </a:rPr>
              <a:t>		   based studies since Schulz &amp; Beach (1999)</a:t>
            </a:r>
          </a:p>
          <a:p>
            <a:pPr defTabSz="914400">
              <a:buClr>
                <a:srgbClr val="FFFFFF"/>
              </a:buClr>
              <a:buFont typeface="Arial" panose="020B0604020202020204" pitchFamily="34" charset="0"/>
              <a:buChar char="•"/>
            </a:pPr>
            <a:endParaRPr lang="en-US" sz="2000" kern="0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defTabSz="914400">
              <a:buClr>
                <a:srgbClr val="FFFFFF"/>
              </a:buClr>
              <a:buFont typeface="Arial" panose="020B0604020202020204" pitchFamily="34" charset="0"/>
              <a:buChar char="•"/>
            </a:pPr>
            <a:endParaRPr lang="en-US" sz="2000" kern="0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defTabSz="914400">
              <a:buClr>
                <a:srgbClr val="33CCFF"/>
              </a:buClr>
              <a:buFont typeface="Arial" panose="020B0604020202020204" pitchFamily="34" charset="0"/>
              <a:buChar char="•"/>
            </a:pPr>
            <a:endParaRPr lang="en-US" sz="2000" kern="0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defTabSz="914400">
              <a:buClr>
                <a:srgbClr val="33CCFF"/>
              </a:buClr>
              <a:buFont typeface="Arial" panose="020B0604020202020204" pitchFamily="34" charset="0"/>
              <a:buChar char="•"/>
            </a:pPr>
            <a:endParaRPr lang="en-US" sz="2000" kern="0" dirty="0" smtClean="0">
              <a:solidFill>
                <a:srgbClr val="FAE87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defTabSz="914400">
              <a:buClr>
                <a:srgbClr val="33CCFF"/>
              </a:buClr>
              <a:buFont typeface="Arial" panose="020B0604020202020204" pitchFamily="34" charset="0"/>
              <a:buChar char="•"/>
            </a:pPr>
            <a:endParaRPr lang="en-US" sz="1800" kern="0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12" name="Rectangle 4"/>
          <p:cNvSpPr txBox="1">
            <a:spLocks noChangeArrowheads="1"/>
          </p:cNvSpPr>
          <p:nvPr/>
        </p:nvSpPr>
        <p:spPr bwMode="auto">
          <a:xfrm>
            <a:off x="762000" y="609600"/>
            <a:ext cx="7543800" cy="685800"/>
          </a:xfrm>
          <a:prstGeom prst="rect">
            <a:avLst/>
          </a:prstGeom>
          <a:solidFill>
            <a:srgbClr val="FFEAD5"/>
          </a:solidFill>
          <a:ln>
            <a:solidFill>
              <a:srgbClr val="0000CC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2400" b="1" i="1" kern="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Important Update on Caregiving and Mortality</a:t>
            </a:r>
          </a:p>
        </p:txBody>
      </p:sp>
    </p:spTree>
    <p:extLst>
      <p:ext uri="{BB962C8B-B14F-4D97-AF65-F5344CB8AC3E}">
        <p14:creationId xmlns:p14="http://schemas.microsoft.com/office/powerpoint/2010/main" val="2709354213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4" t="11997" r="53468" b="5140"/>
          <a:stretch/>
        </p:blipFill>
        <p:spPr bwMode="auto">
          <a:xfrm>
            <a:off x="598715" y="250371"/>
            <a:ext cx="8044542" cy="611777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077686" y="4909457"/>
            <a:ext cx="7086600" cy="326572"/>
          </a:xfrm>
          <a:prstGeom prst="rect">
            <a:avLst/>
          </a:prstGeom>
          <a:solidFill>
            <a:srgbClr val="FF0000">
              <a:alpha val="2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1114" y="4710323"/>
            <a:ext cx="7815943" cy="553998"/>
          </a:xfrm>
          <a:prstGeom prst="rect">
            <a:avLst/>
          </a:prstGeom>
          <a:solidFill>
            <a:srgbClr val="FFCCCC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600" dirty="0">
                <a:solidFill>
                  <a:prstClr val="black"/>
                </a:solidFill>
              </a:rPr>
              <a:t>Research indicates that caregivers suffer from </a:t>
            </a:r>
            <a:r>
              <a:rPr lang="en-US" sz="1600" u="sng" dirty="0">
                <a:solidFill>
                  <a:prstClr val="black"/>
                </a:solidFill>
              </a:rPr>
              <a:t>higher rates of depression</a:t>
            </a:r>
            <a:r>
              <a:rPr lang="en-US" sz="1600" dirty="0">
                <a:solidFill>
                  <a:prstClr val="black"/>
                </a:solidFill>
              </a:rPr>
              <a:t> than non-caregivers and caregivers suffer </a:t>
            </a:r>
            <a:r>
              <a:rPr lang="en-US" sz="1600" u="sng" dirty="0">
                <a:solidFill>
                  <a:prstClr val="black"/>
                </a:solidFill>
              </a:rPr>
              <a:t>a mortality rate that is 63 percent </a:t>
            </a:r>
            <a:r>
              <a:rPr lang="en-US" sz="1600" u="sng" dirty="0" smtClean="0">
                <a:solidFill>
                  <a:prstClr val="black"/>
                </a:solidFill>
              </a:rPr>
              <a:t>higher</a:t>
            </a:r>
            <a:r>
              <a:rPr lang="en-US" sz="1600" dirty="0" smtClean="0">
                <a:solidFill>
                  <a:prstClr val="black"/>
                </a:solidFill>
              </a:rPr>
              <a:t> </a:t>
            </a:r>
            <a:r>
              <a:rPr lang="en-US" sz="1600" dirty="0">
                <a:solidFill>
                  <a:prstClr val="black"/>
                </a:solidFill>
              </a:rPr>
              <a:t>than non-caregivers.</a:t>
            </a:r>
          </a:p>
        </p:txBody>
      </p:sp>
      <p:sp>
        <p:nvSpPr>
          <p:cNvPr id="7" name="Down Arrow 6"/>
          <p:cNvSpPr/>
          <p:nvPr/>
        </p:nvSpPr>
        <p:spPr>
          <a:xfrm rot="20051239">
            <a:off x="5525705" y="4337230"/>
            <a:ext cx="228600" cy="39684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98173" y="4003808"/>
            <a:ext cx="1143646" cy="30008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350" dirty="0">
                <a:solidFill>
                  <a:prstClr val="black"/>
                </a:solidFill>
              </a:rPr>
              <a:t>Probably true</a:t>
            </a:r>
          </a:p>
        </p:txBody>
      </p:sp>
      <p:sp>
        <p:nvSpPr>
          <p:cNvPr id="9" name="Down Arrow 8"/>
          <p:cNvSpPr/>
          <p:nvPr/>
        </p:nvSpPr>
        <p:spPr>
          <a:xfrm rot="13123221">
            <a:off x="3598754" y="5224954"/>
            <a:ext cx="228600" cy="396846"/>
          </a:xfrm>
          <a:prstGeom prst="downArrow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22196" y="5618376"/>
            <a:ext cx="1474891" cy="3000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350" dirty="0">
                <a:solidFill>
                  <a:prstClr val="black"/>
                </a:solidFill>
              </a:rPr>
              <a:t>Definitely not true</a:t>
            </a:r>
          </a:p>
        </p:txBody>
      </p:sp>
    </p:spTree>
    <p:extLst>
      <p:ext uri="{BB962C8B-B14F-4D97-AF65-F5344CB8AC3E}">
        <p14:creationId xmlns:p14="http://schemas.microsoft.com/office/powerpoint/2010/main" val="4144266490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>
            <a:off x="868680" y="4977895"/>
            <a:ext cx="7351776" cy="914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68682" y="5161244"/>
            <a:ext cx="7254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2003         2005         2007         2009         2011         2013         2015         2017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9891" y="3184062"/>
            <a:ext cx="1588727" cy="128883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4553" y="3194492"/>
            <a:ext cx="1588727" cy="128883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1383428" y="2181567"/>
            <a:ext cx="1614545" cy="60016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650" dirty="0">
                <a:latin typeface="Arial" panose="020B0604020202020204" pitchFamily="34" charset="0"/>
                <a:cs typeface="Arial" panose="020B0604020202020204" pitchFamily="34" charset="0"/>
              </a:rPr>
              <a:t>Non-caregivers</a:t>
            </a:r>
          </a:p>
          <a:p>
            <a:r>
              <a:rPr lang="en-US" sz="1650" dirty="0">
                <a:latin typeface="Arial" panose="020B0604020202020204" pitchFamily="34" charset="0"/>
                <a:cs typeface="Arial" panose="020B0604020202020204" pitchFamily="34" charset="0"/>
              </a:rPr>
              <a:t>(N = 26,446)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14555" y="2201275"/>
            <a:ext cx="1614545" cy="60016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650" dirty="0">
                <a:latin typeface="Arial" panose="020B0604020202020204" pitchFamily="34" charset="0"/>
                <a:cs typeface="Arial" panose="020B0604020202020204" pitchFamily="34" charset="0"/>
              </a:rPr>
              <a:t>Non-caregivers</a:t>
            </a:r>
          </a:p>
          <a:p>
            <a:r>
              <a:rPr lang="en-US" sz="1650" dirty="0">
                <a:latin typeface="Arial" panose="020B0604020202020204" pitchFamily="34" charset="0"/>
                <a:cs typeface="Arial" panose="020B0604020202020204" pitchFamily="34" charset="0"/>
              </a:rPr>
              <a:t>(N = 300)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34257" y="1369639"/>
            <a:ext cx="1569023" cy="60016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50" dirty="0">
                <a:latin typeface="Arial" panose="020B0604020202020204" pitchFamily="34" charset="0"/>
                <a:cs typeface="Arial" panose="020B0604020202020204" pitchFamily="34" charset="0"/>
              </a:rPr>
              <a:t>Caregivers</a:t>
            </a:r>
          </a:p>
          <a:p>
            <a:r>
              <a:rPr lang="en-US" sz="1650" dirty="0">
                <a:latin typeface="Arial" panose="020B0604020202020204" pitchFamily="34" charset="0"/>
                <a:cs typeface="Arial" panose="020B0604020202020204" pitchFamily="34" charset="0"/>
              </a:rPr>
              <a:t>(N = 300)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Straight Arrow Connector 11"/>
          <p:cNvCxnSpPr>
            <a:stCxn id="8" idx="3"/>
          </p:cNvCxnSpPr>
          <p:nvPr/>
        </p:nvCxnSpPr>
        <p:spPr>
          <a:xfrm flipV="1">
            <a:off x="2997971" y="2470110"/>
            <a:ext cx="3016580" cy="11541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endCxn id="10" idx="1"/>
          </p:cNvCxnSpPr>
          <p:nvPr/>
        </p:nvCxnSpPr>
        <p:spPr>
          <a:xfrm>
            <a:off x="3630012" y="1658179"/>
            <a:ext cx="2404245" cy="11542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3287108" y="1658178"/>
            <a:ext cx="342900" cy="81192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4114802" y="1677884"/>
            <a:ext cx="315310" cy="80009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3586655" y="1673939"/>
            <a:ext cx="342900" cy="81192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V="1">
            <a:off x="3949262" y="1658178"/>
            <a:ext cx="23646" cy="81192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4572005" y="1666057"/>
            <a:ext cx="23646" cy="81192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V="1">
            <a:off x="4303990" y="1658183"/>
            <a:ext cx="739625" cy="81192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8695485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1600200" y="517720"/>
            <a:ext cx="5943600" cy="481013"/>
          </a:xfrm>
          <a:prstGeom prst="rect">
            <a:avLst/>
          </a:prstGeom>
          <a:solidFill>
            <a:srgbClr val="FFEAD5"/>
          </a:solidFill>
          <a:ln>
            <a:solidFill>
              <a:srgbClr val="0000CC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2400" b="1" i="1" kern="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Facts about Informal (Family) Caregivers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95" r="28409"/>
          <a:stretch/>
        </p:blipFill>
        <p:spPr bwMode="auto">
          <a:xfrm>
            <a:off x="4746171" y="1418513"/>
            <a:ext cx="3788228" cy="4278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631370" y="1418513"/>
            <a:ext cx="4082143" cy="427809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257175" indent="-257175">
              <a:buFont typeface="Wingdings" pitchFamily="2" charset="2"/>
              <a:buChar char="Ø"/>
            </a:pPr>
            <a:r>
              <a:rPr lang="en-US" sz="1600" dirty="0">
                <a:latin typeface="Arial" pitchFamily="34" charset="0"/>
                <a:cs typeface="Arial" pitchFamily="34" charset="0"/>
              </a:rPr>
              <a:t>There are an estimated </a:t>
            </a:r>
            <a:r>
              <a:rPr lang="en-US" sz="1600" b="1" i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18 </a:t>
            </a:r>
            <a:r>
              <a:rPr lang="en-US" sz="1600" b="1" i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million to  </a:t>
            </a:r>
            <a:r>
              <a:rPr lang="en-US" sz="1600" b="1" i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44 million </a:t>
            </a:r>
            <a:r>
              <a:rPr lang="en-US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Americans who provide some </a:t>
            </a:r>
            <a:r>
              <a:rPr lang="en-US" sz="1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regular, </a:t>
            </a:r>
            <a:r>
              <a:rPr lang="en-US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unpaid assistance to an older family member or friend with a chronic illness or disability. </a:t>
            </a:r>
          </a:p>
          <a:p>
            <a:pPr marL="257175" indent="-257175">
              <a:buFont typeface="Wingdings" pitchFamily="2" charset="2"/>
              <a:buChar char="Ø"/>
            </a:pPr>
            <a:endParaRPr lang="en-US" sz="16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257175" indent="-257175">
              <a:buFont typeface="Wingdings" pitchFamily="2" charset="2"/>
              <a:buChar char="Ø"/>
            </a:pPr>
            <a:r>
              <a:rPr lang="en-US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The </a:t>
            </a:r>
            <a:r>
              <a:rPr lang="en-US" sz="1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AARP has estimated that economic </a:t>
            </a:r>
            <a:r>
              <a:rPr lang="en-US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value of these services provided by </a:t>
            </a:r>
            <a:r>
              <a:rPr lang="en-US" sz="1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caregivers </a:t>
            </a:r>
            <a:r>
              <a:rPr lang="en-US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to older adults in the United States is </a:t>
            </a:r>
            <a:r>
              <a:rPr lang="en-US" sz="1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around </a:t>
            </a:r>
            <a:r>
              <a:rPr lang="en-US" sz="1600" b="1" i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$</a:t>
            </a:r>
            <a:r>
              <a:rPr lang="en-US" sz="1600" b="1" i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500 billion </a:t>
            </a:r>
            <a:r>
              <a:rPr lang="en-US" sz="1600" dirty="0">
                <a:latin typeface="Arial" pitchFamily="34" charset="0"/>
                <a:cs typeface="Arial" pitchFamily="34" charset="0"/>
              </a:rPr>
              <a:t>per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year</a:t>
            </a:r>
            <a:r>
              <a:rPr lang="en-US" sz="1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16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257175" indent="-257175">
              <a:buFont typeface="Wingdings" pitchFamily="2" charset="2"/>
              <a:buChar char="Ø"/>
            </a:pPr>
            <a:endParaRPr lang="en-US" sz="16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257175" indent="-257175">
              <a:buFont typeface="Wingdings" pitchFamily="2" charset="2"/>
              <a:buChar char="Ø"/>
            </a:pPr>
            <a:r>
              <a:rPr lang="en-US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The increasing size of the older adult population, smaller and more dispersed families, and increasing emphasis on home-based care are converging into a </a:t>
            </a:r>
            <a:r>
              <a:rPr lang="en-US" sz="1600" b="1" i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supply-and-demand crisis</a:t>
            </a:r>
            <a:r>
              <a:rPr lang="en-US" sz="1600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for informal care resources</a:t>
            </a:r>
            <a:r>
              <a:rPr lang="en-US" sz="1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135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9990582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phic showing world population growth trend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902" y="1097280"/>
            <a:ext cx="8444204" cy="5032248"/>
          </a:xfrm>
          <a:prstGeom prst="rect">
            <a:avLst/>
          </a:prstGeom>
          <a:noFill/>
          <a:ln>
            <a:solidFill>
              <a:sysClr val="windowText" lastClr="0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446793" y="6324601"/>
            <a:ext cx="3199915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400" kern="0" dirty="0">
                <a:solidFill>
                  <a:prstClr val="black"/>
                </a:solidFill>
              </a:rPr>
              <a:t>Source: Population Reference Bureau</a:t>
            </a:r>
          </a:p>
        </p:txBody>
      </p:sp>
      <p:sp>
        <p:nvSpPr>
          <p:cNvPr id="6" name="Rectangle 5"/>
          <p:cNvSpPr/>
          <p:nvPr/>
        </p:nvSpPr>
        <p:spPr>
          <a:xfrm>
            <a:off x="1593827" y="409902"/>
            <a:ext cx="5903797" cy="523220"/>
          </a:xfrm>
          <a:prstGeom prst="rect">
            <a:avLst/>
          </a:prstGeom>
          <a:solidFill>
            <a:schemeClr val="bg1"/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sz="2800" i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charset="0"/>
              </a:rPr>
              <a:t>World Population, Age 65+ and Age &lt;5</a:t>
            </a:r>
          </a:p>
        </p:txBody>
      </p:sp>
    </p:spTree>
    <p:extLst>
      <p:ext uri="{BB962C8B-B14F-4D97-AF65-F5344CB8AC3E}">
        <p14:creationId xmlns:p14="http://schemas.microsoft.com/office/powerpoint/2010/main" val="3993191596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09600" y="5486400"/>
            <a:ext cx="8001000" cy="94255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19044" tIns="9521" rIns="19044" bIns="9521" rtlCol="0">
            <a:spAutoFit/>
          </a:bodyPr>
          <a:lstStyle/>
          <a:p>
            <a:pPr defTabSz="914108"/>
            <a:r>
              <a:rPr lang="en-US" sz="2000" b="1" dirty="0" smtClean="0">
                <a:solidFill>
                  <a:prstClr val="black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 Please contact us for more information</a:t>
            </a:r>
            <a:r>
              <a:rPr lang="en-US" sz="2000" dirty="0" smtClean="0">
                <a:solidFill>
                  <a:prstClr val="black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:	</a:t>
            </a:r>
            <a:r>
              <a:rPr lang="en-US" sz="2000" b="1" dirty="0" smtClean="0">
                <a:solidFill>
                  <a:prstClr val="black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phone:  410-955-0491</a:t>
            </a:r>
          </a:p>
          <a:p>
            <a:pPr defTabSz="914108"/>
            <a:r>
              <a:rPr lang="en-US" sz="2000" b="1" dirty="0">
                <a:solidFill>
                  <a:prstClr val="black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	</a:t>
            </a:r>
            <a:r>
              <a:rPr lang="en-US" sz="2000" b="1" dirty="0" smtClean="0">
                <a:solidFill>
                  <a:prstClr val="black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				email: </a:t>
            </a:r>
            <a:r>
              <a:rPr lang="en-US" sz="2000" b="1" dirty="0" smtClean="0">
                <a:solidFill>
                  <a:prstClr val="black"/>
                </a:solidFill>
                <a:latin typeface="Times" panose="02020603050405020304" pitchFamily="18" charset="0"/>
                <a:cs typeface="Times" panose="02020603050405020304" pitchFamily="18" charset="0"/>
                <a:hlinkClick r:id="rId3"/>
              </a:rPr>
              <a:t>droth@jhu.edu</a:t>
            </a:r>
            <a:endParaRPr lang="en-US" sz="2000" b="1" dirty="0" smtClean="0">
              <a:solidFill>
                <a:prstClr val="black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  <a:p>
            <a:pPr defTabSz="914108"/>
            <a:r>
              <a:rPr lang="en-US" sz="2000" b="1" dirty="0" smtClean="0">
                <a:solidFill>
                  <a:prstClr val="black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					website:  http</a:t>
            </a:r>
            <a:r>
              <a:rPr lang="en-US" sz="2000" b="1" dirty="0">
                <a:solidFill>
                  <a:prstClr val="black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://coah.jhu.edu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-13607" y="2590800"/>
            <a:ext cx="9144000" cy="388560"/>
          </a:xfrm>
          <a:prstGeom prst="rect">
            <a:avLst/>
          </a:prstGeom>
          <a:noFill/>
        </p:spPr>
        <p:txBody>
          <a:bodyPr wrap="square" lIns="19044" tIns="9521" rIns="19044" bIns="9521" rtlCol="0">
            <a:spAutoFit/>
          </a:bodyPr>
          <a:lstStyle/>
          <a:p>
            <a:pPr algn="ctr" defTabSz="914108"/>
            <a:r>
              <a:rPr lang="en-US" sz="2400" b="1" i="1" dirty="0">
                <a:solidFill>
                  <a:prstClr val="black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Promoting the health and well-being of older adults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2438400" y="304801"/>
            <a:ext cx="4278456" cy="838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044" tIns="9521" rIns="19044" bIns="9521" rtlCol="0" anchor="ctr"/>
          <a:lstStyle/>
          <a:p>
            <a:pPr algn="ctr" defTabSz="914108"/>
            <a:endParaRPr lang="en-US">
              <a:solidFill>
                <a:prstClr val="white"/>
              </a:solidFill>
            </a:endParaRPr>
          </a:p>
        </p:txBody>
      </p:sp>
      <p:pic>
        <p:nvPicPr>
          <p:cNvPr id="17" name="Picture 3" descr="C:\Users\bbuta1\Desktop\university.logo.larg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407984"/>
            <a:ext cx="3974048" cy="667641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</p:spPr>
      </p:pic>
      <p:sp>
        <p:nvSpPr>
          <p:cNvPr id="18" name="TextBox 17"/>
          <p:cNvSpPr txBox="1"/>
          <p:nvPr/>
        </p:nvSpPr>
        <p:spPr>
          <a:xfrm>
            <a:off x="2438400" y="1168816"/>
            <a:ext cx="4278457" cy="125033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 cmpd="thickThin">
            <a:solidFill>
              <a:schemeClr val="tx1">
                <a:lumMod val="95000"/>
                <a:lumOff val="5000"/>
              </a:schemeClr>
            </a:solidFill>
          </a:ln>
          <a:effectLst/>
        </p:spPr>
        <p:txBody>
          <a:bodyPr wrap="square" lIns="19044" tIns="9521" rIns="19044" bIns="9521" rtlCol="0">
            <a:spAutoFit/>
          </a:bodyPr>
          <a:lstStyle/>
          <a:p>
            <a:pPr algn="ctr" defTabSz="914108"/>
            <a:r>
              <a:rPr lang="en-US" sz="4000" dirty="0" smtClean="0">
                <a:solidFill>
                  <a:prstClr val="black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Center </a:t>
            </a:r>
            <a:r>
              <a:rPr lang="en-US" sz="4000" dirty="0">
                <a:solidFill>
                  <a:prstClr val="black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on Aging</a:t>
            </a:r>
          </a:p>
          <a:p>
            <a:pPr algn="ctr" defTabSz="914108"/>
            <a:r>
              <a:rPr lang="en-US" sz="4000" dirty="0">
                <a:solidFill>
                  <a:prstClr val="black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and </a:t>
            </a:r>
            <a:r>
              <a:rPr lang="en-US" sz="4000" dirty="0" smtClean="0">
                <a:solidFill>
                  <a:prstClr val="black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Health</a:t>
            </a:r>
            <a:endParaRPr lang="en-US" sz="4000" dirty="0">
              <a:solidFill>
                <a:prstClr val="black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2044" y="3200400"/>
            <a:ext cx="2384304" cy="201644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0437" y="3200400"/>
            <a:ext cx="2384304" cy="201644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TextBox 1"/>
          <p:cNvSpPr txBox="1"/>
          <p:nvPr/>
        </p:nvSpPr>
        <p:spPr>
          <a:xfrm rot="21423839">
            <a:off x="1297208" y="5779317"/>
            <a:ext cx="20858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108"/>
            <a:r>
              <a:rPr lang="en-US" sz="3200" b="1" i="1" dirty="0" smtClean="0">
                <a:solidFill>
                  <a:srgbClr val="0000CC"/>
                </a:solidFill>
              </a:rPr>
              <a:t>Thank you!</a:t>
            </a:r>
            <a:endParaRPr lang="en-US" sz="3200" b="1" i="1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2226183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r="26142" b="13107"/>
          <a:stretch/>
        </p:blipFill>
        <p:spPr>
          <a:xfrm>
            <a:off x="524106" y="178420"/>
            <a:ext cx="8119151" cy="654895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894114" y="5170714"/>
            <a:ext cx="2503715" cy="326572"/>
          </a:xfrm>
          <a:prstGeom prst="rect">
            <a:avLst/>
          </a:prstGeom>
          <a:solidFill>
            <a:srgbClr val="FF0000">
              <a:alpha val="2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2249697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b="8349"/>
          <a:stretch/>
        </p:blipFill>
        <p:spPr>
          <a:xfrm>
            <a:off x="163286" y="250370"/>
            <a:ext cx="8621485" cy="6052459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39486" y="5388429"/>
            <a:ext cx="5727649" cy="413657"/>
          </a:xfrm>
          <a:prstGeom prst="rect">
            <a:avLst/>
          </a:prstGeom>
          <a:solidFill>
            <a:srgbClr val="FF0000">
              <a:alpha val="2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prstClr val="white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3286" y="5129573"/>
            <a:ext cx="6520543" cy="784830"/>
          </a:xfrm>
          <a:prstGeom prst="rect">
            <a:avLst/>
          </a:prstGeom>
          <a:solidFill>
            <a:srgbClr val="FFCCCC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600" dirty="0">
                <a:solidFill>
                  <a:prstClr val="black"/>
                </a:solidFill>
              </a:rPr>
              <a:t>Evidence shows that most caregivers are ill-prepared for their role and provide care with little or no support, yet more than one-third of caregivers continue to provide intense care to others while suffering from poor health.</a:t>
            </a:r>
          </a:p>
        </p:txBody>
      </p:sp>
    </p:spTree>
    <p:extLst>
      <p:ext uri="{BB962C8B-B14F-4D97-AF65-F5344CB8AC3E}">
        <p14:creationId xmlns:p14="http://schemas.microsoft.com/office/powerpoint/2010/main" val="949513933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 txBox="1">
            <a:spLocks noChangeArrowheads="1"/>
          </p:cNvSpPr>
          <p:nvPr/>
        </p:nvSpPr>
        <p:spPr bwMode="auto">
          <a:xfrm>
            <a:off x="1943100" y="408213"/>
            <a:ext cx="5143500" cy="843644"/>
          </a:xfrm>
          <a:prstGeom prst="rect">
            <a:avLst/>
          </a:prstGeom>
          <a:solidFill>
            <a:srgbClr val="FFEAD5"/>
          </a:solidFill>
          <a:ln>
            <a:solidFill>
              <a:srgbClr val="0000CC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2100" b="1" i="1" kern="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Internet Reports on Informal Caregiving and Mortality</a:t>
            </a: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587829" y="1632857"/>
            <a:ext cx="7750628" cy="402499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 typeface="Wingdings" pitchFamily="2" charset="2"/>
              <a:buBlip>
                <a:blip r:embed="rId3"/>
              </a:buBlip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Blip>
                <a:blip r:embed="rId4"/>
              </a:buBlip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ClrTx/>
              <a:buFont typeface="Arial" panose="020B0604020202020204" pitchFamily="34" charset="0"/>
              <a:buChar char="•"/>
            </a:pPr>
            <a:endParaRPr lang="en-US" sz="800" kern="0" dirty="0" smtClean="0">
              <a:solidFill>
                <a:prstClr val="black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>
              <a:buClrTx/>
              <a:buFont typeface="Arial" panose="020B0604020202020204" pitchFamily="34" charset="0"/>
              <a:buChar char="•"/>
            </a:pPr>
            <a:r>
              <a:rPr lang="en-US" sz="2000" kern="0" dirty="0" smtClean="0">
                <a:solidFill>
                  <a:prstClr val="black"/>
                </a:solidFill>
                <a:effectLst/>
                <a:latin typeface="Arial" pitchFamily="34" charset="0"/>
                <a:cs typeface="Arial" pitchFamily="34" charset="0"/>
              </a:rPr>
              <a:t>“</a:t>
            </a:r>
            <a:r>
              <a:rPr lang="en-US" sz="2000" kern="0" dirty="0">
                <a:solidFill>
                  <a:prstClr val="black"/>
                </a:solidFill>
                <a:effectLst/>
                <a:latin typeface="Arial" pitchFamily="34" charset="0"/>
                <a:cs typeface="Arial" pitchFamily="34" charset="0"/>
              </a:rPr>
              <a:t>Caregivers suffer a mortality rate that is 63% higher than non-caregivers.”  </a:t>
            </a:r>
          </a:p>
          <a:p>
            <a:pPr marL="0" indent="0">
              <a:buClrTx/>
              <a:buNone/>
            </a:pPr>
            <a:r>
              <a:rPr lang="en-US" sz="800" kern="0" dirty="0">
                <a:solidFill>
                  <a:prstClr val="black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  <a:p>
            <a:pPr marL="0" indent="0">
              <a:spcBef>
                <a:spcPts val="0"/>
              </a:spcBef>
              <a:buClrTx/>
              <a:buNone/>
            </a:pPr>
            <a:r>
              <a:rPr lang="en-US" sz="2000" kern="0" dirty="0">
                <a:solidFill>
                  <a:prstClr val="black"/>
                </a:solidFill>
                <a:effectLst/>
                <a:latin typeface="Arial" pitchFamily="34" charset="0"/>
                <a:cs typeface="Arial" pitchFamily="34" charset="0"/>
              </a:rPr>
              <a:t>		- US Administration on Aging </a:t>
            </a:r>
          </a:p>
          <a:p>
            <a:pPr marL="0" indent="0">
              <a:spcBef>
                <a:spcPts val="0"/>
              </a:spcBef>
              <a:buClrTx/>
              <a:buNone/>
            </a:pPr>
            <a:r>
              <a:rPr lang="en-US" sz="2000" kern="0" dirty="0">
                <a:solidFill>
                  <a:prstClr val="black"/>
                </a:solidFill>
                <a:effectLst/>
                <a:latin typeface="Arial" pitchFamily="34" charset="0"/>
                <a:cs typeface="Arial" pitchFamily="34" charset="0"/>
              </a:rPr>
              <a:t>		(based on Schulz &amp; Beach, 1999)</a:t>
            </a:r>
          </a:p>
          <a:p>
            <a:pPr>
              <a:buClrTx/>
              <a:buFont typeface="Arial" panose="020B0604020202020204" pitchFamily="34" charset="0"/>
              <a:buChar char="•"/>
            </a:pPr>
            <a:endParaRPr lang="en-US" sz="2000" kern="0" dirty="0">
              <a:solidFill>
                <a:prstClr val="black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>
              <a:buClrTx/>
              <a:buFont typeface="Arial" panose="020B0604020202020204" pitchFamily="34" charset="0"/>
              <a:buChar char="•"/>
            </a:pPr>
            <a:r>
              <a:rPr lang="en-US" sz="2000" kern="0" dirty="0">
                <a:solidFill>
                  <a:prstClr val="black"/>
                </a:solidFill>
                <a:effectLst/>
                <a:latin typeface="Arial" pitchFamily="34" charset="0"/>
                <a:cs typeface="Arial" pitchFamily="34" charset="0"/>
              </a:rPr>
              <a:t>“Family caregivers experiencing extreme stress have been shown to age prematurely.  This level of stress can take as much as 10 years off of a family caregiver’s life.” </a:t>
            </a:r>
          </a:p>
          <a:p>
            <a:pPr marL="0" indent="0">
              <a:buClrTx/>
              <a:buNone/>
            </a:pPr>
            <a:endParaRPr lang="en-US" sz="800" kern="0" dirty="0">
              <a:solidFill>
                <a:prstClr val="black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indent="0">
              <a:spcBef>
                <a:spcPts val="0"/>
              </a:spcBef>
              <a:buClrTx/>
              <a:buNone/>
            </a:pPr>
            <a:r>
              <a:rPr lang="en-US" sz="2000" kern="0" dirty="0">
                <a:solidFill>
                  <a:prstClr val="black"/>
                </a:solidFill>
                <a:effectLst/>
                <a:latin typeface="Arial" pitchFamily="34" charset="0"/>
                <a:cs typeface="Arial" pitchFamily="34" charset="0"/>
              </a:rPr>
              <a:t>		- Caregiver Action Network</a:t>
            </a:r>
          </a:p>
          <a:p>
            <a:pPr marL="0" indent="0">
              <a:spcBef>
                <a:spcPts val="0"/>
              </a:spcBef>
              <a:buClrTx/>
              <a:buNone/>
            </a:pPr>
            <a:r>
              <a:rPr lang="en-US" sz="2000" kern="0" dirty="0">
                <a:solidFill>
                  <a:prstClr val="black"/>
                </a:solidFill>
                <a:effectLst/>
                <a:latin typeface="Arial" pitchFamily="34" charset="0"/>
                <a:cs typeface="Arial" pitchFamily="34" charset="0"/>
              </a:rPr>
              <a:t>		(based on </a:t>
            </a:r>
            <a:r>
              <a:rPr lang="en-US" sz="2000" kern="0" dirty="0" err="1">
                <a:solidFill>
                  <a:prstClr val="black"/>
                </a:solidFill>
                <a:effectLst/>
                <a:latin typeface="Arial" pitchFamily="34" charset="0"/>
                <a:cs typeface="Arial" pitchFamily="34" charset="0"/>
              </a:rPr>
              <a:t>Epel</a:t>
            </a:r>
            <a:r>
              <a:rPr lang="en-US" sz="2000" kern="0" dirty="0">
                <a:solidFill>
                  <a:prstClr val="black"/>
                </a:solidFill>
                <a:effectLst/>
                <a:latin typeface="Arial" pitchFamily="34" charset="0"/>
                <a:cs typeface="Arial" pitchFamily="34" charset="0"/>
              </a:rPr>
              <a:t> et al., 2004</a:t>
            </a:r>
            <a:r>
              <a:rPr lang="en-US" sz="2000" kern="0" dirty="0" smtClean="0">
                <a:solidFill>
                  <a:prstClr val="black"/>
                </a:solidFill>
                <a:effectLst/>
                <a:latin typeface="Arial" pitchFamily="34" charset="0"/>
                <a:cs typeface="Arial" pitchFamily="34" charset="0"/>
              </a:rPr>
              <a:t>)</a:t>
            </a:r>
            <a:endParaRPr lang="en-US" sz="1350" kern="0" dirty="0">
              <a:solidFill>
                <a:srgbClr val="FFFFFF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20213074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4"/>
          <p:cNvSpPr txBox="1">
            <a:spLocks noChangeArrowheads="1"/>
          </p:cNvSpPr>
          <p:nvPr/>
        </p:nvSpPr>
        <p:spPr bwMode="auto">
          <a:xfrm>
            <a:off x="1600200" y="1257300"/>
            <a:ext cx="2686050" cy="2114550"/>
          </a:xfrm>
          <a:prstGeom prst="rect">
            <a:avLst/>
          </a:prstGeom>
          <a:solidFill>
            <a:srgbClr val="FFE0C1"/>
          </a:solidFill>
          <a:ln>
            <a:solidFill>
              <a:srgbClr val="0000CC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9pPr>
          </a:lstStyle>
          <a:p>
            <a:pPr algn="l" eaLnBrk="1" hangingPunct="1">
              <a:defRPr/>
            </a:pPr>
            <a:r>
              <a:rPr lang="en-US" sz="2100" b="1" i="1" u="sng" kern="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Caution</a:t>
            </a:r>
            <a:r>
              <a:rPr lang="en-US" sz="2100" b="1" i="1" kern="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  Cigarette Smoking May Be </a:t>
            </a:r>
          </a:p>
          <a:p>
            <a:pPr algn="l" eaLnBrk="1" hangingPunct="1">
              <a:defRPr/>
            </a:pPr>
            <a:r>
              <a:rPr lang="en-US" sz="2100" b="1" i="1" kern="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Hazardous to Your Health.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994" y="1257300"/>
            <a:ext cx="2864670" cy="2114550"/>
          </a:xfrm>
          <a:prstGeom prst="rect">
            <a:avLst/>
          </a:prstGeom>
        </p:spPr>
      </p:pic>
      <p:sp>
        <p:nvSpPr>
          <p:cNvPr id="7" name="Rectangle 4"/>
          <p:cNvSpPr txBox="1">
            <a:spLocks noChangeArrowheads="1"/>
          </p:cNvSpPr>
          <p:nvPr/>
        </p:nvSpPr>
        <p:spPr bwMode="auto">
          <a:xfrm>
            <a:off x="4800600" y="3657600"/>
            <a:ext cx="2588064" cy="2114550"/>
          </a:xfrm>
          <a:prstGeom prst="rect">
            <a:avLst/>
          </a:prstGeom>
          <a:solidFill>
            <a:srgbClr val="FFE0C1"/>
          </a:solidFill>
          <a:ln>
            <a:solidFill>
              <a:srgbClr val="0000CC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9pPr>
          </a:lstStyle>
          <a:p>
            <a:pPr algn="l" eaLnBrk="1" hangingPunct="1">
              <a:defRPr/>
            </a:pPr>
            <a:r>
              <a:rPr lang="en-US" sz="2100" b="1" i="1" u="sng" kern="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Caution</a:t>
            </a:r>
            <a:r>
              <a:rPr lang="en-US" sz="2100" b="1" i="1" kern="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  Informal Caregiving May Be </a:t>
            </a:r>
          </a:p>
          <a:p>
            <a:pPr algn="l" eaLnBrk="1" hangingPunct="1">
              <a:defRPr/>
            </a:pPr>
            <a:r>
              <a:rPr lang="en-US" sz="2100" b="1" i="1" kern="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Hazardous to Your Health.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0429" y="3657600"/>
            <a:ext cx="2904423" cy="211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772496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6" t="14213" r="53186" b="5141"/>
          <a:stretch/>
        </p:blipFill>
        <p:spPr bwMode="auto">
          <a:xfrm>
            <a:off x="1290487" y="982613"/>
            <a:ext cx="6539066" cy="478953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3543300" y="4343400"/>
            <a:ext cx="3886200" cy="742950"/>
          </a:xfrm>
          <a:prstGeom prst="rect">
            <a:avLst/>
          </a:prstGeom>
          <a:solidFill>
            <a:srgbClr val="FF0000">
              <a:alpha val="2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581"/>
            <a:endParaRPr lang="en-US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7313335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4"/>
          <p:cNvSpPr txBox="1">
            <a:spLocks noChangeArrowheads="1"/>
          </p:cNvSpPr>
          <p:nvPr/>
        </p:nvSpPr>
        <p:spPr bwMode="auto">
          <a:xfrm>
            <a:off x="914400" y="598713"/>
            <a:ext cx="7402286" cy="957943"/>
          </a:xfrm>
          <a:prstGeom prst="rect">
            <a:avLst/>
          </a:prstGeom>
          <a:solidFill>
            <a:srgbClr val="FFEAD5"/>
          </a:solidFill>
          <a:ln>
            <a:solidFill>
              <a:srgbClr val="0000CC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2000" b="1" i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The </a:t>
            </a:r>
            <a:r>
              <a:rPr lang="en-US" sz="2000" b="1" i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REasons</a:t>
            </a:r>
            <a:r>
              <a:rPr lang="en-US" sz="2000" b="1" i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for Geographic and Racial Differences in Stroke (REGARDS) </a:t>
            </a:r>
            <a:r>
              <a:rPr lang="en-US" sz="2000" b="1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Project (N = 30,239)  </a:t>
            </a:r>
            <a:endParaRPr lang="en-US" sz="2000" b="1" i="1" kern="0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2" descr="map"/>
          <p:cNvPicPr>
            <a:picLocks noChangeAspect="1" noChangeArrowheads="1"/>
          </p:cNvPicPr>
          <p:nvPr/>
        </p:nvPicPr>
        <p:blipFill>
          <a:blip r:embed="rId3" cstate="print"/>
          <a:srcRect t="15857" b="15857"/>
          <a:stretch>
            <a:fillRect/>
          </a:stretch>
        </p:blipFill>
        <p:spPr bwMode="auto">
          <a:xfrm>
            <a:off x="522514" y="2046512"/>
            <a:ext cx="5249637" cy="379080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655864" y="5238751"/>
            <a:ext cx="1455963" cy="4345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4536" tIns="32269" rIns="64536" bIns="32269">
            <a:spAutoFit/>
          </a:bodyPr>
          <a:lstStyle>
            <a:lvl1pPr defTabSz="862013">
              <a:defRPr>
                <a:solidFill>
                  <a:srgbClr val="000000"/>
                </a:solidFill>
                <a:latin typeface="Arial" charset="0"/>
              </a:defRPr>
            </a:lvl1pPr>
            <a:lvl2pPr marL="742950" indent="-285750" defTabSz="862013">
              <a:defRPr>
                <a:solidFill>
                  <a:srgbClr val="000000"/>
                </a:solidFill>
                <a:latin typeface="Arial" charset="0"/>
              </a:defRPr>
            </a:lvl2pPr>
            <a:lvl3pPr marL="1143000" indent="-228600" defTabSz="862013">
              <a:defRPr>
                <a:solidFill>
                  <a:srgbClr val="000000"/>
                </a:solidFill>
                <a:latin typeface="Arial" charset="0"/>
              </a:defRPr>
            </a:lvl3pPr>
            <a:lvl4pPr marL="1600200" indent="-228600" defTabSz="862013">
              <a:defRPr>
                <a:solidFill>
                  <a:srgbClr val="000000"/>
                </a:solidFill>
                <a:latin typeface="Arial" charset="0"/>
              </a:defRPr>
            </a:lvl4pPr>
            <a:lvl5pPr marL="2057400" indent="-228600" defTabSz="862013">
              <a:defRPr>
                <a:solidFill>
                  <a:srgbClr val="000000"/>
                </a:solidFill>
                <a:latin typeface="Arial" charset="0"/>
              </a:defRPr>
            </a:lvl5pPr>
            <a:lvl6pPr marL="2514600" indent="-228600" defTabSz="862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charset="0"/>
              </a:defRPr>
            </a:lvl6pPr>
            <a:lvl7pPr marL="2971800" indent="-228600" defTabSz="862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charset="0"/>
              </a:defRPr>
            </a:lvl7pPr>
            <a:lvl8pPr marL="3429000" indent="-228600" defTabSz="862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charset="0"/>
              </a:defRPr>
            </a:lvl8pPr>
            <a:lvl9pPr marL="3886200" indent="-228600" defTabSz="862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sz="1200" b="1" kern="0" dirty="0">
                <a:solidFill>
                  <a:srgbClr val="FF0000"/>
                </a:solidFill>
              </a:rPr>
              <a:t>White</a:t>
            </a:r>
          </a:p>
          <a:p>
            <a:pPr>
              <a:defRPr/>
            </a:pPr>
            <a:r>
              <a:rPr lang="en-US" sz="1200" b="1" kern="0" dirty="0">
                <a:solidFill>
                  <a:srgbClr val="0000CC"/>
                </a:solidFill>
              </a:rPr>
              <a:t>African American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943600" y="2032899"/>
            <a:ext cx="2819400" cy="3688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dirty="0" smtClean="0"/>
              <a:t>Enrolled </a:t>
            </a:r>
            <a:r>
              <a:rPr lang="en-US" dirty="0"/>
              <a:t>2003-2007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dirty="0"/>
              <a:t>45+ years of </a:t>
            </a:r>
            <a:r>
              <a:rPr lang="en-US" dirty="0" smtClean="0"/>
              <a:t>age at enrollment</a:t>
            </a:r>
            <a:endParaRPr lang="en-US" dirty="0"/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dirty="0"/>
              <a:t>Oversampling in the South (55</a:t>
            </a:r>
            <a:r>
              <a:rPr lang="en-US" dirty="0" smtClean="0"/>
              <a:t>%)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dirty="0" smtClean="0"/>
              <a:t>47</a:t>
            </a:r>
            <a:r>
              <a:rPr lang="en-US" dirty="0"/>
              <a:t>% African American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dirty="0"/>
              <a:t>57% </a:t>
            </a:r>
            <a:r>
              <a:rPr lang="en-US" dirty="0" smtClean="0"/>
              <a:t>Women, 43</a:t>
            </a:r>
            <a:r>
              <a:rPr lang="en-US" dirty="0"/>
              <a:t>% </a:t>
            </a:r>
            <a:r>
              <a:rPr lang="en-US" dirty="0" smtClean="0"/>
              <a:t>Men</a:t>
            </a:r>
          </a:p>
          <a:p>
            <a:endParaRPr lang="en-US" sz="800" dirty="0" smtClean="0"/>
          </a:p>
          <a:p>
            <a:endParaRPr lang="en-US" sz="800" dirty="0" smtClean="0"/>
          </a:p>
          <a:p>
            <a:pPr marL="214313" indent="-214313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en-US" sz="2400" b="1" i="1" dirty="0" smtClean="0">
                <a:solidFill>
                  <a:srgbClr val="0000CC"/>
                </a:solidFill>
              </a:rPr>
              <a:t>Sample includes 3,710 caregivers</a:t>
            </a:r>
          </a:p>
          <a:p>
            <a:pPr marL="214313" indent="-214313">
              <a:lnSpc>
                <a:spcPts val="2200"/>
              </a:lnSpc>
              <a:buFont typeface="Arial" panose="020B0604020202020204" pitchFamily="34" charset="0"/>
              <a:buChar char="•"/>
            </a:pPr>
            <a:endParaRPr lang="en-US" sz="800" b="1" i="1" dirty="0" smtClean="0">
              <a:solidFill>
                <a:srgbClr val="0000CC"/>
              </a:solidFill>
            </a:endParaRPr>
          </a:p>
          <a:p>
            <a:pPr marL="214313" indent="-214313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en-US" sz="2400" b="1" i="1" dirty="0" smtClean="0">
                <a:solidFill>
                  <a:srgbClr val="0000CC"/>
                </a:solidFill>
              </a:rPr>
              <a:t>18% report high caregiving “strain”</a:t>
            </a:r>
            <a:r>
              <a:rPr lang="en-US" sz="2400" dirty="0" smtClean="0"/>
              <a:t>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617963369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928" y="1371600"/>
            <a:ext cx="8006048" cy="44958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609600" y="6218449"/>
            <a:ext cx="7010400" cy="307777"/>
          </a:xfrm>
          <a:prstGeom prst="rect">
            <a:avLst/>
          </a:prstGeom>
          <a:solidFill>
            <a:srgbClr val="FFEAD5"/>
          </a:solidFill>
          <a:ln>
            <a:noFill/>
          </a:ln>
        </p:spPr>
        <p:txBody>
          <a:bodyPr wrap="square" rtlCol="0">
            <a:spAutoFit/>
          </a:bodyPr>
          <a:lstStyle/>
          <a:p>
            <a:pPr defTabSz="914400"/>
            <a:r>
              <a:rPr lang="en-US" sz="1400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Source:  Roth et al. (</a:t>
            </a:r>
            <a:r>
              <a:rPr lang="en-US" sz="1400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2013).  </a:t>
            </a:r>
            <a:r>
              <a:rPr lang="en-US" sz="1400" i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American Journal of Epidemiology, 178, </a:t>
            </a:r>
            <a:r>
              <a:rPr lang="en-US" sz="1400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1571-1578.</a:t>
            </a:r>
            <a:endParaRPr lang="en-US" sz="1400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4"/>
          <p:cNvSpPr txBox="1">
            <a:spLocks noChangeArrowheads="1"/>
          </p:cNvSpPr>
          <p:nvPr/>
        </p:nvSpPr>
        <p:spPr bwMode="auto">
          <a:xfrm>
            <a:off x="609600" y="425450"/>
            <a:ext cx="7924800" cy="641350"/>
          </a:xfrm>
          <a:prstGeom prst="rect">
            <a:avLst/>
          </a:prstGeom>
          <a:solidFill>
            <a:srgbClr val="FFEAD5"/>
          </a:solidFill>
          <a:ln>
            <a:solidFill>
              <a:schemeClr val="tx1"/>
            </a:soli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9pPr>
          </a:lstStyle>
          <a:p>
            <a:pPr defTabSz="914400" eaLnBrk="1" hangingPunct="1">
              <a:defRPr/>
            </a:pPr>
            <a:r>
              <a:rPr lang="en-US" sz="2400" b="1" i="1" kern="0" dirty="0" smtClean="0">
                <a:solidFill>
                  <a:srgbClr val="0000CC"/>
                </a:solidFill>
                <a:effectLst/>
                <a:latin typeface="Calibri" panose="020F0502020204030204"/>
                <a:cs typeface="Arial" pitchFamily="34" charset="0"/>
              </a:rPr>
              <a:t>Caregiving and All-Cause Mortality in the REGARDS Project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81200" y="4280299"/>
            <a:ext cx="3104048" cy="748923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marL="457200" lvl="2" defTabSz="914400">
              <a:spcAft>
                <a:spcPts val="400"/>
              </a:spcAft>
            </a:pPr>
            <a:r>
              <a:rPr lang="en-US" sz="1200" kern="0" dirty="0">
                <a:solidFill>
                  <a:sysClr val="windowText" lastClr="000000"/>
                </a:solidFill>
                <a:latin typeface="Arial"/>
              </a:rPr>
              <a:t>   </a:t>
            </a:r>
            <a:r>
              <a:rPr lang="en-US" sz="1200" b="1" kern="0" dirty="0">
                <a:solidFill>
                  <a:sysClr val="windowText" lastClr="000000"/>
                </a:solidFill>
                <a:latin typeface="Arial"/>
              </a:rPr>
              <a:t>Caregivers (N = 3,503)</a:t>
            </a:r>
          </a:p>
          <a:p>
            <a:pPr marL="457200" lvl="2" defTabSz="914400">
              <a:spcAft>
                <a:spcPts val="400"/>
              </a:spcAft>
            </a:pPr>
            <a:r>
              <a:rPr lang="en-US" sz="1200" b="1" kern="0" dirty="0">
                <a:solidFill>
                  <a:sysClr val="windowText" lastClr="000000"/>
                </a:solidFill>
                <a:latin typeface="Arial"/>
              </a:rPr>
              <a:t>   PM </a:t>
            </a:r>
            <a:r>
              <a:rPr lang="en-US" sz="1200" b="1" kern="0" dirty="0" err="1">
                <a:solidFill>
                  <a:sysClr val="windowText" lastClr="000000"/>
                </a:solidFill>
                <a:latin typeface="Arial"/>
              </a:rPr>
              <a:t>Noncaregivers</a:t>
            </a:r>
            <a:r>
              <a:rPr lang="en-US" sz="1200" b="1" kern="0" dirty="0">
                <a:solidFill>
                  <a:sysClr val="windowText" lastClr="000000"/>
                </a:solidFill>
                <a:latin typeface="Arial"/>
              </a:rPr>
              <a:t>  (N = 3,503)</a:t>
            </a:r>
          </a:p>
          <a:p>
            <a:pPr marL="457200" lvl="2" defTabSz="914400">
              <a:spcAft>
                <a:spcPts val="400"/>
              </a:spcAft>
            </a:pPr>
            <a:r>
              <a:rPr lang="en-US" sz="1200" b="1" kern="0" dirty="0">
                <a:solidFill>
                  <a:sysClr val="windowText" lastClr="000000"/>
                </a:solidFill>
                <a:latin typeface="Arial"/>
              </a:rPr>
              <a:t>   All </a:t>
            </a:r>
            <a:r>
              <a:rPr lang="en-US" sz="1200" b="1" kern="0" dirty="0" err="1">
                <a:solidFill>
                  <a:sysClr val="windowText" lastClr="000000"/>
                </a:solidFill>
                <a:latin typeface="Arial"/>
              </a:rPr>
              <a:t>Noncaregivers</a:t>
            </a:r>
            <a:r>
              <a:rPr lang="en-US" sz="1200" b="1" kern="0" dirty="0">
                <a:solidFill>
                  <a:sysClr val="windowText" lastClr="000000"/>
                </a:solidFill>
                <a:latin typeface="Arial"/>
              </a:rPr>
              <a:t>  (N =  24,883)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2113936" y="4419600"/>
            <a:ext cx="457200" cy="0"/>
          </a:xfrm>
          <a:prstGeom prst="line">
            <a:avLst/>
          </a:prstGeom>
          <a:noFill/>
          <a:ln w="25400" cap="flat" cmpd="sng" algn="ctr">
            <a:solidFill>
              <a:srgbClr val="0033CC"/>
            </a:solidFill>
            <a:prstDash val="solid"/>
          </a:ln>
          <a:effectLst/>
        </p:spPr>
      </p:cxnSp>
      <p:cxnSp>
        <p:nvCxnSpPr>
          <p:cNvPr id="10" name="Straight Connector 9"/>
          <p:cNvCxnSpPr/>
          <p:nvPr/>
        </p:nvCxnSpPr>
        <p:spPr>
          <a:xfrm>
            <a:off x="2114746" y="4648200"/>
            <a:ext cx="457200" cy="0"/>
          </a:xfrm>
          <a:prstGeom prst="line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</p:spPr>
      </p:cxnSp>
      <p:cxnSp>
        <p:nvCxnSpPr>
          <p:cNvPr id="11" name="Straight Connector 10"/>
          <p:cNvCxnSpPr/>
          <p:nvPr/>
        </p:nvCxnSpPr>
        <p:spPr>
          <a:xfrm>
            <a:off x="2113936" y="4876800"/>
            <a:ext cx="457200" cy="0"/>
          </a:xfrm>
          <a:prstGeom prst="line">
            <a:avLst/>
          </a:prstGeom>
          <a:noFill/>
          <a:ln w="25400" cap="flat" cmpd="sng" algn="ctr">
            <a:solidFill>
              <a:srgbClr val="4D4D4D"/>
            </a:solidFill>
            <a:prstDash val="dash"/>
          </a:ln>
          <a:effectLst/>
        </p:spPr>
      </p:cxnSp>
    </p:spTree>
    <p:extLst>
      <p:ext uri="{BB962C8B-B14F-4D97-AF65-F5344CB8AC3E}">
        <p14:creationId xmlns:p14="http://schemas.microsoft.com/office/powerpoint/2010/main" val="1886447125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-8590"/>
          <a:stretch/>
        </p:blipFill>
        <p:spPr bwMode="auto">
          <a:xfrm>
            <a:off x="914400" y="1216794"/>
            <a:ext cx="7409848" cy="468138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  <a:extLst/>
        </p:spPr>
      </p:pic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400475" y="5410200"/>
            <a:ext cx="6829125" cy="307777"/>
          </a:xfrm>
          <a:prstGeom prst="rect">
            <a:avLst/>
          </a:prstGeom>
          <a:noFill/>
          <a:ln>
            <a:solidFill>
              <a:schemeClr val="bg1"/>
            </a:solidFill>
          </a:ln>
          <a:effectLst/>
          <a:extLst/>
        </p:spPr>
        <p:txBody>
          <a:bodyPr wrap="square">
            <a:spAutoFit/>
          </a:bodyPr>
          <a:lstStyle>
            <a:lvl1pPr>
              <a:defRPr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charset="0"/>
              </a:defRPr>
            </a:lvl9pPr>
          </a:lstStyle>
          <a:p>
            <a:pPr defTabSz="914400"/>
            <a:r>
              <a:rPr lang="en-US" sz="1400" kern="0" dirty="0">
                <a:solidFill>
                  <a:prstClr val="black"/>
                </a:solidFill>
                <a:cs typeface="Arial" pitchFamily="34" charset="0"/>
              </a:rPr>
              <a:t>E</a:t>
            </a:r>
            <a:r>
              <a:rPr lang="en-US" sz="1400" kern="0" dirty="0" smtClean="0">
                <a:solidFill>
                  <a:prstClr val="black"/>
                </a:solidFill>
                <a:cs typeface="Arial" pitchFamily="34" charset="0"/>
              </a:rPr>
              <a:t>ffect: Hazard ratio or relative risk for mortality, Caregivers vs. </a:t>
            </a:r>
            <a:r>
              <a:rPr lang="en-US" sz="1400" kern="0" dirty="0" err="1" smtClean="0">
                <a:solidFill>
                  <a:prstClr val="black"/>
                </a:solidFill>
                <a:cs typeface="Arial" pitchFamily="34" charset="0"/>
              </a:rPr>
              <a:t>Noncaregivers</a:t>
            </a:r>
            <a:endParaRPr lang="en-US" altLang="en-US" sz="1400" dirty="0">
              <a:solidFill>
                <a:prstClr val="black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269665" y="2133600"/>
            <a:ext cx="20361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sz="1600" dirty="0" smtClean="0">
                <a:solidFill>
                  <a:prstClr val="black"/>
                </a:solidFill>
              </a:rPr>
              <a:t>Schulz &amp; Beach (1999)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48400" y="2514600"/>
            <a:ext cx="17759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sz="1600" dirty="0" smtClean="0">
                <a:solidFill>
                  <a:prstClr val="black"/>
                </a:solidFill>
              </a:rPr>
              <a:t>Brown et al. (2009)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48400" y="2892623"/>
            <a:ext cx="18643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sz="1600" dirty="0" smtClean="0">
                <a:solidFill>
                  <a:prstClr val="black"/>
                </a:solidFill>
              </a:rPr>
              <a:t>O’Reilly et al. (2008)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48400" y="3273623"/>
            <a:ext cx="18798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sz="1600" dirty="0" smtClean="0">
                <a:solidFill>
                  <a:prstClr val="black"/>
                </a:solidFill>
              </a:rPr>
              <a:t>Ramsey et al. (2013)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254957" y="3654623"/>
            <a:ext cx="19746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sz="1600" dirty="0" err="1" smtClean="0">
                <a:solidFill>
                  <a:prstClr val="black"/>
                </a:solidFill>
              </a:rPr>
              <a:t>Fredman</a:t>
            </a:r>
            <a:r>
              <a:rPr lang="en-US" sz="1600" dirty="0" smtClean="0">
                <a:solidFill>
                  <a:prstClr val="black"/>
                </a:solidFill>
              </a:rPr>
              <a:t> et al. (2010)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223347" y="4035623"/>
            <a:ext cx="16252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sz="1600" dirty="0" smtClean="0">
                <a:solidFill>
                  <a:prstClr val="black"/>
                </a:solidFill>
              </a:rPr>
              <a:t>Roth et al. (2013)</a:t>
            </a: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972152" y="6245423"/>
            <a:ext cx="5962048" cy="307777"/>
          </a:xfrm>
          <a:prstGeom prst="rect">
            <a:avLst/>
          </a:prstGeom>
          <a:solidFill>
            <a:srgbClr val="FFEAD5"/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>
              <a:defRPr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charset="0"/>
              </a:defRPr>
            </a:lvl9pPr>
          </a:lstStyle>
          <a:p>
            <a:pPr defTabSz="914400"/>
            <a:r>
              <a:rPr lang="en-US" sz="1400" kern="0" dirty="0" smtClean="0">
                <a:solidFill>
                  <a:prstClr val="black"/>
                </a:solidFill>
                <a:cs typeface="Arial" pitchFamily="34" charset="0"/>
              </a:rPr>
              <a:t>Source:  Roth, </a:t>
            </a:r>
            <a:r>
              <a:rPr lang="en-US" sz="1400" kern="0" dirty="0" err="1" smtClean="0">
                <a:solidFill>
                  <a:prstClr val="black"/>
                </a:solidFill>
                <a:cs typeface="Arial" pitchFamily="34" charset="0"/>
              </a:rPr>
              <a:t>Fredman</a:t>
            </a:r>
            <a:r>
              <a:rPr lang="en-US" sz="1400" kern="0" dirty="0" smtClean="0">
                <a:solidFill>
                  <a:prstClr val="black"/>
                </a:solidFill>
                <a:cs typeface="Arial" pitchFamily="34" charset="0"/>
              </a:rPr>
              <a:t>, &amp; Haley (2015). </a:t>
            </a:r>
            <a:r>
              <a:rPr lang="en-US" sz="1400" i="1" kern="0" dirty="0" smtClean="0">
                <a:solidFill>
                  <a:prstClr val="black"/>
                </a:solidFill>
                <a:cs typeface="Arial" pitchFamily="34" charset="0"/>
              </a:rPr>
              <a:t>The Gerontologist, 55, 309-319.</a:t>
            </a:r>
            <a:r>
              <a:rPr lang="en-US" altLang="en-US" sz="1400" dirty="0" smtClean="0">
                <a:solidFill>
                  <a:prstClr val="black"/>
                </a:solidFill>
              </a:rPr>
              <a:t>  </a:t>
            </a:r>
            <a:endParaRPr lang="en-US" altLang="en-US" sz="1400" dirty="0">
              <a:solidFill>
                <a:prstClr val="black"/>
              </a:solidFill>
            </a:endParaRPr>
          </a:p>
        </p:txBody>
      </p:sp>
      <p:sp>
        <p:nvSpPr>
          <p:cNvPr id="17" name="Rectangle 4"/>
          <p:cNvSpPr txBox="1">
            <a:spLocks noChangeArrowheads="1"/>
          </p:cNvSpPr>
          <p:nvPr/>
        </p:nvSpPr>
        <p:spPr bwMode="auto">
          <a:xfrm>
            <a:off x="762000" y="349250"/>
            <a:ext cx="7620000" cy="641350"/>
          </a:xfrm>
          <a:prstGeom prst="rect">
            <a:avLst/>
          </a:prstGeom>
          <a:solidFill>
            <a:srgbClr val="FFEAD5"/>
          </a:solidFill>
          <a:ln>
            <a:solidFill>
              <a:schemeClr val="tx1"/>
            </a:solidFill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9pPr>
          </a:lstStyle>
          <a:p>
            <a:pPr defTabSz="914400" eaLnBrk="1" hangingPunct="1">
              <a:defRPr/>
            </a:pPr>
            <a:r>
              <a:rPr lang="en-US" sz="2400" b="1" i="1" kern="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Effects of Informal Caregiving on Caregiver Mortality</a:t>
            </a:r>
          </a:p>
        </p:txBody>
      </p:sp>
    </p:spTree>
    <p:extLst>
      <p:ext uri="{BB962C8B-B14F-4D97-AF65-F5344CB8AC3E}">
        <p14:creationId xmlns:p14="http://schemas.microsoft.com/office/powerpoint/2010/main" val="3737901885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7F0200F7A05DE489CE3BB4E106B6EB3" ma:contentTypeVersion="1" ma:contentTypeDescription="Create a new document." ma:contentTypeScope="" ma:versionID="5a8ca5418ed5d8cd5be1df133c024ffa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a447206dab0015f8b9f8924535193e8c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1F868DEA-CD81-4EF2-9025-B976DF30B4CB}"/>
</file>

<file path=customXml/itemProps2.xml><?xml version="1.0" encoding="utf-8"?>
<ds:datastoreItem xmlns:ds="http://schemas.openxmlformats.org/officeDocument/2006/customXml" ds:itemID="{86D987CA-BA58-42BA-9CFD-73E3A0DDFABD}"/>
</file>

<file path=customXml/itemProps3.xml><?xml version="1.0" encoding="utf-8"?>
<ds:datastoreItem xmlns:ds="http://schemas.openxmlformats.org/officeDocument/2006/customXml" ds:itemID="{8ABBF325-2B59-44A1-9D21-A924F72BB51F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879</TotalTime>
  <Words>526</Words>
  <Application>Microsoft Office PowerPoint</Application>
  <PresentationFormat>On-screen Show (4:3)</PresentationFormat>
  <Paragraphs>97</Paragraphs>
  <Slides>15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ＭＳ Ｐゴシック</vt:lpstr>
      <vt:lpstr>Arial</vt:lpstr>
      <vt:lpstr>Calibri</vt:lpstr>
      <vt:lpstr>Times</vt:lpstr>
      <vt:lpstr>Wingdings</vt:lpstr>
      <vt:lpstr>1_Office Theme</vt:lpstr>
      <vt:lpstr>Health Benefits of Caregiving?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JHU DOM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Roth</dc:creator>
  <cp:lastModifiedBy>David Roth</cp:lastModifiedBy>
  <cp:revision>76</cp:revision>
  <dcterms:created xsi:type="dcterms:W3CDTF">2016-01-05T22:23:15Z</dcterms:created>
  <dcterms:modified xsi:type="dcterms:W3CDTF">2016-09-21T13:16:47Z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0x010100A7F0200F7A05DE489CE3BB4E106B6EB3</vt:lpwstr>
  </property>
  <property fmtid="{D5CDD505-2E9C-101B-9397-08002B2CF9AE}" pid="3" name="Order">
    <vt:r8>13600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TemplateUrl">
    <vt:lpwstr/>
  </property>
</Properties>
</file>