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2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1.xml" ContentType="application/vnd.openxmlformats-officedocument.presentationml.slide+xml"/>
  <Override PartName="/ppt/slides/slide12.xml" ContentType="application/vnd.openxmlformats-officedocument.presentationml.slide+xml"/>
  <Override PartName="/ppt/slides/slide14.xml" ContentType="application/vnd.openxmlformats-officedocument.presentationml.slide+xml"/>
  <Override PartName="/ppt/slides/slide18.xml" ContentType="application/vnd.openxmlformats-officedocument.presentationml.slide+xml"/>
  <Override PartName="/ppt/slides/slide17.xml" ContentType="application/vnd.openxmlformats-officedocument.presentationml.slide+xml"/>
  <Override PartName="/ppt/slides/slide13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Slides/notesSlide17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7.xml" ContentType="application/vnd.openxmlformats-officedocument.presentationml.notes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7" r:id="rId1"/>
    <p:sldMasterId id="2147483721" r:id="rId2"/>
  </p:sldMasterIdLst>
  <p:notesMasterIdLst>
    <p:notesMasterId r:id="rId21"/>
  </p:notesMasterIdLst>
  <p:handoutMasterIdLst>
    <p:handoutMasterId r:id="rId22"/>
  </p:handoutMasterIdLst>
  <p:sldIdLst>
    <p:sldId id="256" r:id="rId3"/>
    <p:sldId id="394" r:id="rId4"/>
    <p:sldId id="435" r:id="rId5"/>
    <p:sldId id="365" r:id="rId6"/>
    <p:sldId id="436" r:id="rId7"/>
    <p:sldId id="375" r:id="rId8"/>
    <p:sldId id="270" r:id="rId9"/>
    <p:sldId id="396" r:id="rId10"/>
    <p:sldId id="279" r:id="rId11"/>
    <p:sldId id="408" r:id="rId12"/>
    <p:sldId id="412" r:id="rId13"/>
    <p:sldId id="322" r:id="rId14"/>
    <p:sldId id="422" r:id="rId15"/>
    <p:sldId id="304" r:id="rId16"/>
    <p:sldId id="303" r:id="rId17"/>
    <p:sldId id="343" r:id="rId18"/>
    <p:sldId id="378" r:id="rId19"/>
    <p:sldId id="413" r:id="rId20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FFCC"/>
    <a:srgbClr val="00FFFF"/>
    <a:srgbClr val="00CC99"/>
    <a:srgbClr val="00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38" autoAdjust="0"/>
    <p:restoredTop sz="94590" autoAdjust="0"/>
  </p:normalViewPr>
  <p:slideViewPr>
    <p:cSldViewPr>
      <p:cViewPr varScale="1">
        <p:scale>
          <a:sx n="71" d="100"/>
          <a:sy n="71" d="100"/>
        </p:scale>
        <p:origin x="-120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28" Type="http://schemas.openxmlformats.org/officeDocument/2006/relationships/customXml" Target="../customXml/item2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handoutMaster" Target="handoutMasters/handoutMaster1.xml"/><Relationship Id="rId27" Type="http://schemas.openxmlformats.org/officeDocument/2006/relationships/customXml" Target="../customXml/item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1884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0339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endParaRPr lang="en-US"/>
          </a:p>
        </p:txBody>
      </p:sp>
      <p:sp>
        <p:nvSpPr>
          <p:cNvPr id="1884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1884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0339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0B0ABD8D-CE15-4BEE-9646-4B9B9E00278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11773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 eaLnBrk="1" hangingPunct="1">
              <a:defRPr sz="1200"/>
            </a:lvl1pPr>
          </a:lstStyle>
          <a:p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9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 eaLnBrk="1" hangingPunct="1">
              <a:defRPr sz="1200"/>
            </a:lvl1pPr>
          </a:lstStyle>
          <a:p>
            <a:endParaRPr lang="en-US"/>
          </a:p>
        </p:txBody>
      </p:sp>
      <p:sp>
        <p:nvSpPr>
          <p:cNvPr id="645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7"/>
            <a:ext cx="5607050" cy="4183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 eaLnBrk="1" hangingPunct="1">
              <a:defRPr sz="1200"/>
            </a:lvl1pPr>
          </a:lstStyle>
          <a:p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9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 eaLnBrk="1" hangingPunct="1">
              <a:defRPr sz="1200"/>
            </a:lvl1pPr>
          </a:lstStyle>
          <a:p>
            <a:fld id="{85AF4BFA-1B05-42B4-BF33-B96AA3E2D95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724569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AF4BFA-1B05-42B4-BF33-B96AA3E2D950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3164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AF4BFA-1B05-42B4-BF33-B96AA3E2D950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63209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AF4BFA-1B05-42B4-BF33-B96AA3E2D950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2962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AF4BFA-1B05-42B4-BF33-B96AA3E2D950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55972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AF4BFA-1B05-42B4-BF33-B96AA3E2D950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520311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AF4BFA-1B05-42B4-BF33-B96AA3E2D950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911790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AF4BFA-1B05-42B4-BF33-B96AA3E2D950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4936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AF4BFA-1B05-42B4-BF33-B96AA3E2D950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0182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AF4BFA-1B05-42B4-BF33-B96AA3E2D950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53097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AF4BFA-1B05-42B4-BF33-B96AA3E2D950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03208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4437">
              <a:defRPr>
                <a:solidFill>
                  <a:schemeClr val="tx1"/>
                </a:solidFill>
                <a:latin typeface="Arial" charset="0"/>
              </a:defRPr>
            </a:lvl1pPr>
            <a:lvl2pPr marL="729057" indent="-280406" defTabSz="914437">
              <a:defRPr>
                <a:solidFill>
                  <a:schemeClr val="tx1"/>
                </a:solidFill>
                <a:latin typeface="Arial" charset="0"/>
              </a:defRPr>
            </a:lvl2pPr>
            <a:lvl3pPr marL="1121626" indent="-224325" defTabSz="914437">
              <a:defRPr>
                <a:solidFill>
                  <a:schemeClr val="tx1"/>
                </a:solidFill>
                <a:latin typeface="Arial" charset="0"/>
              </a:defRPr>
            </a:lvl3pPr>
            <a:lvl4pPr marL="1570276" indent="-224325" defTabSz="914437">
              <a:defRPr>
                <a:solidFill>
                  <a:schemeClr val="tx1"/>
                </a:solidFill>
                <a:latin typeface="Arial" charset="0"/>
              </a:defRPr>
            </a:lvl4pPr>
            <a:lvl5pPr marL="2018927" indent="-224325" defTabSz="914437">
              <a:defRPr>
                <a:solidFill>
                  <a:schemeClr val="tx1"/>
                </a:solidFill>
                <a:latin typeface="Arial" charset="0"/>
              </a:defRPr>
            </a:lvl5pPr>
            <a:lvl6pPr marL="2467577" indent="-224325" defTabSz="9144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16227" indent="-224325" defTabSz="9144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364878" indent="-224325" defTabSz="9144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13528" indent="-224325" defTabSz="9144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93C1A86A-C2B6-43FC-935C-9660F3368A27}" type="slidenum">
              <a:rPr lang="en-US" altLang="en-US"/>
              <a:pPr/>
              <a:t>3</a:t>
            </a:fld>
            <a:endParaRPr lang="en-US" altLang="en-US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4275" y="696913"/>
            <a:ext cx="4645025" cy="3484562"/>
          </a:xfrm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5040" y="4414839"/>
            <a:ext cx="5140325" cy="4184650"/>
          </a:xfrm>
          <a:noFill/>
        </p:spPr>
        <p:txBody>
          <a:bodyPr/>
          <a:lstStyle/>
          <a:p>
            <a:pPr eaLnBrk="1" hangingPunct="1"/>
            <a:r>
              <a:rPr lang="en-US" altLang="en-US" smtClean="0">
                <a:latin typeface="Arial" charset="0"/>
              </a:rPr>
              <a:t>I hope my aging 101 has given you some sense of the growth and diversity of the aging population and some insights into current and future health needs. </a:t>
            </a:r>
          </a:p>
          <a:p>
            <a:pPr eaLnBrk="1" hangingPunct="1"/>
            <a:endParaRPr lang="en-US" altLang="en-US" smtClean="0">
              <a:latin typeface="Arial" charset="0"/>
            </a:endParaRPr>
          </a:p>
          <a:p>
            <a:pPr eaLnBrk="1" hangingPunct="1"/>
            <a:r>
              <a:rPr lang="en-US" altLang="en-US" smtClean="0">
                <a:latin typeface="Arial" charset="0"/>
              </a:rPr>
              <a:t>Here’s four points to help shape your strategies.</a:t>
            </a:r>
          </a:p>
          <a:p>
            <a:pPr eaLnBrk="1" hangingPunct="1"/>
            <a:endParaRPr lang="en-US" altLang="en-US" smtClean="0">
              <a:latin typeface="Arial" charset="0"/>
            </a:endParaRPr>
          </a:p>
          <a:p>
            <a:pPr eaLnBrk="1" hangingPunct="1"/>
            <a:r>
              <a:rPr lang="en-US" altLang="en-US" smtClean="0">
                <a:latin typeface="Arial" charset="0"/>
              </a:rPr>
              <a:t>Third bullet - NC proposed legislation for 150 minutes of physical activity per week for K-8 and NC proposed legislation for pilot study in 8 schools where more nutritious foods are served for lunch and are made available in vending machines.</a:t>
            </a:r>
          </a:p>
          <a:p>
            <a:pPr eaLnBrk="1" hangingPunct="1"/>
            <a:endParaRPr lang="en-US" alt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AF4BFA-1B05-42B4-BF33-B96AA3E2D950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52896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AF4BFA-1B05-42B4-BF33-B96AA3E2D950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34286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AF4BFA-1B05-42B4-BF33-B96AA3E2D950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6075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AF4BFA-1B05-42B4-BF33-B96AA3E2D950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33200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AF4BFA-1B05-42B4-BF33-B96AA3E2D950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96039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AF4BFA-1B05-42B4-BF33-B96AA3E2D950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05572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219200"/>
            <a:ext cx="7772400" cy="1143000"/>
          </a:xfrm>
        </p:spPr>
        <p:txBody>
          <a:bodyPr anchorCtr="1"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2867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667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grpSp>
        <p:nvGrpSpPr>
          <p:cNvPr id="286724" name="Group 4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286725" name="Rectangle 5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726" name="Rectangle 6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/>
              <a:endParaRPr lang="en-US" sz="2400">
                <a:latin typeface="Times New Roman" pitchFamily="18" charset="0"/>
              </a:endParaRPr>
            </a:p>
          </p:txBody>
        </p:sp>
      </p:grpSp>
      <p:grpSp>
        <p:nvGrpSpPr>
          <p:cNvPr id="286727" name="Group 7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286728" name="Rectangle 8"/>
            <p:cNvSpPr>
              <a:spLocks noChangeArrowheads="1"/>
            </p:cNvSpPr>
            <p:nvPr/>
          </p:nvSpPr>
          <p:spPr bwMode="auto">
            <a:xfrm rot="-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729" name="Rectangle 9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86730" name="Group 10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286731" name="Rectangle 11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732" name="Rectangle 12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86733" name="Group 13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286734" name="Rectangle 14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735" name="Rectangle 15"/>
            <p:cNvSpPr>
              <a:spLocks noChangeArrowheads="1"/>
            </p:cNvSpPr>
            <p:nvPr/>
          </p:nvSpPr>
          <p:spPr bwMode="auto">
            <a:xfrm rot="5400000" flipV="1">
              <a:off x="2784" y="-2625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86736" name="Rectangle 16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286737" name="Rectangle 17"/>
          <p:cNvSpPr>
            <a:spLocks noGrp="1" noChangeArrowheads="1"/>
          </p:cNvSpPr>
          <p:nvPr>
            <p:ph type="ftr" sz="quarter" idx="3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286738" name="Rectangle 1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40EB3FC2-7862-4F1B-BB38-95CCDFD234F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22" grpId="0" build="allAtOnce" animBg="1"/>
      <p:bldP spid="286723" grpId="0" build="p">
        <p:tmplLst>
          <p:tmpl lvl="1">
            <p:tnLst>
              <p:par>
                <p:cTn presetID="9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67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dissolv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28672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2FC299-698B-4BA4-BB50-EE5624C3A5C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3199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38900" y="381000"/>
            <a:ext cx="2019300" cy="5562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1000" y="381000"/>
            <a:ext cx="5905500" cy="5562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1917FD-52BE-4E82-AF07-EA4281C51EF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11821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81000"/>
            <a:ext cx="8001000" cy="838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295400"/>
            <a:ext cx="3810000" cy="464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295400"/>
            <a:ext cx="3810000" cy="22479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695700"/>
            <a:ext cx="3810000" cy="22479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381000" y="601503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0150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858000" y="601503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763570B2-C6BF-47B1-A2BD-B0D8D692483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0591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81000"/>
            <a:ext cx="8001000" cy="838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295400"/>
            <a:ext cx="7772400" cy="46482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81000" y="601503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0150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0" y="601503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5A66A109-5D34-4F1D-B66A-1E21B64F85A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89402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A8355-1020-497E-B91C-BCA356F513C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858C5-352A-40DC-B89A-0896E96CADD6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4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00200"/>
            <a:ext cx="9144000" cy="525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04800"/>
            <a:ext cx="9180443" cy="2057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8510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EC58C-2092-4808-B45A-C590B47EA65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858C5-352A-40DC-B89A-0896E96CADD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27622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C073D-BCB8-4716-901E-FC8FE76A580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858C5-352A-40DC-B89A-0896E96CADD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66883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B89C77-9070-426D-A6BA-DFF2EFD48B3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858C5-352A-40DC-B89A-0896E96CADD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91077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D121AC-B0D2-43B5-B399-8B8E030396A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58521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1DEBD7-3D71-467E-804A-9632E0CDCD1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3062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23D34F-48C3-43AE-94C5-380E2AF669D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97791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E494DC-BFDA-4A06-A1A5-FC29F89BE39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32734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75B698-BA30-4EC7-98EB-DA23BB79D01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78540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F0AFF4-F1A4-4F10-8A13-A0F3EBF7389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9407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E913D9-567E-448F-B8D9-BF6DF304E12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2088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5667E2-2424-40F0-9968-6831B19390D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0346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6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381000"/>
            <a:ext cx="80010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856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464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857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81000" y="6015038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chemeClr val="bg2"/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2857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15038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chemeClr val="bg2"/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2857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015038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chemeClr val="bg2"/>
                </a:solidFill>
                <a:latin typeface="+mn-lt"/>
              </a:defRPr>
            </a:lvl1pPr>
          </a:lstStyle>
          <a:p>
            <a:fld id="{70E03FE6-10CB-4EEC-9597-6B21FE6E9BDB}" type="slidenum">
              <a:rPr lang="en-US"/>
              <a:pPr/>
              <a:t>‹#›</a:t>
            </a:fld>
            <a:endParaRPr lang="en-US"/>
          </a:p>
        </p:txBody>
      </p:sp>
      <p:grpSp>
        <p:nvGrpSpPr>
          <p:cNvPr id="285703" name="Group 7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285704" name="Rectangle 8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5705" name="Rectangle 9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/>
              <a:endParaRPr lang="en-US" sz="2400">
                <a:latin typeface="Times New Roman" pitchFamily="18" charset="0"/>
              </a:endParaRPr>
            </a:p>
          </p:txBody>
        </p:sp>
      </p:grpSp>
      <p:grpSp>
        <p:nvGrpSpPr>
          <p:cNvPr id="285706" name="Group 10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285707" name="Rectangle 11"/>
            <p:cNvSpPr>
              <a:spLocks noChangeArrowheads="1"/>
            </p:cNvSpPr>
            <p:nvPr/>
          </p:nvSpPr>
          <p:spPr bwMode="auto">
            <a:xfrm rot="-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5708" name="Rectangle 12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85709" name="Group 13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285710" name="Rectangle 14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5711" name="Rectangle 15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85712" name="Group 16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285713" name="Rectangle 17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5714" name="Rectangle 18"/>
            <p:cNvSpPr>
              <a:spLocks noChangeArrowheads="1"/>
            </p:cNvSpPr>
            <p:nvPr/>
          </p:nvSpPr>
          <p:spPr bwMode="auto">
            <a:xfrm rot="5400000" flipV="1">
              <a:off x="2784" y="-2625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85715" name="Group 19"/>
          <p:cNvGrpSpPr>
            <a:grpSpLocks/>
          </p:cNvGrpSpPr>
          <p:nvPr/>
        </p:nvGrpSpPr>
        <p:grpSpPr bwMode="auto">
          <a:xfrm>
            <a:off x="71438" y="176213"/>
            <a:ext cx="8745537" cy="161925"/>
            <a:chOff x="48" y="111"/>
            <a:chExt cx="5509" cy="102"/>
          </a:xfrm>
        </p:grpSpPr>
        <p:sp>
          <p:nvSpPr>
            <p:cNvPr id="285716" name="Rectangle 20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5717" name="Rectangle 21"/>
            <p:cNvSpPr>
              <a:spLocks noChangeArrowheads="1"/>
            </p:cNvSpPr>
            <p:nvPr/>
          </p:nvSpPr>
          <p:spPr bwMode="auto">
            <a:xfrm rot="5400000" flipV="1">
              <a:off x="2784" y="-2625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  <p:sldLayoutId id="2147483719" r:id="rId12"/>
    <p:sldLayoutId id="2147483720" r:id="rId13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hlink"/>
        </a:buClr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CD497C7-8191-4947-A391-300C4BC8B338}" type="datetime1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9/10/2014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B10858C5-352A-40DC-B89A-0896E96CADD6}" type="slidenum"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73869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4" r:id="rId2"/>
    <p:sldLayoutId id="2147483725" r:id="rId3"/>
    <p:sldLayoutId id="2147483726" r:id="rId4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1000" y="304800"/>
            <a:ext cx="8458200" cy="179068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4800" b="1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Unicode MS" pitchFamily="34" charset="-128"/>
              </a:rPr>
              <a:t/>
            </a:r>
            <a:br>
              <a:rPr lang="en-US" sz="4800" b="1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Unicode MS" pitchFamily="34" charset="-128"/>
              </a:rPr>
            </a:br>
            <a:r>
              <a:rPr lang="en-US" sz="4800" b="1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Unicode MS" pitchFamily="34" charset="-128"/>
              </a:rPr>
              <a:t/>
            </a:r>
            <a:br>
              <a:rPr lang="en-US" sz="4800" b="1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Unicode MS" pitchFamily="34" charset="-128"/>
              </a:rPr>
            </a:br>
            <a:r>
              <a:rPr lang="en-US" sz="4400" b="1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anose="020B0A04020102020204" pitchFamily="34" charset="0"/>
              </a:rPr>
              <a:t>Creating Livable Communities for All Ages</a:t>
            </a:r>
            <a:endParaRPr lang="en-US" sz="4400" b="1" i="1" dirty="0">
              <a:latin typeface="Arial Black" panose="020B0A04020102020204" pitchFamily="34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200" y="4870450"/>
            <a:ext cx="7162800" cy="1079500"/>
          </a:xfrm>
        </p:spPr>
        <p:txBody>
          <a:bodyPr/>
          <a:lstStyle/>
          <a:p>
            <a:pPr>
              <a:lnSpc>
                <a:spcPct val="90000"/>
              </a:lnSpc>
            </a:pPr>
            <a:endParaRPr lang="en-US" sz="2400" dirty="0"/>
          </a:p>
          <a:p>
            <a:pPr algn="l">
              <a:lnSpc>
                <a:spcPct val="90000"/>
              </a:lnSpc>
            </a:pPr>
            <a:r>
              <a:rPr lang="en-US" sz="1800" b="1" i="1" dirty="0">
                <a:solidFill>
                  <a:schemeClr val="tx2"/>
                </a:solidFill>
                <a:latin typeface="Arial Unicode MS" pitchFamily="34" charset="-128"/>
              </a:rPr>
              <a:t>Sandy Markwood</a:t>
            </a:r>
          </a:p>
          <a:p>
            <a:pPr algn="l">
              <a:lnSpc>
                <a:spcPct val="90000"/>
              </a:lnSpc>
            </a:pPr>
            <a:r>
              <a:rPr lang="en-US" sz="1800" b="1" i="1" dirty="0">
                <a:solidFill>
                  <a:schemeClr val="tx2"/>
                </a:solidFill>
                <a:latin typeface="Arial Unicode MS" pitchFamily="34" charset="-128"/>
              </a:rPr>
              <a:t>National Association of Area Agencies on Aging</a:t>
            </a:r>
          </a:p>
          <a:p>
            <a:pPr algn="l">
              <a:lnSpc>
                <a:spcPct val="90000"/>
              </a:lnSpc>
            </a:pPr>
            <a:r>
              <a:rPr lang="en-US" sz="1800" b="1" i="1" dirty="0" smtClean="0">
                <a:solidFill>
                  <a:schemeClr val="tx2"/>
                </a:solidFill>
                <a:latin typeface="Arial Unicode MS" pitchFamily="34" charset="-128"/>
              </a:rPr>
              <a:t>Maryland Commission on Aging Training</a:t>
            </a:r>
          </a:p>
          <a:p>
            <a:pPr algn="l">
              <a:lnSpc>
                <a:spcPct val="90000"/>
              </a:lnSpc>
            </a:pPr>
            <a:r>
              <a:rPr lang="en-US" sz="1800" b="1" i="1" smtClean="0">
                <a:solidFill>
                  <a:schemeClr val="tx2"/>
                </a:solidFill>
                <a:latin typeface="Arial Unicode MS" pitchFamily="34" charset="-128"/>
              </a:rPr>
              <a:t>September 10, </a:t>
            </a:r>
            <a:r>
              <a:rPr lang="en-US" sz="1800" b="1" i="1" dirty="0" smtClean="0">
                <a:solidFill>
                  <a:schemeClr val="tx2"/>
                </a:solidFill>
                <a:latin typeface="Arial Unicode MS" pitchFamily="34" charset="-128"/>
              </a:rPr>
              <a:t>2014</a:t>
            </a:r>
            <a:endParaRPr lang="en-US" sz="1800" b="1" i="1" dirty="0">
              <a:solidFill>
                <a:schemeClr val="tx2"/>
              </a:solidFill>
              <a:latin typeface="Arial Unicode MS" pitchFamily="34" charset="-128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381000"/>
            <a:ext cx="2327434" cy="16382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449102"/>
            <a:ext cx="2129789" cy="15701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28600"/>
            <a:ext cx="3050458" cy="16297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086600" y="4921624"/>
            <a:ext cx="1417263" cy="14172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dirty="0" smtClean="0">
                <a:solidFill>
                  <a:schemeClr val="hlink"/>
                </a:solidFill>
              </a:rPr>
              <a:t>Transportation</a:t>
            </a:r>
            <a:endParaRPr lang="en-US" sz="4000" b="1" dirty="0">
              <a:solidFill>
                <a:schemeClr val="hlink"/>
              </a:solidFill>
            </a:endParaRPr>
          </a:p>
        </p:txBody>
      </p:sp>
      <p:sp>
        <p:nvSpPr>
          <p:cNvPr id="264195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2057400"/>
            <a:ext cx="7772400" cy="3886199"/>
          </a:xfrm>
        </p:spPr>
        <p:txBody>
          <a:bodyPr/>
          <a:lstStyle/>
          <a:p>
            <a:r>
              <a:rPr lang="en-US" dirty="0"/>
              <a:t>Making the Roads Safer </a:t>
            </a:r>
            <a:endParaRPr lang="en-US" dirty="0" smtClean="0"/>
          </a:p>
          <a:p>
            <a:r>
              <a:rPr lang="en-US" dirty="0" smtClean="0"/>
              <a:t>for </a:t>
            </a:r>
            <a:r>
              <a:rPr lang="en-US" dirty="0"/>
              <a:t>Older Drivers</a:t>
            </a:r>
          </a:p>
          <a:p>
            <a:r>
              <a:rPr lang="en-US" dirty="0"/>
              <a:t>Making Sidewalks and Street Crossings More Accessible for Older Pedestrians</a:t>
            </a:r>
          </a:p>
          <a:p>
            <a:r>
              <a:rPr lang="en-US" dirty="0"/>
              <a:t>Providing Mobility Options- Transit, </a:t>
            </a:r>
            <a:r>
              <a:rPr lang="en-US" dirty="0" err="1"/>
              <a:t>Paratransit</a:t>
            </a:r>
            <a:r>
              <a:rPr lang="en-US" dirty="0"/>
              <a:t>, Volunteer Drivers</a:t>
            </a:r>
          </a:p>
          <a:p>
            <a:r>
              <a:rPr lang="en-US" dirty="0"/>
              <a:t>Offering Mobility Management Assistance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800" y="378395"/>
            <a:ext cx="3212161" cy="21388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0" name="Picture 2" descr="https://encrypted-tbn1.gstatic.com/images?q=tbn:ANd9GcTOHHAlr6-bRfbGZ-gbU59B82Y2p58MhexdDGUVD1qLpJ4CI7u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475" y="-830263"/>
            <a:ext cx="2619375" cy="174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86000" y="1828800"/>
            <a:ext cx="2619375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315" name="Rectangle 3"/>
          <p:cNvSpPr>
            <a:spLocks noGrp="1" noChangeArrowheads="1"/>
          </p:cNvSpPr>
          <p:nvPr>
            <p:ph idx="1"/>
          </p:nvPr>
        </p:nvSpPr>
        <p:spPr>
          <a:xfrm>
            <a:off x="762000" y="2895600"/>
            <a:ext cx="8153400" cy="4068763"/>
          </a:xfrm>
        </p:spPr>
        <p:txBody>
          <a:bodyPr/>
          <a:lstStyle/>
          <a:p>
            <a:r>
              <a:rPr lang="en-US" dirty="0" smtClean="0"/>
              <a:t>Promoting “Safe Communities”</a:t>
            </a:r>
          </a:p>
          <a:p>
            <a:r>
              <a:rPr lang="en-US" dirty="0" smtClean="0"/>
              <a:t>Considering Older Adults in Emergency </a:t>
            </a:r>
            <a:r>
              <a:rPr lang="en-US" dirty="0"/>
              <a:t>Evacuations/Homeland Security/Disaster Preparedness</a:t>
            </a:r>
          </a:p>
          <a:p>
            <a:r>
              <a:rPr lang="en-US" dirty="0" smtClean="0"/>
              <a:t>Increased Need for EMS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990600"/>
            <a:ext cx="1716088" cy="2237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dirty="0" smtClean="0">
                <a:solidFill>
                  <a:schemeClr val="hlink"/>
                </a:solidFill>
              </a:rPr>
              <a:t>Public </a:t>
            </a:r>
            <a:r>
              <a:rPr lang="en-US" sz="4000" b="1" dirty="0">
                <a:solidFill>
                  <a:schemeClr val="hlink"/>
                </a:solidFill>
              </a:rPr>
              <a:t>Safety</a:t>
            </a:r>
            <a:br>
              <a:rPr lang="en-US" sz="4000" b="1" dirty="0">
                <a:solidFill>
                  <a:schemeClr val="hlink"/>
                </a:solidFill>
              </a:rPr>
            </a:br>
            <a:r>
              <a:rPr lang="en-US" sz="4000" b="1" dirty="0"/>
              <a:t/>
            </a:r>
            <a:br>
              <a:rPr lang="en-US" sz="4000" b="1" dirty="0"/>
            </a:br>
            <a:endParaRPr 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81000"/>
            <a:ext cx="7848600" cy="2286000"/>
          </a:xfrm>
        </p:spPr>
        <p:txBody>
          <a:bodyPr/>
          <a:lstStyle/>
          <a:p>
            <a:r>
              <a:rPr lang="en-US" sz="4000">
                <a:solidFill>
                  <a:schemeClr val="hlink"/>
                </a:solidFill>
              </a:rPr>
              <a:t>Are America’s Communities Ready for the Aging Baby Boomers?</a:t>
            </a:r>
            <a:br>
              <a:rPr lang="en-US" sz="4000">
                <a:solidFill>
                  <a:schemeClr val="hlink"/>
                </a:solidFill>
              </a:rPr>
            </a:br>
            <a:endParaRPr lang="en-US" sz="4000">
              <a:solidFill>
                <a:schemeClr val="hlink"/>
              </a:solidFill>
            </a:endParaRPr>
          </a:p>
        </p:txBody>
      </p:sp>
      <p:sp>
        <p:nvSpPr>
          <p:cNvPr id="159747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905000"/>
            <a:ext cx="7772400" cy="4267200"/>
          </a:xfrm>
        </p:spPr>
        <p:txBody>
          <a:bodyPr/>
          <a:lstStyle/>
          <a:p>
            <a:pPr>
              <a:buFontTx/>
              <a:buNone/>
            </a:pPr>
            <a:r>
              <a:rPr lang="en-US"/>
              <a:t>  </a:t>
            </a:r>
          </a:p>
          <a:p>
            <a:pPr>
              <a:buFontTx/>
              <a:buNone/>
            </a:pPr>
            <a:r>
              <a:rPr lang="en-US"/>
              <a:t>  </a:t>
            </a:r>
            <a:endParaRPr lang="en-US" b="1" u="sng">
              <a:solidFill>
                <a:schemeClr val="tx2"/>
              </a:solidFill>
            </a:endParaRPr>
          </a:p>
        </p:txBody>
      </p:sp>
      <p:pic>
        <p:nvPicPr>
          <p:cNvPr id="159750" name="Picture 6" descr="Progres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514600"/>
            <a:ext cx="8153400" cy="2386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470025"/>
          </a:xfrm>
        </p:spPr>
        <p:txBody>
          <a:bodyPr/>
          <a:lstStyle/>
          <a:p>
            <a:endParaRPr lang="en-US" smtClean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3076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50" b="4401"/>
          <a:stretch>
            <a:fillRect/>
          </a:stretch>
        </p:blipFill>
        <p:spPr bwMode="auto">
          <a:xfrm>
            <a:off x="-2057400" y="0"/>
            <a:ext cx="114109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7535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solidFill>
                  <a:schemeClr val="hlink"/>
                </a:solidFill>
              </a:rPr>
              <a:t>Maturing of America </a:t>
            </a:r>
            <a:br>
              <a:rPr lang="en-US" b="1">
                <a:solidFill>
                  <a:schemeClr val="hlink"/>
                </a:solidFill>
              </a:rPr>
            </a:br>
            <a:r>
              <a:rPr lang="en-US" b="1">
                <a:solidFill>
                  <a:schemeClr val="hlink"/>
                </a:solidFill>
              </a:rPr>
              <a:t>National Survey Found</a:t>
            </a:r>
            <a:endParaRPr lang="en-US" sz="3200" b="1">
              <a:solidFill>
                <a:schemeClr val="hlink"/>
              </a:solidFill>
            </a:endParaRPr>
          </a:p>
        </p:txBody>
      </p:sp>
      <p:sp>
        <p:nvSpPr>
          <p:cNvPr id="122883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2209800"/>
            <a:ext cx="7772400" cy="4191000"/>
          </a:xfrm>
        </p:spPr>
        <p:txBody>
          <a:bodyPr/>
          <a:lstStyle/>
          <a:p>
            <a:pPr>
              <a:buFont typeface="Wingdings" pitchFamily="2" charset="2"/>
              <a:buChar char="q"/>
            </a:pPr>
            <a:endParaRPr lang="en-US" sz="3600" dirty="0"/>
          </a:p>
          <a:p>
            <a:pPr>
              <a:buFont typeface="Wingdings" pitchFamily="2" charset="2"/>
              <a:buNone/>
            </a:pPr>
            <a:r>
              <a:rPr lang="en-US" sz="3600" dirty="0"/>
              <a:t>  </a:t>
            </a:r>
            <a:r>
              <a:rPr lang="en-US" dirty="0">
                <a:solidFill>
                  <a:schemeClr val="tx2"/>
                </a:solidFill>
              </a:rPr>
              <a:t>Less than half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dirty="0" smtClean="0">
                <a:solidFill>
                  <a:schemeClr val="tx2"/>
                </a:solidFill>
              </a:rPr>
              <a:t>of </a:t>
            </a:r>
            <a:r>
              <a:rPr lang="en-US" dirty="0">
                <a:solidFill>
                  <a:schemeClr val="tx2"/>
                </a:solidFill>
              </a:rPr>
              <a:t>U.S. communities </a:t>
            </a:r>
            <a:r>
              <a:rPr lang="en-US" dirty="0" smtClean="0">
                <a:solidFill>
                  <a:schemeClr val="tx2"/>
                </a:solidFill>
              </a:rPr>
              <a:t>have  begun significant planning </a:t>
            </a:r>
            <a:r>
              <a:rPr lang="en-US" dirty="0">
                <a:solidFill>
                  <a:schemeClr val="tx2"/>
                </a:solidFill>
              </a:rPr>
              <a:t>efforts to prepare for their aging population</a:t>
            </a:r>
          </a:p>
          <a:p>
            <a:endParaRPr lang="en-US" dirty="0">
              <a:solidFill>
                <a:schemeClr val="tx2"/>
              </a:solidFill>
            </a:endParaRPr>
          </a:p>
          <a:p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But the Survey Also Found that…</a:t>
            </a:r>
          </a:p>
        </p:txBody>
      </p:sp>
      <p:sp>
        <p:nvSpPr>
          <p:cNvPr id="1218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066800"/>
            <a:ext cx="8077200" cy="5334000"/>
          </a:xfrm>
        </p:spPr>
        <p:txBody>
          <a:bodyPr/>
          <a:lstStyle/>
          <a:p>
            <a:pPr>
              <a:buFontTx/>
              <a:buNone/>
            </a:pPr>
            <a:r>
              <a:rPr lang="en-US" sz="4000" dirty="0">
                <a:solidFill>
                  <a:schemeClr val="hlink"/>
                </a:solidFill>
              </a:rPr>
              <a:t>  </a:t>
            </a:r>
            <a:r>
              <a:rPr lang="en-US" dirty="0">
                <a:solidFill>
                  <a:schemeClr val="hlink"/>
                </a:solidFill>
              </a:rPr>
              <a:t>A Number of America’s Communities Are Starting to Change Their Services/Design to Become Lifelong Communities</a:t>
            </a:r>
            <a:r>
              <a:rPr lang="en-US" sz="4000" dirty="0">
                <a:solidFill>
                  <a:schemeClr val="hlink"/>
                </a:solidFill>
              </a:rPr>
              <a:t/>
            </a:r>
            <a:br>
              <a:rPr lang="en-US" sz="4000" dirty="0">
                <a:solidFill>
                  <a:schemeClr val="hlink"/>
                </a:solidFill>
              </a:rPr>
            </a:br>
            <a:endParaRPr lang="en-US" sz="4000" dirty="0">
              <a:solidFill>
                <a:schemeClr val="hlink"/>
              </a:solidFill>
            </a:endParaRPr>
          </a:p>
        </p:txBody>
      </p:sp>
      <p:pic>
        <p:nvPicPr>
          <p:cNvPr id="121860" name="Picture 4" descr="32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3657600"/>
            <a:ext cx="3581400" cy="2387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609600"/>
            <a:ext cx="8763000" cy="387350"/>
          </a:xfrm>
        </p:spPr>
        <p:txBody>
          <a:bodyPr/>
          <a:lstStyle/>
          <a:p>
            <a:r>
              <a:rPr lang="en-US" sz="2800" b="1" dirty="0">
                <a:solidFill>
                  <a:srgbClr val="00CC99"/>
                </a:solidFill>
              </a:rPr>
              <a:t>Is Your Community Ready to Meet the </a:t>
            </a:r>
            <a:r>
              <a:rPr lang="en-US" sz="2800" b="1" dirty="0" smtClean="0">
                <a:solidFill>
                  <a:srgbClr val="00CC99"/>
                </a:solidFill>
              </a:rPr>
              <a:t>Needs and Capitalize on the Assets of Your Current </a:t>
            </a:r>
            <a:r>
              <a:rPr lang="en-US" sz="2800" b="1" dirty="0">
                <a:solidFill>
                  <a:srgbClr val="00CC99"/>
                </a:solidFill>
              </a:rPr>
              <a:t>Aging Population?  </a:t>
            </a:r>
          </a:p>
        </p:txBody>
      </p:sp>
      <p:pic>
        <p:nvPicPr>
          <p:cNvPr id="184325" name="Picture 5" descr="064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0" y="2133600"/>
            <a:ext cx="6134100" cy="4089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00FFCC"/>
                </a:solidFill>
              </a:rPr>
              <a:t>And Will Your Community Be Ready to Meet the Needs of the Boomers?</a:t>
            </a:r>
          </a:p>
        </p:txBody>
      </p:sp>
      <p:pic>
        <p:nvPicPr>
          <p:cNvPr id="229380" name="Picture 4" descr="027590a47e5f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200" y="2590800"/>
            <a:ext cx="4495800" cy="29432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b="1" dirty="0">
                <a:solidFill>
                  <a:schemeClr val="hlink"/>
                </a:solidFill>
              </a:rPr>
              <a:t>For a Copy </a:t>
            </a:r>
            <a:r>
              <a:rPr lang="en-US" sz="2800" b="1" dirty="0" smtClean="0">
                <a:solidFill>
                  <a:schemeClr val="hlink"/>
                </a:solidFill>
              </a:rPr>
              <a:t>of/Information on:</a:t>
            </a:r>
            <a:br>
              <a:rPr lang="en-US" sz="2800" b="1" dirty="0" smtClean="0">
                <a:solidFill>
                  <a:schemeClr val="hlink"/>
                </a:solidFill>
              </a:rPr>
            </a:br>
            <a:r>
              <a:rPr lang="en-US" sz="2800" b="1" dirty="0" smtClean="0">
                <a:solidFill>
                  <a:schemeClr val="hlink"/>
                </a:solidFill>
              </a:rPr>
              <a:t/>
            </a:r>
            <a:br>
              <a:rPr lang="en-US" sz="2800" b="1" dirty="0" smtClean="0">
                <a:solidFill>
                  <a:schemeClr val="hlink"/>
                </a:solidFill>
              </a:rPr>
            </a:br>
            <a:r>
              <a:rPr lang="en-US" sz="2000" b="1" dirty="0" smtClean="0">
                <a:solidFill>
                  <a:schemeClr val="hlink"/>
                </a:solidFill>
              </a:rPr>
              <a:t>Maturing </a:t>
            </a:r>
            <a:r>
              <a:rPr lang="en-US" sz="2000" b="1" dirty="0">
                <a:solidFill>
                  <a:schemeClr val="hlink"/>
                </a:solidFill>
              </a:rPr>
              <a:t>of America </a:t>
            </a:r>
            <a:r>
              <a:rPr lang="en-US" sz="2000" b="1" dirty="0" smtClean="0">
                <a:solidFill>
                  <a:schemeClr val="hlink"/>
                </a:solidFill>
              </a:rPr>
              <a:t>Survey</a:t>
            </a:r>
            <a:br>
              <a:rPr lang="en-US" sz="2000" b="1" dirty="0" smtClean="0">
                <a:solidFill>
                  <a:schemeClr val="hlink"/>
                </a:solidFill>
              </a:rPr>
            </a:br>
            <a:r>
              <a:rPr lang="en-US" sz="2000" b="1" dirty="0">
                <a:solidFill>
                  <a:schemeClr val="hlink"/>
                </a:solidFill>
              </a:rPr>
              <a:t/>
            </a:r>
            <a:br>
              <a:rPr lang="en-US" sz="2000" b="1" dirty="0">
                <a:solidFill>
                  <a:schemeClr val="hlink"/>
                </a:solidFill>
              </a:rPr>
            </a:br>
            <a:r>
              <a:rPr lang="en-US" sz="2000" b="1" dirty="0" smtClean="0">
                <a:solidFill>
                  <a:schemeClr val="hlink"/>
                </a:solidFill>
              </a:rPr>
              <a:t>A </a:t>
            </a:r>
            <a:r>
              <a:rPr lang="en-US" sz="2000" b="1" dirty="0">
                <a:solidFill>
                  <a:schemeClr val="hlink"/>
                </a:solidFill>
              </a:rPr>
              <a:t>Blueprint for Action:  Developing a Livable Community for All </a:t>
            </a:r>
            <a:r>
              <a:rPr lang="en-US" sz="2000" b="1" dirty="0" smtClean="0">
                <a:solidFill>
                  <a:schemeClr val="hlink"/>
                </a:solidFill>
              </a:rPr>
              <a:t>Ages</a:t>
            </a:r>
            <a:br>
              <a:rPr lang="en-US" sz="2000" b="1" dirty="0" smtClean="0">
                <a:solidFill>
                  <a:schemeClr val="hlink"/>
                </a:solidFill>
              </a:rPr>
            </a:br>
            <a:r>
              <a:rPr lang="en-US" sz="2000" b="1" dirty="0" smtClean="0">
                <a:solidFill>
                  <a:schemeClr val="hlink"/>
                </a:solidFill>
              </a:rPr>
              <a:t/>
            </a:r>
            <a:br>
              <a:rPr lang="en-US" sz="2000" b="1" dirty="0" smtClean="0">
                <a:solidFill>
                  <a:schemeClr val="hlink"/>
                </a:solidFill>
              </a:rPr>
            </a:br>
            <a:r>
              <a:rPr lang="en-US" sz="2000" b="1" dirty="0" smtClean="0">
                <a:solidFill>
                  <a:schemeClr val="hlink"/>
                </a:solidFill>
              </a:rPr>
              <a:t>Holding a Livable Communities Forum in Your City</a:t>
            </a:r>
            <a:r>
              <a:rPr lang="en-US" sz="2000" b="1" dirty="0">
                <a:solidFill>
                  <a:schemeClr val="hlink"/>
                </a:solidFill>
              </a:rPr>
              <a:t/>
            </a:r>
            <a:br>
              <a:rPr lang="en-US" sz="2000" b="1" dirty="0">
                <a:solidFill>
                  <a:schemeClr val="hlink"/>
                </a:solidFill>
              </a:rPr>
            </a:br>
            <a:r>
              <a:rPr lang="en-US" sz="2400" b="1" dirty="0">
                <a:solidFill>
                  <a:schemeClr val="hlink"/>
                </a:solidFill>
              </a:rPr>
              <a:t/>
            </a:r>
            <a:br>
              <a:rPr lang="en-US" sz="2400" b="1" dirty="0">
                <a:solidFill>
                  <a:schemeClr val="hlink"/>
                </a:solidFill>
              </a:rPr>
            </a:br>
            <a:r>
              <a:rPr lang="en-US" sz="2400" b="1" dirty="0">
                <a:solidFill>
                  <a:schemeClr val="hlink"/>
                </a:solidFill>
              </a:rPr>
              <a:t>Contact:</a:t>
            </a:r>
          </a:p>
        </p:txBody>
      </p:sp>
      <p:sp>
        <p:nvSpPr>
          <p:cNvPr id="270339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4419600"/>
            <a:ext cx="7772400" cy="4191000"/>
          </a:xfrm>
        </p:spPr>
        <p:txBody>
          <a:bodyPr/>
          <a:lstStyle/>
          <a:p>
            <a:pPr>
              <a:buFontTx/>
              <a:buNone/>
            </a:pPr>
            <a:r>
              <a:rPr lang="en-US" sz="1800" dirty="0"/>
              <a:t>Sandy Markwood</a:t>
            </a:r>
          </a:p>
          <a:p>
            <a:pPr>
              <a:buFontTx/>
              <a:buNone/>
            </a:pPr>
            <a:r>
              <a:rPr lang="en-US" sz="1800" dirty="0"/>
              <a:t>National Association of Area Agencies on Aging</a:t>
            </a:r>
          </a:p>
          <a:p>
            <a:pPr>
              <a:buFontTx/>
              <a:buNone/>
            </a:pPr>
            <a:r>
              <a:rPr lang="en-US" sz="1800" dirty="0"/>
              <a:t>1730 Rhode Island Avenue, NW, Suite 1200</a:t>
            </a:r>
          </a:p>
          <a:p>
            <a:pPr>
              <a:buFontTx/>
              <a:buNone/>
            </a:pPr>
            <a:r>
              <a:rPr lang="en-US" sz="1800" dirty="0"/>
              <a:t>Washington, DC  20036</a:t>
            </a:r>
          </a:p>
          <a:p>
            <a:pPr>
              <a:buFontTx/>
              <a:buNone/>
            </a:pPr>
            <a:r>
              <a:rPr lang="en-US" sz="1800" dirty="0"/>
              <a:t>202/872-0888</a:t>
            </a:r>
          </a:p>
          <a:p>
            <a:pPr>
              <a:buFontTx/>
              <a:buNone/>
            </a:pPr>
            <a:r>
              <a:rPr lang="en-US" sz="1800" dirty="0"/>
              <a:t>smarkwood@n4a.org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8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hlink"/>
                </a:solidFill>
              </a:rPr>
              <a:t>What is Our Vision?</a:t>
            </a:r>
            <a:endParaRPr lang="en-US" dirty="0">
              <a:solidFill>
                <a:schemeClr val="hlink"/>
              </a:solidFill>
            </a:endParaRPr>
          </a:p>
        </p:txBody>
      </p:sp>
      <p:sp>
        <p:nvSpPr>
          <p:cNvPr id="248835" name="Rectangle 3"/>
          <p:cNvSpPr>
            <a:spLocks noGrp="1" noChangeArrowheads="1"/>
          </p:cNvSpPr>
          <p:nvPr>
            <p:ph idx="1"/>
          </p:nvPr>
        </p:nvSpPr>
        <p:spPr>
          <a:xfrm>
            <a:off x="762000" y="2057400"/>
            <a:ext cx="7772400" cy="4343400"/>
          </a:xfrm>
        </p:spPr>
        <p:txBody>
          <a:bodyPr/>
          <a:lstStyle/>
          <a:p>
            <a:pPr>
              <a:buFontTx/>
              <a:buNone/>
            </a:pPr>
            <a:r>
              <a:rPr lang="en-US" sz="6000" dirty="0"/>
              <a:t>“</a:t>
            </a:r>
            <a:r>
              <a:rPr lang="en-US" sz="3600" dirty="0"/>
              <a:t>To Build a Society That Values and Supports People as They Age”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609600" y="304800"/>
            <a:ext cx="8534400" cy="198120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b="1" dirty="0" smtClean="0">
                <a:solidFill>
                  <a:srgbClr val="00FFFF"/>
                </a:solidFill>
              </a:rPr>
              <a:t>Redefining Age</a:t>
            </a:r>
            <a:br>
              <a:rPr lang="en-US" sz="4000" b="1" dirty="0" smtClean="0">
                <a:solidFill>
                  <a:srgbClr val="00FFFF"/>
                </a:solidFill>
              </a:rPr>
            </a:br>
            <a:r>
              <a:rPr lang="en-US" sz="4000" b="1" dirty="0">
                <a:solidFill>
                  <a:srgbClr val="00FFFF"/>
                </a:solidFill>
              </a:rPr>
              <a:t/>
            </a:r>
            <a:br>
              <a:rPr lang="en-US" sz="4000" b="1" dirty="0">
                <a:solidFill>
                  <a:srgbClr val="00FFFF"/>
                </a:solidFill>
              </a:rPr>
            </a:br>
            <a:r>
              <a:rPr lang="en-US" sz="4000" b="1" dirty="0" smtClean="0">
                <a:solidFill>
                  <a:srgbClr val="00FFFF"/>
                </a:solidFill>
              </a:rPr>
              <a:t/>
            </a:r>
            <a:br>
              <a:rPr lang="en-US" sz="4000" b="1" dirty="0" smtClean="0">
                <a:solidFill>
                  <a:srgbClr val="00FFFF"/>
                </a:solidFill>
              </a:rPr>
            </a:br>
            <a:r>
              <a:rPr lang="en-US" sz="4000" b="1" dirty="0">
                <a:solidFill>
                  <a:srgbClr val="00FFFF"/>
                </a:solidFill>
              </a:rPr>
              <a:t/>
            </a:r>
            <a:br>
              <a:rPr lang="en-US" sz="4000" b="1" dirty="0">
                <a:solidFill>
                  <a:srgbClr val="00FFFF"/>
                </a:solidFill>
              </a:rPr>
            </a:br>
            <a:r>
              <a:rPr lang="en-US" sz="4000" b="1" dirty="0" smtClean="0">
                <a:solidFill>
                  <a:srgbClr val="00FFFF"/>
                </a:solidFill>
              </a:rPr>
              <a:t/>
            </a:r>
            <a:br>
              <a:rPr lang="en-US" sz="4000" b="1" dirty="0" smtClean="0">
                <a:solidFill>
                  <a:srgbClr val="00FFFF"/>
                </a:solidFill>
              </a:rPr>
            </a:br>
            <a:r>
              <a:rPr lang="en-US" sz="4000" b="1" dirty="0" smtClean="0">
                <a:solidFill>
                  <a:srgbClr val="00FFFF"/>
                </a:solidFill>
              </a:rPr>
              <a:t>Redefining Aging in the Community</a:t>
            </a:r>
            <a:br>
              <a:rPr lang="en-US" sz="4000" b="1" dirty="0" smtClean="0">
                <a:solidFill>
                  <a:srgbClr val="00FFFF"/>
                </a:solidFill>
              </a:rPr>
            </a:br>
            <a:endParaRPr lang="en-US" sz="4000" b="1" dirty="0" smtClean="0">
              <a:solidFill>
                <a:srgbClr val="00FFFF"/>
              </a:solidFill>
            </a:endParaRPr>
          </a:p>
        </p:txBody>
      </p:sp>
      <p:pic>
        <p:nvPicPr>
          <p:cNvPr id="7172" name="Picture 4" descr="rocker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05400" y="381000"/>
            <a:ext cx="3771564" cy="274320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4494527"/>
            <a:ext cx="5257800" cy="2238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0135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1" name="Text Box 3"/>
          <p:cNvSpPr txBox="1">
            <a:spLocks noGrp="1" noChangeArrowheads="1"/>
          </p:cNvSpPr>
          <p:nvPr>
            <p:ph type="title"/>
          </p:nvPr>
        </p:nvSpPr>
        <p:spPr>
          <a:xfrm>
            <a:off x="381000" y="457200"/>
            <a:ext cx="8001000" cy="838200"/>
          </a:xfrm>
          <a:noFill/>
          <a:ln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US" sz="3200" i="1" dirty="0">
                <a:solidFill>
                  <a:srgbClr val="00FFCC"/>
                </a:solidFill>
              </a:rPr>
              <a:t>“</a:t>
            </a:r>
            <a:r>
              <a:rPr lang="en-US" sz="3200" b="1" dirty="0">
                <a:solidFill>
                  <a:srgbClr val="00FFCC"/>
                </a:solidFill>
              </a:rPr>
              <a:t>Two Stones tickets, please, senior discount”</a:t>
            </a:r>
          </a:p>
        </p:txBody>
      </p:sp>
      <p:pic>
        <p:nvPicPr>
          <p:cNvPr id="211970" name="Picture 2" descr="38497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0" y="1511300"/>
            <a:ext cx="3363430" cy="4648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11972" name="Text Box 4"/>
          <p:cNvSpPr txBox="1">
            <a:spLocks noChangeArrowheads="1"/>
          </p:cNvSpPr>
          <p:nvPr/>
        </p:nvSpPr>
        <p:spPr bwMode="auto">
          <a:xfrm>
            <a:off x="457200" y="6172200"/>
            <a:ext cx="59436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b="1"/>
              <a:t>©2001 The New Yorker Collection from cartoonbank.com. All Rights Reserved.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81000" y="304800"/>
            <a:ext cx="9018587" cy="15240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4000" b="1" dirty="0" smtClean="0">
                <a:solidFill>
                  <a:srgbClr val="00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Meeting the Needs &amp; Capitalizing on the Assets of Multiple Older Generations</a:t>
            </a:r>
          </a:p>
        </p:txBody>
      </p:sp>
      <p:pic>
        <p:nvPicPr>
          <p:cNvPr id="9221" name="Picture 6" descr="027590a47e5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060699"/>
            <a:ext cx="3886200" cy="28416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918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3051734"/>
            <a:ext cx="4038600" cy="28416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533746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dirty="0">
                <a:solidFill>
                  <a:schemeClr val="hlink"/>
                </a:solidFill>
              </a:rPr>
              <a:t>The Aging of the Population Is Something to be Celebrated</a:t>
            </a:r>
            <a:r>
              <a:rPr lang="en-US" sz="4000" dirty="0">
                <a:solidFill>
                  <a:schemeClr val="hlink"/>
                </a:solidFill>
              </a:rPr>
              <a:t>!</a:t>
            </a:r>
            <a:br>
              <a:rPr lang="en-US" sz="4000" dirty="0">
                <a:solidFill>
                  <a:schemeClr val="hlink"/>
                </a:solidFill>
              </a:rPr>
            </a:br>
            <a:endParaRPr lang="en-US" sz="4000" dirty="0">
              <a:solidFill>
                <a:schemeClr val="hlink"/>
              </a:solidFill>
            </a:endParaRPr>
          </a:p>
        </p:txBody>
      </p:sp>
      <p:sp>
        <p:nvSpPr>
          <p:cNvPr id="226307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905000"/>
            <a:ext cx="7772400" cy="4648200"/>
          </a:xfrm>
        </p:spPr>
        <p:txBody>
          <a:bodyPr/>
          <a:lstStyle/>
          <a:p>
            <a:pPr>
              <a:buFontTx/>
              <a:buNone/>
            </a:pPr>
            <a:r>
              <a:rPr lang="en-US" dirty="0"/>
              <a:t>   </a:t>
            </a:r>
          </a:p>
          <a:p>
            <a:pPr>
              <a:buFontTx/>
              <a:buNone/>
            </a:pPr>
            <a:r>
              <a:rPr lang="en-US" dirty="0"/>
              <a:t>   But To Ensure that Individuals Can Age Successfully will Require:</a:t>
            </a:r>
          </a:p>
          <a:p>
            <a:r>
              <a:rPr lang="en-US" sz="2800" dirty="0" smtClean="0"/>
              <a:t>Individuals </a:t>
            </a:r>
            <a:r>
              <a:rPr lang="en-US" sz="2800" dirty="0"/>
              <a:t>Need to Plan</a:t>
            </a:r>
          </a:p>
          <a:p>
            <a:r>
              <a:rPr lang="en-US" sz="2800" dirty="0"/>
              <a:t>Their Families Need to Plan</a:t>
            </a:r>
          </a:p>
          <a:p>
            <a:r>
              <a:rPr lang="en-US" sz="2800" dirty="0"/>
              <a:t>And Our </a:t>
            </a:r>
            <a:r>
              <a:rPr lang="en-US" sz="2800" b="1" dirty="0"/>
              <a:t>Communities </a:t>
            </a:r>
            <a:r>
              <a:rPr lang="en-US" sz="2800" dirty="0"/>
              <a:t>Need</a:t>
            </a:r>
            <a:r>
              <a:rPr lang="en-US" sz="2800" b="1" dirty="0"/>
              <a:t> </a:t>
            </a:r>
            <a:r>
              <a:rPr lang="en-US" sz="2800" dirty="0"/>
              <a:t>to Plan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3733800"/>
            <a:ext cx="1714500" cy="265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>
                <a:solidFill>
                  <a:schemeClr val="hlink"/>
                </a:solidFill>
              </a:rPr>
              <a:t>Impact of the Aging of the </a:t>
            </a:r>
            <a:r>
              <a:rPr lang="en-US" sz="3200" b="1" dirty="0" smtClean="0">
                <a:solidFill>
                  <a:schemeClr val="hlink"/>
                </a:solidFill>
              </a:rPr>
              <a:t>Population  </a:t>
            </a:r>
            <a:r>
              <a:rPr lang="en-US" sz="3200" b="1" dirty="0">
                <a:solidFill>
                  <a:schemeClr val="hlink"/>
                </a:solidFill>
              </a:rPr>
              <a:t>on Your Community</a:t>
            </a:r>
          </a:p>
        </p:txBody>
      </p:sp>
      <p:sp>
        <p:nvSpPr>
          <p:cNvPr id="67587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752600"/>
            <a:ext cx="7772400" cy="46482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800"/>
              <a:t>Housing</a:t>
            </a:r>
          </a:p>
          <a:p>
            <a:pPr>
              <a:lnSpc>
                <a:spcPct val="80000"/>
              </a:lnSpc>
            </a:pPr>
            <a:r>
              <a:rPr lang="en-US" sz="2800"/>
              <a:t>Health</a:t>
            </a:r>
          </a:p>
          <a:p>
            <a:pPr>
              <a:lnSpc>
                <a:spcPct val="80000"/>
              </a:lnSpc>
            </a:pPr>
            <a:r>
              <a:rPr lang="en-US" sz="2800"/>
              <a:t>Transportation</a:t>
            </a:r>
          </a:p>
          <a:p>
            <a:pPr>
              <a:lnSpc>
                <a:spcPct val="80000"/>
              </a:lnSpc>
            </a:pPr>
            <a:r>
              <a:rPr lang="en-US" sz="2800"/>
              <a:t>Land Use Planning</a:t>
            </a:r>
          </a:p>
          <a:p>
            <a:pPr>
              <a:lnSpc>
                <a:spcPct val="80000"/>
              </a:lnSpc>
            </a:pPr>
            <a:r>
              <a:rPr lang="en-US" sz="2800"/>
              <a:t>Public Safety</a:t>
            </a:r>
          </a:p>
          <a:p>
            <a:pPr>
              <a:lnSpc>
                <a:spcPct val="80000"/>
              </a:lnSpc>
            </a:pPr>
            <a:r>
              <a:rPr lang="en-US" sz="2800"/>
              <a:t>Parks and Recreation</a:t>
            </a:r>
          </a:p>
          <a:p>
            <a:pPr>
              <a:lnSpc>
                <a:spcPct val="80000"/>
              </a:lnSpc>
            </a:pPr>
            <a:r>
              <a:rPr lang="en-US" sz="2800"/>
              <a:t>Workforce Development/Education</a:t>
            </a:r>
          </a:p>
          <a:p>
            <a:pPr>
              <a:lnSpc>
                <a:spcPct val="80000"/>
              </a:lnSpc>
            </a:pPr>
            <a:r>
              <a:rPr lang="en-US" sz="2800"/>
              <a:t>Volunteerism/Civic Engagement</a:t>
            </a:r>
          </a:p>
          <a:p>
            <a:pPr>
              <a:lnSpc>
                <a:spcPct val="80000"/>
              </a:lnSpc>
            </a:pPr>
            <a:r>
              <a:rPr lang="en-US" sz="2800"/>
              <a:t>Arts and Cultural Activities</a:t>
            </a:r>
          </a:p>
          <a:p>
            <a:pPr>
              <a:lnSpc>
                <a:spcPct val="80000"/>
              </a:lnSpc>
            </a:pPr>
            <a:r>
              <a:rPr lang="en-US" sz="2800"/>
              <a:t>Economic Development/Fiscal Impact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8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dirty="0">
                <a:solidFill>
                  <a:schemeClr val="hlink"/>
                </a:solidFill>
              </a:rPr>
              <a:t>Land Use Planning</a:t>
            </a:r>
          </a:p>
        </p:txBody>
      </p:sp>
      <p:sp>
        <p:nvSpPr>
          <p:cNvPr id="250883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752600"/>
            <a:ext cx="7772400" cy="4191000"/>
          </a:xfrm>
        </p:spPr>
        <p:txBody>
          <a:bodyPr/>
          <a:lstStyle/>
          <a:p>
            <a:endParaRPr lang="en-US" dirty="0" smtClean="0"/>
          </a:p>
          <a:p>
            <a:r>
              <a:rPr lang="en-US" dirty="0" smtClean="0"/>
              <a:t>Review </a:t>
            </a:r>
            <a:r>
              <a:rPr lang="en-US" dirty="0"/>
              <a:t>of Master Plan</a:t>
            </a:r>
          </a:p>
          <a:p>
            <a:r>
              <a:rPr lang="en-US" dirty="0"/>
              <a:t>Review of Capital Improvements Plan</a:t>
            </a:r>
          </a:p>
          <a:p>
            <a:r>
              <a:rPr lang="en-US" dirty="0"/>
              <a:t>Review of Transportation Plan</a:t>
            </a:r>
          </a:p>
          <a:p>
            <a:r>
              <a:rPr lang="en-US" dirty="0"/>
              <a:t>Review of Zoning and Subdivision Requirements</a:t>
            </a:r>
          </a:p>
          <a:p>
            <a:r>
              <a:rPr lang="en-US" dirty="0"/>
              <a:t>Review of Building Codes</a:t>
            </a:r>
          </a:p>
          <a:p>
            <a:endParaRPr lang="en-US" dirty="0"/>
          </a:p>
        </p:txBody>
      </p:sp>
      <p:pic>
        <p:nvPicPr>
          <p:cNvPr id="4" name="Picture 4" descr="OneStopSho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1" t="13080" r="25534" b="2551"/>
          <a:stretch>
            <a:fillRect/>
          </a:stretch>
        </p:blipFill>
        <p:spPr bwMode="auto">
          <a:xfrm>
            <a:off x="5791200" y="304800"/>
            <a:ext cx="2844800" cy="22336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dirty="0">
                <a:solidFill>
                  <a:schemeClr val="hlink"/>
                </a:solidFill>
              </a:rPr>
              <a:t>Housing</a:t>
            </a:r>
          </a:p>
        </p:txBody>
      </p:sp>
      <p:sp>
        <p:nvSpPr>
          <p:cNvPr id="76803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981200"/>
            <a:ext cx="7772400" cy="4191000"/>
          </a:xfrm>
        </p:spPr>
        <p:txBody>
          <a:bodyPr/>
          <a:lstStyle/>
          <a:p>
            <a:r>
              <a:rPr lang="en-US" sz="2800" dirty="0"/>
              <a:t>Modification of Existing Homes</a:t>
            </a:r>
          </a:p>
          <a:p>
            <a:r>
              <a:rPr lang="en-US" sz="2800" dirty="0"/>
              <a:t>Zoning Changes to Allow Different Types of Housing Units within Existing Neighborhoods</a:t>
            </a:r>
          </a:p>
          <a:p>
            <a:r>
              <a:rPr lang="en-US" sz="2800" dirty="0"/>
              <a:t>Regeneration of Housing in Downtown Areas</a:t>
            </a:r>
          </a:p>
          <a:p>
            <a:r>
              <a:rPr lang="en-US" sz="2800" dirty="0"/>
              <a:t>Development of Active Communities</a:t>
            </a:r>
          </a:p>
          <a:p>
            <a:r>
              <a:rPr lang="en-US" sz="2800" dirty="0"/>
              <a:t>Development of Affordable Assisted Living Facilities, Continuing Care </a:t>
            </a:r>
            <a:r>
              <a:rPr lang="en-US" sz="2800" dirty="0" smtClean="0"/>
              <a:t>Retirement </a:t>
            </a:r>
            <a:r>
              <a:rPr lang="en-US" sz="2800" dirty="0"/>
              <a:t>Communities, Group Homes, </a:t>
            </a:r>
            <a:r>
              <a:rPr lang="en-US" sz="2800" dirty="0" smtClean="0"/>
              <a:t>Co-Housing</a:t>
            </a:r>
          </a:p>
          <a:p>
            <a:r>
              <a:rPr lang="en-US" sz="2800" dirty="0" smtClean="0"/>
              <a:t>Use </a:t>
            </a:r>
            <a:r>
              <a:rPr lang="en-US" sz="2800" dirty="0"/>
              <a:t>of In-Home Technology</a:t>
            </a:r>
          </a:p>
          <a:p>
            <a:pPr>
              <a:buFontTx/>
              <a:buNone/>
            </a:pPr>
            <a:endParaRPr lang="en-US" sz="2800" dirty="0"/>
          </a:p>
        </p:txBody>
      </p:sp>
      <p:pic>
        <p:nvPicPr>
          <p:cNvPr id="4" name="Picture 4" descr="GI_MD002282nurseoldma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6" r="15318"/>
          <a:stretch>
            <a:fillRect/>
          </a:stretch>
        </p:blipFill>
        <p:spPr bwMode="auto">
          <a:xfrm>
            <a:off x="7000875" y="457200"/>
            <a:ext cx="1557338" cy="18192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elling a Product or">
  <a:themeElements>
    <a:clrScheme name="Selling a Product or 1">
      <a:dk1>
        <a:srgbClr val="808080"/>
      </a:dk1>
      <a:lt1>
        <a:srgbClr val="F8F8F8"/>
      </a:lt1>
      <a:dk2>
        <a:srgbClr val="000000"/>
      </a:dk2>
      <a:lt2>
        <a:srgbClr val="FFFFFF"/>
      </a:lt2>
      <a:accent1>
        <a:srgbClr val="6699FF"/>
      </a:accent1>
      <a:accent2>
        <a:srgbClr val="9933FF"/>
      </a:accent2>
      <a:accent3>
        <a:srgbClr val="AAAAAA"/>
      </a:accent3>
      <a:accent4>
        <a:srgbClr val="D4D4D4"/>
      </a:accent4>
      <a:accent5>
        <a:srgbClr val="B8CAFF"/>
      </a:accent5>
      <a:accent6>
        <a:srgbClr val="8A2DE7"/>
      </a:accent6>
      <a:hlink>
        <a:srgbClr val="00FFFF"/>
      </a:hlink>
      <a:folHlink>
        <a:srgbClr val="0099CC"/>
      </a:folHlink>
    </a:clrScheme>
    <a:fontScheme name="Selling a Product or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elling a Product or 1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6699FF"/>
        </a:accent1>
        <a:accent2>
          <a:srgbClr val="9933FF"/>
        </a:accent2>
        <a:accent3>
          <a:srgbClr val="AAAAAA"/>
        </a:accent3>
        <a:accent4>
          <a:srgbClr val="D4D4D4"/>
        </a:accent4>
        <a:accent5>
          <a:srgbClr val="B8CAFF"/>
        </a:accent5>
        <a:accent6>
          <a:srgbClr val="8A2DE7"/>
        </a:accent6>
        <a:hlink>
          <a:srgbClr val="00FFFF"/>
        </a:hlink>
        <a:folHlink>
          <a:srgbClr val="0099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elling a Product or 2">
        <a:dk1>
          <a:srgbClr val="000066"/>
        </a:dk1>
        <a:lt1>
          <a:srgbClr val="FFFFFF"/>
        </a:lt1>
        <a:dk2>
          <a:srgbClr val="3333FF"/>
        </a:dk2>
        <a:lt2>
          <a:srgbClr val="3399FF"/>
        </a:lt2>
        <a:accent1>
          <a:srgbClr val="66CCFF"/>
        </a:accent1>
        <a:accent2>
          <a:srgbClr val="FF66FF"/>
        </a:accent2>
        <a:accent3>
          <a:srgbClr val="FFFFFF"/>
        </a:accent3>
        <a:accent4>
          <a:srgbClr val="000056"/>
        </a:accent4>
        <a:accent5>
          <a:srgbClr val="B8E2FF"/>
        </a:accent5>
        <a:accent6>
          <a:srgbClr val="E75CE7"/>
        </a:accent6>
        <a:hlink>
          <a:srgbClr val="CC00CC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elling a Product o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69696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C8C8C8"/>
        </a:accent6>
        <a:hlink>
          <a:srgbClr val="3333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elling a Product or 4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CC9900"/>
        </a:accent1>
        <a:accent2>
          <a:srgbClr val="996600"/>
        </a:accent2>
        <a:accent3>
          <a:srgbClr val="AAAAAA"/>
        </a:accent3>
        <a:accent4>
          <a:srgbClr val="D4D4D4"/>
        </a:accent4>
        <a:accent5>
          <a:srgbClr val="E2CAAA"/>
        </a:accent5>
        <a:accent6>
          <a:srgbClr val="8A5C00"/>
        </a:accent6>
        <a:hlink>
          <a:srgbClr val="CCCC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Office Theme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7F0200F7A05DE489CE3BB4E106B6EB3" ma:contentTypeVersion="1" ma:contentTypeDescription="Create a new document." ma:contentTypeScope="" ma:versionID="5a8ca5418ed5d8cd5be1df133c024ffa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a447206dab0015f8b9f8924535193e8c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278FAB0C-DA2F-4A0E-BE25-AB6954CA66D7}"/>
</file>

<file path=customXml/itemProps2.xml><?xml version="1.0" encoding="utf-8"?>
<ds:datastoreItem xmlns:ds="http://schemas.openxmlformats.org/officeDocument/2006/customXml" ds:itemID="{9A516BE5-6B3A-475A-9FDB-5367633963B3}"/>
</file>

<file path=customXml/itemProps3.xml><?xml version="1.0" encoding="utf-8"?>
<ds:datastoreItem xmlns:ds="http://schemas.openxmlformats.org/officeDocument/2006/customXml" ds:itemID="{7B217662-98BF-4ECA-9B58-7D28640D20A2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5131</TotalTime>
  <Words>473</Words>
  <Application>Microsoft Office PowerPoint</Application>
  <PresentationFormat>On-screen Show (4:3)</PresentationFormat>
  <Paragraphs>92</Paragraphs>
  <Slides>18</Slides>
  <Notes>17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20" baseType="lpstr">
      <vt:lpstr>Selling a Product or</vt:lpstr>
      <vt:lpstr>1_Office Theme</vt:lpstr>
      <vt:lpstr>  Creating Livable Communities for All Ages</vt:lpstr>
      <vt:lpstr>What is Our Vision?</vt:lpstr>
      <vt:lpstr>Redefining Age     Redefining Aging in the Community </vt:lpstr>
      <vt:lpstr>“Two Stones tickets, please, senior discount”</vt:lpstr>
      <vt:lpstr> Meeting the Needs &amp; Capitalizing on the Assets of Multiple Older Generations</vt:lpstr>
      <vt:lpstr>The Aging of the Population Is Something to be Celebrated! </vt:lpstr>
      <vt:lpstr>Impact of the Aging of the Population  on Your Community</vt:lpstr>
      <vt:lpstr>Land Use Planning</vt:lpstr>
      <vt:lpstr>Housing</vt:lpstr>
      <vt:lpstr>Transportation</vt:lpstr>
      <vt:lpstr>Public Safety  </vt:lpstr>
      <vt:lpstr>Are America’s Communities Ready for the Aging Baby Boomers? </vt:lpstr>
      <vt:lpstr>PowerPoint Presentation</vt:lpstr>
      <vt:lpstr>Maturing of America  National Survey Found</vt:lpstr>
      <vt:lpstr>But the Survey Also Found that…</vt:lpstr>
      <vt:lpstr>Is Your Community Ready to Meet the Needs and Capitalize on the Assets of Your Current Aging Population?  </vt:lpstr>
      <vt:lpstr>And Will Your Community Be Ready to Meet the Needs of the Boomers?</vt:lpstr>
      <vt:lpstr>For a Copy of/Information on:  Maturing of America Survey  A Blueprint for Action:  Developing a Livable Community for All Ages  Holding a Livable Communities Forum in Your City  Contact:</vt:lpstr>
    </vt:vector>
  </TitlesOfParts>
  <Company>n4a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Designing for the Future Ensuring that Our Communities are  Prepared for an Aging Population</dc:title>
  <dc:creator>Sandy Markwood</dc:creator>
  <cp:lastModifiedBy>Sandy Markwood</cp:lastModifiedBy>
  <cp:revision>71</cp:revision>
  <cp:lastPrinted>2014-09-10T14:57:34Z</cp:lastPrinted>
  <dcterms:created xsi:type="dcterms:W3CDTF">2006-11-15T00:42:47Z</dcterms:created>
  <dcterms:modified xsi:type="dcterms:W3CDTF">2014-09-10T14:59:22Z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0x010100A7F0200F7A05DE489CE3BB4E106B6EB3</vt:lpwstr>
  </property>
  <property fmtid="{D5CDD505-2E9C-101B-9397-08002B2CF9AE}" pid="3" name="Order">
    <vt:r8>1600</vt:r8>
  </property>
  <property fmtid="{D5CDD505-2E9C-101B-9397-08002B2CF9AE}" pid="4" name="TemplateUrl">
    <vt:lpwstr/>
  </property>
  <property fmtid="{D5CDD505-2E9C-101B-9397-08002B2CF9AE}" pid="5" name="xd_Signature">
    <vt:bool>false</vt:bool>
  </property>
  <property fmtid="{D5CDD505-2E9C-101B-9397-08002B2CF9AE}" pid="6" name="xd_ProgID">
    <vt:lpwstr/>
  </property>
  <property fmtid="{D5CDD505-2E9C-101B-9397-08002B2CF9AE}" pid="7" name="_SourceUrl">
    <vt:lpwstr/>
  </property>
  <property fmtid="{D5CDD505-2E9C-101B-9397-08002B2CF9AE}" pid="8" name="_SharedFileIndex">
    <vt:lpwstr/>
  </property>
</Properties>
</file>