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ustomXml" Target="../customXml/item1.xml"/><Relationship Id="rId21" Type="http://schemas.openxmlformats.org/officeDocument/2006/relationships/slide" Target="slides/slide17.xml"/><Relationship Id="rId3" Type="http://schemas.openxmlformats.org/officeDocument/2006/relationships/slideMaster" Target="slideMasters/slideMaster1.xml"/><Relationship Id="rId25" Type="http://schemas.openxmlformats.org/officeDocument/2006/relationships/slide" Target="slides/slide2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0" Type="http://schemas.openxmlformats.org/officeDocument/2006/relationships/slide" Target="slides/slide16.xml"/><Relationship Id="rId2" Type="http://schemas.openxmlformats.org/officeDocument/2006/relationships/presProps" Target="presProps.xml"/><Relationship Id="rId16" Type="http://schemas.openxmlformats.org/officeDocument/2006/relationships/slide" Target="slides/slide12.xml"/><Relationship Id="rId24" Type="http://schemas.openxmlformats.org/officeDocument/2006/relationships/slide" Target="slides/slide20.xml"/><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23" Type="http://schemas.openxmlformats.org/officeDocument/2006/relationships/slide" Target="slides/slide19.xml"/><Relationship Id="rId5" Type="http://schemas.openxmlformats.org/officeDocument/2006/relationships/slide" Target="slides/slide1.xml"/><Relationship Id="rId15" Type="http://schemas.openxmlformats.org/officeDocument/2006/relationships/slide" Target="slides/slide11.xml"/><Relationship Id="rId28" Type="http://schemas.openxmlformats.org/officeDocument/2006/relationships/customXml" Target="../customXml/item3.xml"/><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slide" Target="slides/slide18.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p.constantcontactpages.com/sv/DQsZIrz"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US"/>
              <a:t>Longevity Ready Maryland is the state’s multisector plan for aging. The goal for today is to learn about the plan and provide feedback.</a:t>
            </a:r>
            <a:endParaRPr/>
          </a:p>
          <a:p>
            <a:pPr indent="0" lvl="0" marL="0" rtl="0" algn="l">
              <a:lnSpc>
                <a:spcPct val="115000"/>
              </a:lnSpc>
              <a:spcBef>
                <a:spcPts val="0"/>
              </a:spcBef>
              <a:spcAft>
                <a:spcPts val="0"/>
              </a:spcAft>
              <a:buSzPts val="1400"/>
              <a:buNone/>
            </a:pPr>
            <a:r>
              <a:t/>
            </a:r>
            <a:endParaRPr/>
          </a:p>
        </p:txBody>
      </p:sp>
      <p:sp>
        <p:nvSpPr>
          <p:cNvPr id="91" name="Google Shape;91;p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What is NOT in the document</a:t>
            </a:r>
            <a:endParaRPr b="1"/>
          </a:p>
          <a:p>
            <a:pPr indent="-317500" lvl="0" marL="457200" rtl="0" algn="l">
              <a:lnSpc>
                <a:spcPct val="100000"/>
              </a:lnSpc>
              <a:spcBef>
                <a:spcPts val="0"/>
              </a:spcBef>
              <a:spcAft>
                <a:spcPts val="0"/>
              </a:spcAft>
              <a:buClr>
                <a:schemeClr val="dk1"/>
              </a:buClr>
              <a:buSzPts val="1400"/>
              <a:buChar char="●"/>
            </a:pPr>
            <a:r>
              <a:rPr lang="en-US"/>
              <a:t>Volumes of objective-specific program and project management documentation.</a:t>
            </a:r>
            <a:endParaRPr/>
          </a:p>
          <a:p>
            <a:pPr indent="-317500" lvl="0" marL="457200" rtl="0" algn="l">
              <a:lnSpc>
                <a:spcPct val="100000"/>
              </a:lnSpc>
              <a:spcBef>
                <a:spcPts val="0"/>
              </a:spcBef>
              <a:spcAft>
                <a:spcPts val="0"/>
              </a:spcAft>
              <a:buClr>
                <a:schemeClr val="dk1"/>
              </a:buClr>
              <a:buSzPts val="1400"/>
              <a:buChar char="●"/>
            </a:pPr>
            <a:r>
              <a:rPr lang="en-US"/>
              <a:t>Website and digital resources that will be the forward-facing representation of the implementation process: </a:t>
            </a:r>
            <a:endParaRPr/>
          </a:p>
          <a:p>
            <a:pPr indent="-317500" lvl="1" marL="914400" rtl="0" algn="l">
              <a:lnSpc>
                <a:spcPct val="100000"/>
              </a:lnSpc>
              <a:spcBef>
                <a:spcPts val="0"/>
              </a:spcBef>
              <a:spcAft>
                <a:spcPts val="0"/>
              </a:spcAft>
              <a:buClr>
                <a:schemeClr val="dk1"/>
              </a:buClr>
              <a:buSzPts val="1400"/>
              <a:buChar char="○"/>
            </a:pPr>
            <a:r>
              <a:rPr lang="en-US"/>
              <a:t>Work in progress planning, program development, and most importantly, </a:t>
            </a:r>
            <a:r>
              <a:rPr b="1" lang="en-US"/>
              <a:t>ways everybody can participate in the parts of this plan that are most important to them</a:t>
            </a:r>
            <a:r>
              <a:rPr lang="en-US"/>
              <a:t>, will be shared online and through other communications channels.</a:t>
            </a:r>
            <a:endParaRPr b="1"/>
          </a:p>
        </p:txBody>
      </p:sp>
      <p:sp>
        <p:nvSpPr>
          <p:cNvPr id="170" name="Google Shape;170;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What we want from you</a:t>
            </a:r>
            <a:endParaRPr b="1"/>
          </a:p>
          <a:p>
            <a:pPr indent="-317500" lvl="0" marL="457200" rtl="0" algn="l">
              <a:lnSpc>
                <a:spcPct val="100000"/>
              </a:lnSpc>
              <a:spcBef>
                <a:spcPts val="0"/>
              </a:spcBef>
              <a:spcAft>
                <a:spcPts val="0"/>
              </a:spcAft>
              <a:buClr>
                <a:schemeClr val="dk1"/>
              </a:buClr>
              <a:buSzPts val="1400"/>
              <a:buChar char="●"/>
            </a:pPr>
            <a:r>
              <a:rPr lang="en-US"/>
              <a:t>Learn about the plan. Ask questions and gain an understanding of what it proposes.</a:t>
            </a:r>
            <a:endParaRPr/>
          </a:p>
          <a:p>
            <a:pPr indent="-317500" lvl="0" marL="457200" rtl="0" algn="l">
              <a:lnSpc>
                <a:spcPct val="100000"/>
              </a:lnSpc>
              <a:spcBef>
                <a:spcPts val="0"/>
              </a:spcBef>
              <a:spcAft>
                <a:spcPts val="0"/>
              </a:spcAft>
              <a:buClr>
                <a:schemeClr val="dk1"/>
              </a:buClr>
              <a:buSzPts val="1400"/>
              <a:buChar char="●"/>
            </a:pPr>
            <a:r>
              <a:rPr lang="en-US"/>
              <a:t>Offer input. Yes let us know if you feel important objectives are not included, but what we really want to learn about is how you think we can achieve some of these strategies. </a:t>
            </a:r>
            <a:r>
              <a:rPr i="1" lang="en-US"/>
              <a:t>We’re excited to learn from you today. </a:t>
            </a:r>
            <a:endParaRPr i="1"/>
          </a:p>
          <a:p>
            <a:pPr indent="-317500" lvl="0" marL="457200" rtl="0" algn="l">
              <a:lnSpc>
                <a:spcPct val="100000"/>
              </a:lnSpc>
              <a:spcBef>
                <a:spcPts val="0"/>
              </a:spcBef>
              <a:spcAft>
                <a:spcPts val="0"/>
              </a:spcAft>
              <a:buClr>
                <a:schemeClr val="dk1"/>
              </a:buClr>
              <a:buSzPts val="1400"/>
              <a:buChar char="●"/>
            </a:pPr>
            <a:r>
              <a:rPr lang="en-US"/>
              <a:t>And </a:t>
            </a:r>
            <a:r>
              <a:rPr b="1" lang="en-US"/>
              <a:t>most important,</a:t>
            </a:r>
            <a:r>
              <a:rPr lang="en-US"/>
              <a:t> get involved in its implementation. </a:t>
            </a:r>
            <a:endParaRPr/>
          </a:p>
          <a:p>
            <a:pPr indent="0" lvl="0" marL="139700" rtl="0" algn="l">
              <a:lnSpc>
                <a:spcPct val="100000"/>
              </a:lnSpc>
              <a:spcBef>
                <a:spcPts val="0"/>
              </a:spcBef>
              <a:spcAft>
                <a:spcPts val="0"/>
              </a:spcAft>
              <a:buSzPts val="1400"/>
              <a:buNone/>
            </a:pPr>
            <a:r>
              <a:t/>
            </a:r>
            <a:endParaRPr/>
          </a:p>
          <a:p>
            <a:pPr indent="-228600" lvl="1" marL="914400" rtl="0" algn="l">
              <a:lnSpc>
                <a:spcPct val="100000"/>
              </a:lnSpc>
              <a:spcBef>
                <a:spcPts val="0"/>
              </a:spcBef>
              <a:spcAft>
                <a:spcPts val="0"/>
              </a:spcAft>
              <a:buClr>
                <a:schemeClr val="dk1"/>
              </a:buClr>
              <a:buSzPts val="1400"/>
              <a:buNone/>
            </a:pPr>
            <a:r>
              <a:t/>
            </a:r>
            <a:endParaRPr b="1"/>
          </a:p>
        </p:txBody>
      </p:sp>
      <p:sp>
        <p:nvSpPr>
          <p:cNvPr id="188" name="Google Shape;188;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US"/>
              <a:t>In the document, you will see the methods we used to develop our Epic Goals and define our Priority areas</a:t>
            </a:r>
            <a:endParaRPr/>
          </a:p>
          <a:p>
            <a:pPr indent="-317500" lvl="0" marL="457200" rtl="0" algn="l">
              <a:lnSpc>
                <a:spcPct val="100000"/>
              </a:lnSpc>
              <a:spcBef>
                <a:spcPts val="0"/>
              </a:spcBef>
              <a:spcAft>
                <a:spcPts val="0"/>
              </a:spcAft>
              <a:buSzPts val="1400"/>
              <a:buChar char="●"/>
            </a:pPr>
            <a:r>
              <a:rPr lang="en-US"/>
              <a:t>These are the priorities that guide us now, but these may change over time.</a:t>
            </a:r>
            <a:endParaRPr/>
          </a:p>
        </p:txBody>
      </p:sp>
      <p:sp>
        <p:nvSpPr>
          <p:cNvPr id="196" name="Google Shape;196;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1" marL="0" rtl="0" algn="l">
              <a:lnSpc>
                <a:spcPct val="100000"/>
              </a:lnSpc>
              <a:spcBef>
                <a:spcPts val="0"/>
              </a:spcBef>
              <a:spcAft>
                <a:spcPts val="0"/>
              </a:spcAft>
              <a:buClr>
                <a:schemeClr val="dk1"/>
              </a:buClr>
              <a:buSzPts val="1800"/>
              <a:buFont typeface="Arial"/>
              <a:buNone/>
            </a:pPr>
            <a:r>
              <a:rPr lang="en-US"/>
              <a:t>This Epic Goal is about creating supportive and inclusive communities for all ages and abilities by building collective capacity at the local level.</a:t>
            </a:r>
            <a:endParaRPr/>
          </a:p>
          <a:p>
            <a:pPr indent="0" lvl="1" marL="0" rtl="0" algn="l">
              <a:lnSpc>
                <a:spcPct val="100000"/>
              </a:lnSpc>
              <a:spcBef>
                <a:spcPts val="0"/>
              </a:spcBef>
              <a:spcAft>
                <a:spcPts val="0"/>
              </a:spcAft>
              <a:buClr>
                <a:schemeClr val="dk1"/>
              </a:buClr>
              <a:buSzPts val="1800"/>
              <a:buFont typeface="Arial"/>
              <a:buNone/>
            </a:pPr>
            <a:r>
              <a:t/>
            </a:r>
            <a:endParaRPr/>
          </a:p>
          <a:p>
            <a:pPr indent="0" lvl="1" marL="0" rtl="0" algn="l">
              <a:lnSpc>
                <a:spcPct val="100000"/>
              </a:lnSpc>
              <a:spcBef>
                <a:spcPts val="0"/>
              </a:spcBef>
              <a:spcAft>
                <a:spcPts val="0"/>
              </a:spcAft>
              <a:buClr>
                <a:schemeClr val="dk1"/>
              </a:buClr>
              <a:buSzPts val="1800"/>
              <a:buFont typeface="Arial"/>
              <a:buNone/>
            </a:pPr>
            <a:r>
              <a:rPr lang="en-US"/>
              <a:t>Priority areas:</a:t>
            </a:r>
            <a:endParaRPr/>
          </a:p>
          <a:p>
            <a:pPr indent="0" lvl="1" marL="457200" rtl="0" algn="l">
              <a:lnSpc>
                <a:spcPct val="100000"/>
              </a:lnSpc>
              <a:spcBef>
                <a:spcPts val="0"/>
              </a:spcBef>
              <a:spcAft>
                <a:spcPts val="0"/>
              </a:spcAft>
              <a:buClr>
                <a:schemeClr val="dk1"/>
              </a:buClr>
              <a:buSzPts val="1800"/>
              <a:buFont typeface="Arial"/>
              <a:buNone/>
            </a:pPr>
            <a:r>
              <a:t/>
            </a:r>
            <a:endParaRPr i="1"/>
          </a:p>
          <a:p>
            <a:pPr indent="-317500" lvl="0" marL="457200" rtl="0" algn="l">
              <a:lnSpc>
                <a:spcPct val="100000"/>
              </a:lnSpc>
              <a:spcBef>
                <a:spcPts val="0"/>
              </a:spcBef>
              <a:spcAft>
                <a:spcPts val="0"/>
              </a:spcAft>
              <a:buSzPts val="1400"/>
              <a:buChar char="●"/>
            </a:pPr>
            <a:r>
              <a:rPr b="1" lang="en-US"/>
              <a:t>Strengthen partnerships between service providers</a:t>
            </a:r>
            <a:r>
              <a:rPr lang="en-US"/>
              <a:t> by sharing data, information, and resources that support each other’s work.</a:t>
            </a:r>
            <a:endParaRPr/>
          </a:p>
          <a:p>
            <a:pPr indent="-317500" lvl="1" marL="914400" rtl="0" algn="l">
              <a:lnSpc>
                <a:spcPct val="100000"/>
              </a:lnSpc>
              <a:spcBef>
                <a:spcPts val="0"/>
              </a:spcBef>
              <a:spcAft>
                <a:spcPts val="0"/>
              </a:spcAft>
              <a:buSzPts val="1400"/>
              <a:buChar char="○"/>
            </a:pPr>
            <a:r>
              <a:rPr lang="en-US"/>
              <a:t>Strategies include:</a:t>
            </a:r>
            <a:endParaRPr/>
          </a:p>
          <a:p>
            <a:pPr indent="-317500" lvl="2" marL="1371600" rtl="0" algn="l">
              <a:lnSpc>
                <a:spcPct val="100000"/>
              </a:lnSpc>
              <a:spcBef>
                <a:spcPts val="0"/>
              </a:spcBef>
              <a:spcAft>
                <a:spcPts val="0"/>
              </a:spcAft>
              <a:buSzPts val="1400"/>
              <a:buChar char="■"/>
            </a:pPr>
            <a:r>
              <a:rPr lang="en-US"/>
              <a:t>engaging community members in mapping their resources and planning for action,</a:t>
            </a:r>
            <a:endParaRPr/>
          </a:p>
          <a:p>
            <a:pPr indent="-317500" lvl="2" marL="1371600" rtl="0" algn="l">
              <a:lnSpc>
                <a:spcPct val="100000"/>
              </a:lnSpc>
              <a:spcBef>
                <a:spcPts val="0"/>
              </a:spcBef>
              <a:spcAft>
                <a:spcPts val="0"/>
              </a:spcAft>
              <a:buSzPts val="1400"/>
              <a:buChar char="■"/>
            </a:pPr>
            <a:r>
              <a:rPr lang="en-US"/>
              <a:t>expanding the use of the age-friendly communities model for local planning efforts, and</a:t>
            </a:r>
            <a:endParaRPr/>
          </a:p>
          <a:p>
            <a:pPr indent="-317500" lvl="2" marL="1371600" rtl="0" algn="l">
              <a:lnSpc>
                <a:spcPct val="100000"/>
              </a:lnSpc>
              <a:spcBef>
                <a:spcPts val="0"/>
              </a:spcBef>
              <a:spcAft>
                <a:spcPts val="0"/>
              </a:spcAft>
              <a:buSzPts val="1400"/>
              <a:buChar char="■"/>
            </a:pPr>
            <a:r>
              <a:rPr lang="en-US"/>
              <a:t>increasing investment from the private sector, among others. </a:t>
            </a:r>
            <a:endParaRPr/>
          </a:p>
          <a:p>
            <a:pPr indent="-317500" lvl="0" marL="457200" rtl="0" algn="l">
              <a:lnSpc>
                <a:spcPct val="100000"/>
              </a:lnSpc>
              <a:spcBef>
                <a:spcPts val="0"/>
              </a:spcBef>
              <a:spcAft>
                <a:spcPts val="0"/>
              </a:spcAft>
              <a:buSzPts val="1400"/>
              <a:buChar char="●"/>
            </a:pPr>
            <a:r>
              <a:rPr b="1" lang="en-US"/>
              <a:t>Protect older adults from abuse, neglect, and exploitation </a:t>
            </a:r>
            <a:r>
              <a:rPr lang="en-US"/>
              <a:t>by increasing safeguards and improving systems of oversight and monitoring.</a:t>
            </a:r>
            <a:endParaRPr/>
          </a:p>
          <a:p>
            <a:pPr indent="-317500" lvl="1" marL="914400" rtl="0" algn="l">
              <a:lnSpc>
                <a:spcPct val="100000"/>
              </a:lnSpc>
              <a:spcBef>
                <a:spcPts val="0"/>
              </a:spcBef>
              <a:spcAft>
                <a:spcPts val="0"/>
              </a:spcAft>
              <a:buSzPts val="1400"/>
              <a:buChar char="○"/>
            </a:pPr>
            <a:r>
              <a:rPr lang="en-US"/>
              <a:t>Strategies relate to long term care facilities, like nursing facilities, programs like guardianship and those that address fraud and scams. </a:t>
            </a:r>
            <a:endParaRPr/>
          </a:p>
          <a:p>
            <a:pPr indent="-317500" lvl="0" marL="457200" rtl="0" algn="l">
              <a:lnSpc>
                <a:spcPct val="100000"/>
              </a:lnSpc>
              <a:spcBef>
                <a:spcPts val="0"/>
              </a:spcBef>
              <a:spcAft>
                <a:spcPts val="0"/>
              </a:spcAft>
              <a:buSzPts val="1400"/>
              <a:buChar char="●"/>
            </a:pPr>
            <a:r>
              <a:rPr b="1" lang="en-US"/>
              <a:t>Increase equity </a:t>
            </a:r>
            <a:r>
              <a:rPr lang="en-US"/>
              <a:t>by identifying communities in need and prioritizing program development accordingly.</a:t>
            </a:r>
            <a:endParaRPr/>
          </a:p>
          <a:p>
            <a:pPr indent="-317500" lvl="1" marL="914400" rtl="0" algn="l">
              <a:lnSpc>
                <a:spcPct val="100000"/>
              </a:lnSpc>
              <a:spcBef>
                <a:spcPts val="0"/>
              </a:spcBef>
              <a:spcAft>
                <a:spcPts val="0"/>
              </a:spcAft>
              <a:buSzPts val="1400"/>
              <a:buChar char="○"/>
            </a:pPr>
            <a:r>
              <a:rPr lang="en-US"/>
              <a:t>Strategies include: </a:t>
            </a:r>
            <a:endParaRPr/>
          </a:p>
          <a:p>
            <a:pPr indent="-317500" lvl="2" marL="1371600" rtl="0" algn="l">
              <a:lnSpc>
                <a:spcPct val="100000"/>
              </a:lnSpc>
              <a:spcBef>
                <a:spcPts val="0"/>
              </a:spcBef>
              <a:spcAft>
                <a:spcPts val="0"/>
              </a:spcAft>
              <a:buSzPts val="1400"/>
              <a:buChar char="■"/>
            </a:pPr>
            <a:r>
              <a:rPr lang="en-US"/>
              <a:t>planning with community members and state partners to target resources based on need, and</a:t>
            </a:r>
            <a:endParaRPr/>
          </a:p>
          <a:p>
            <a:pPr indent="-317500" lvl="2" marL="1371600" rtl="0" algn="l">
              <a:lnSpc>
                <a:spcPct val="100000"/>
              </a:lnSpc>
              <a:spcBef>
                <a:spcPts val="0"/>
              </a:spcBef>
              <a:spcAft>
                <a:spcPts val="0"/>
              </a:spcAft>
              <a:buSzPts val="1400"/>
              <a:buChar char="■"/>
            </a:pPr>
            <a:r>
              <a:rPr lang="en-US"/>
              <a:t>providing training that promotes the benefits and contributions of older adults, among others.</a:t>
            </a:r>
            <a:endParaRPr/>
          </a:p>
          <a:p>
            <a:pPr indent="-317500" lvl="0" marL="457200" rtl="0" algn="l">
              <a:lnSpc>
                <a:spcPct val="100000"/>
              </a:lnSpc>
              <a:spcBef>
                <a:spcPts val="0"/>
              </a:spcBef>
              <a:spcAft>
                <a:spcPts val="0"/>
              </a:spcAft>
              <a:buSzPts val="1400"/>
              <a:buChar char="●"/>
            </a:pPr>
            <a:r>
              <a:rPr b="1" lang="en-US"/>
              <a:t>Promote volunteerism </a:t>
            </a:r>
            <a:r>
              <a:rPr lang="en-US"/>
              <a:t>by capitalizing on the opportunities of older volunteers as a resource.</a:t>
            </a:r>
            <a:endParaRPr/>
          </a:p>
          <a:p>
            <a:pPr indent="-317500" lvl="1" marL="914400" rtl="0" algn="l">
              <a:lnSpc>
                <a:spcPct val="100000"/>
              </a:lnSpc>
              <a:spcBef>
                <a:spcPts val="0"/>
              </a:spcBef>
              <a:spcAft>
                <a:spcPts val="0"/>
              </a:spcAft>
              <a:buSzPts val="1400"/>
              <a:buChar char="○"/>
            </a:pPr>
            <a:r>
              <a:rPr lang="en-US"/>
              <a:t>Strategies include: </a:t>
            </a:r>
            <a:endParaRPr/>
          </a:p>
          <a:p>
            <a:pPr indent="-317500" lvl="2" marL="1371600" rtl="0" algn="l">
              <a:lnSpc>
                <a:spcPct val="100000"/>
              </a:lnSpc>
              <a:spcBef>
                <a:spcPts val="0"/>
              </a:spcBef>
              <a:spcAft>
                <a:spcPts val="0"/>
              </a:spcAft>
              <a:buSzPts val="1400"/>
              <a:buChar char="■"/>
            </a:pPr>
            <a:r>
              <a:rPr lang="en-US"/>
              <a:t>Increasing awareness of volunteer opportunities, and</a:t>
            </a:r>
            <a:endParaRPr/>
          </a:p>
          <a:p>
            <a:pPr indent="-317500" lvl="2" marL="1371600" rtl="0" algn="l">
              <a:lnSpc>
                <a:spcPct val="100000"/>
              </a:lnSpc>
              <a:spcBef>
                <a:spcPts val="0"/>
              </a:spcBef>
              <a:spcAft>
                <a:spcPts val="0"/>
              </a:spcAft>
              <a:buSzPts val="1400"/>
              <a:buChar char="■"/>
            </a:pPr>
            <a:r>
              <a:rPr lang="en-US"/>
              <a:t>recruiting multigenerational volunteer teams into services for older adults, among others.</a:t>
            </a:r>
            <a:endParaRPr/>
          </a:p>
          <a:p>
            <a:pPr indent="-228600" lvl="1" marL="914400" rtl="0" algn="l">
              <a:lnSpc>
                <a:spcPct val="100000"/>
              </a:lnSpc>
              <a:spcBef>
                <a:spcPts val="2000"/>
              </a:spcBef>
              <a:spcAft>
                <a:spcPts val="0"/>
              </a:spcAft>
              <a:buClr>
                <a:schemeClr val="dk1"/>
              </a:buClr>
              <a:buSzPts val="2000"/>
              <a:buFont typeface="Arial"/>
              <a:buNone/>
            </a:pPr>
            <a:r>
              <a:t/>
            </a:r>
            <a:endParaRPr i="1"/>
          </a:p>
          <a:p>
            <a:pPr indent="0" lvl="1" marL="558800" rtl="0" algn="l">
              <a:lnSpc>
                <a:spcPct val="100000"/>
              </a:lnSpc>
              <a:spcBef>
                <a:spcPts val="2000"/>
              </a:spcBef>
              <a:spcAft>
                <a:spcPts val="0"/>
              </a:spcAft>
              <a:buClr>
                <a:schemeClr val="dk1"/>
              </a:buClr>
              <a:buSzPts val="2000"/>
              <a:buFont typeface="Arial"/>
              <a:buNone/>
            </a:pPr>
            <a:r>
              <a:t/>
            </a:r>
            <a:endParaRPr i="1"/>
          </a:p>
          <a:p>
            <a:pPr indent="0" lvl="1" marL="0" rtl="0" algn="l">
              <a:lnSpc>
                <a:spcPct val="100000"/>
              </a:lnSpc>
              <a:spcBef>
                <a:spcPts val="1000"/>
              </a:spcBef>
              <a:spcAft>
                <a:spcPts val="0"/>
              </a:spcAft>
              <a:buClr>
                <a:schemeClr val="dk1"/>
              </a:buClr>
              <a:buSzPts val="1800"/>
              <a:buFont typeface="Arial"/>
              <a:buNone/>
            </a:pPr>
            <a:r>
              <a:t/>
            </a:r>
            <a:endParaRPr/>
          </a:p>
        </p:txBody>
      </p:sp>
      <p:sp>
        <p:nvSpPr>
          <p:cNvPr id="213" name="Google Shape;213;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1" marL="0" rtl="0" algn="l">
              <a:lnSpc>
                <a:spcPct val="100000"/>
              </a:lnSpc>
              <a:spcBef>
                <a:spcPts val="0"/>
              </a:spcBef>
              <a:spcAft>
                <a:spcPts val="0"/>
              </a:spcAft>
              <a:buClr>
                <a:schemeClr val="dk1"/>
              </a:buClr>
              <a:buSzPts val="1800"/>
              <a:buFont typeface="Arial"/>
              <a:buNone/>
            </a:pPr>
            <a:r>
              <a:rPr lang="en-US"/>
              <a:t>This Epic Goal is about supporting income and economic stability for older adults and their caregivers.</a:t>
            </a:r>
            <a:endParaRPr/>
          </a:p>
          <a:p>
            <a:pPr indent="0" lvl="1" marL="0" rtl="0" algn="l">
              <a:lnSpc>
                <a:spcPct val="100000"/>
              </a:lnSpc>
              <a:spcBef>
                <a:spcPts val="0"/>
              </a:spcBef>
              <a:spcAft>
                <a:spcPts val="0"/>
              </a:spcAft>
              <a:buClr>
                <a:schemeClr val="dk1"/>
              </a:buClr>
              <a:buSzPts val="1800"/>
              <a:buFont typeface="Arial"/>
              <a:buNone/>
            </a:pPr>
            <a:r>
              <a:t/>
            </a:r>
            <a:endParaRPr/>
          </a:p>
          <a:p>
            <a:pPr indent="0" lvl="1" marL="0" rtl="0" algn="l">
              <a:lnSpc>
                <a:spcPct val="100000"/>
              </a:lnSpc>
              <a:spcBef>
                <a:spcPts val="0"/>
              </a:spcBef>
              <a:spcAft>
                <a:spcPts val="0"/>
              </a:spcAft>
              <a:buClr>
                <a:schemeClr val="dk1"/>
              </a:buClr>
              <a:buSzPts val="1800"/>
              <a:buFont typeface="Arial"/>
              <a:buNone/>
            </a:pPr>
            <a:r>
              <a:rPr lang="en-US"/>
              <a:t>Priority areas:</a:t>
            </a:r>
            <a:endParaRPr/>
          </a:p>
          <a:p>
            <a:pPr indent="0" lvl="1" marL="0" rtl="0" algn="l">
              <a:lnSpc>
                <a:spcPct val="100000"/>
              </a:lnSpc>
              <a:spcBef>
                <a:spcPts val="0"/>
              </a:spcBef>
              <a:spcAft>
                <a:spcPts val="0"/>
              </a:spcAft>
              <a:buClr>
                <a:schemeClr val="dk1"/>
              </a:buClr>
              <a:buSzPts val="1800"/>
              <a:buFont typeface="Arial"/>
              <a:buNone/>
            </a:pPr>
            <a:r>
              <a:t/>
            </a:r>
            <a:endParaRPr/>
          </a:p>
          <a:p>
            <a:pPr indent="-317500" lvl="0" marL="457200" rtl="0" algn="l">
              <a:lnSpc>
                <a:spcPct val="100000"/>
              </a:lnSpc>
              <a:spcBef>
                <a:spcPts val="0"/>
              </a:spcBef>
              <a:spcAft>
                <a:spcPts val="0"/>
              </a:spcAft>
              <a:buSzPts val="1400"/>
              <a:buChar char="●"/>
            </a:pPr>
            <a:r>
              <a:rPr b="1" lang="en-US"/>
              <a:t>Support unpaid and family caregivers</a:t>
            </a:r>
            <a:r>
              <a:rPr lang="en-US"/>
              <a:t> by increasing access to caregiving resources.</a:t>
            </a:r>
            <a:endParaRPr/>
          </a:p>
          <a:p>
            <a:pPr indent="-317500" lvl="1" marL="914400" rtl="0" algn="l">
              <a:lnSpc>
                <a:spcPct val="100000"/>
              </a:lnSpc>
              <a:spcBef>
                <a:spcPts val="0"/>
              </a:spcBef>
              <a:spcAft>
                <a:spcPts val="0"/>
              </a:spcAft>
              <a:buSzPts val="1400"/>
              <a:buChar char="○"/>
            </a:pPr>
            <a:r>
              <a:rPr lang="en-US"/>
              <a:t>Strategies include: </a:t>
            </a:r>
            <a:endParaRPr/>
          </a:p>
          <a:p>
            <a:pPr indent="-317500" lvl="2" marL="1371600" rtl="0" algn="l">
              <a:lnSpc>
                <a:spcPct val="100000"/>
              </a:lnSpc>
              <a:spcBef>
                <a:spcPts val="0"/>
              </a:spcBef>
              <a:spcAft>
                <a:spcPts val="0"/>
              </a:spcAft>
              <a:buSzPts val="1400"/>
              <a:buChar char="■"/>
            </a:pPr>
            <a:r>
              <a:rPr lang="en-US"/>
              <a:t>working across state agencies that are serving caregivers of different age ranges and needs to build our collective ability to support caregivers,</a:t>
            </a:r>
            <a:endParaRPr/>
          </a:p>
          <a:p>
            <a:pPr indent="-317500" lvl="2" marL="1371600" rtl="0" algn="l">
              <a:lnSpc>
                <a:spcPct val="100000"/>
              </a:lnSpc>
              <a:spcBef>
                <a:spcPts val="0"/>
              </a:spcBef>
              <a:spcAft>
                <a:spcPts val="0"/>
              </a:spcAft>
              <a:buSzPts val="1400"/>
              <a:buChar char="■"/>
            </a:pPr>
            <a:r>
              <a:rPr lang="en-US"/>
              <a:t>expanding the reach of our services through systems change and outreach, among others.</a:t>
            </a:r>
            <a:endParaRPr/>
          </a:p>
          <a:p>
            <a:pPr indent="-317500" lvl="0" marL="457200" rtl="0" algn="l">
              <a:lnSpc>
                <a:spcPct val="100000"/>
              </a:lnSpc>
              <a:spcBef>
                <a:spcPts val="0"/>
              </a:spcBef>
              <a:spcAft>
                <a:spcPts val="0"/>
              </a:spcAft>
              <a:buSzPts val="1400"/>
              <a:buChar char="●"/>
            </a:pPr>
            <a:r>
              <a:rPr b="1" lang="en-US"/>
              <a:t>Support the direct care workforce</a:t>
            </a:r>
            <a:r>
              <a:rPr lang="en-US"/>
              <a:t> through improvements in training programs, wage determinations, and workforce development.</a:t>
            </a:r>
            <a:endParaRPr/>
          </a:p>
          <a:p>
            <a:pPr indent="-317500" lvl="1" marL="914400" rtl="0" algn="l">
              <a:lnSpc>
                <a:spcPct val="100000"/>
              </a:lnSpc>
              <a:spcBef>
                <a:spcPts val="0"/>
              </a:spcBef>
              <a:spcAft>
                <a:spcPts val="0"/>
              </a:spcAft>
              <a:buSzPts val="1400"/>
              <a:buChar char="○"/>
            </a:pPr>
            <a:r>
              <a:rPr lang="en-US"/>
              <a:t>Strategies include: </a:t>
            </a:r>
            <a:endParaRPr/>
          </a:p>
          <a:p>
            <a:pPr indent="-317500" lvl="2" marL="1371600" rtl="0" algn="l">
              <a:lnSpc>
                <a:spcPct val="100000"/>
              </a:lnSpc>
              <a:spcBef>
                <a:spcPts val="0"/>
              </a:spcBef>
              <a:spcAft>
                <a:spcPts val="0"/>
              </a:spcAft>
              <a:buSzPts val="1400"/>
              <a:buChar char="■"/>
            </a:pPr>
            <a:r>
              <a:rPr lang="en-US"/>
              <a:t>identifying opportunities to bring more people into the workforce and keep them there by improving wages and benefits, and </a:t>
            </a:r>
            <a:endParaRPr/>
          </a:p>
          <a:p>
            <a:pPr indent="-317500" lvl="2" marL="1371600" rtl="0" algn="l">
              <a:lnSpc>
                <a:spcPct val="100000"/>
              </a:lnSpc>
              <a:spcBef>
                <a:spcPts val="0"/>
              </a:spcBef>
              <a:spcAft>
                <a:spcPts val="0"/>
              </a:spcAft>
              <a:buSzPts val="1400"/>
              <a:buChar char="■"/>
            </a:pPr>
            <a:r>
              <a:rPr lang="en-US"/>
              <a:t>putting in place skills-based career pathways, among others.</a:t>
            </a:r>
            <a:endParaRPr/>
          </a:p>
          <a:p>
            <a:pPr indent="-317500" lvl="0" marL="457200" rtl="0" algn="l">
              <a:lnSpc>
                <a:spcPct val="100000"/>
              </a:lnSpc>
              <a:spcBef>
                <a:spcPts val="0"/>
              </a:spcBef>
              <a:spcAft>
                <a:spcPts val="0"/>
              </a:spcAft>
              <a:buSzPts val="1400"/>
              <a:buChar char="●"/>
            </a:pPr>
            <a:r>
              <a:rPr b="1" lang="en-US"/>
              <a:t>Encourage age-inclusive employment by </a:t>
            </a:r>
            <a:r>
              <a:rPr lang="en-US"/>
              <a:t>developing programs that promote the value of older workers and increase multigenerational workplaces.</a:t>
            </a:r>
            <a:endParaRPr/>
          </a:p>
          <a:p>
            <a:pPr indent="-317500" lvl="1" marL="914400" rtl="0" algn="l">
              <a:lnSpc>
                <a:spcPct val="100000"/>
              </a:lnSpc>
              <a:spcBef>
                <a:spcPts val="0"/>
              </a:spcBef>
              <a:spcAft>
                <a:spcPts val="0"/>
              </a:spcAft>
              <a:buSzPts val="1400"/>
              <a:buChar char="○"/>
            </a:pPr>
            <a:r>
              <a:rPr lang="en-US"/>
              <a:t>Strategies include:</a:t>
            </a:r>
            <a:endParaRPr/>
          </a:p>
          <a:p>
            <a:pPr indent="-317500" lvl="2" marL="1371600" rtl="0" algn="l">
              <a:lnSpc>
                <a:spcPct val="100000"/>
              </a:lnSpc>
              <a:spcBef>
                <a:spcPts val="0"/>
              </a:spcBef>
              <a:spcAft>
                <a:spcPts val="0"/>
              </a:spcAft>
              <a:buSzPts val="1400"/>
              <a:buChar char="■"/>
            </a:pPr>
            <a:r>
              <a:rPr lang="en-US"/>
              <a:t>making state government an age-inclusive employer, and</a:t>
            </a:r>
            <a:endParaRPr/>
          </a:p>
          <a:p>
            <a:pPr indent="-317500" lvl="2" marL="1371600" rtl="0" algn="l">
              <a:lnSpc>
                <a:spcPct val="100000"/>
              </a:lnSpc>
              <a:spcBef>
                <a:spcPts val="0"/>
              </a:spcBef>
              <a:spcAft>
                <a:spcPts val="0"/>
              </a:spcAft>
              <a:buSzPts val="1400"/>
              <a:buChar char="■"/>
            </a:pPr>
            <a:r>
              <a:rPr lang="en-US"/>
              <a:t>creating career pathways to support workers over the age of 40, among others.</a:t>
            </a:r>
            <a:endParaRPr/>
          </a:p>
        </p:txBody>
      </p:sp>
      <p:sp>
        <p:nvSpPr>
          <p:cNvPr id="220" name="Google Shape;220;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Epic Goal is about increasing Marylander’s ability to save money through financial planning and access to affordable housing, health care, and support services.</a:t>
            </a:r>
            <a:endParaRPr/>
          </a:p>
          <a:p>
            <a:pPr indent="0" lvl="0" marL="0" rtl="0" algn="l">
              <a:lnSpc>
                <a:spcPct val="100000"/>
              </a:lnSpc>
              <a:spcBef>
                <a:spcPts val="0"/>
              </a:spcBef>
              <a:spcAft>
                <a:spcPts val="0"/>
              </a:spcAft>
              <a:buSzPts val="1400"/>
              <a:buNone/>
            </a:pPr>
            <a:r>
              <a:t/>
            </a:r>
            <a:endParaRPr/>
          </a:p>
          <a:p>
            <a:pPr indent="0" lvl="1" marL="0" rtl="0" algn="l">
              <a:lnSpc>
                <a:spcPct val="100000"/>
              </a:lnSpc>
              <a:spcBef>
                <a:spcPts val="0"/>
              </a:spcBef>
              <a:spcAft>
                <a:spcPts val="0"/>
              </a:spcAft>
              <a:buSzPts val="1400"/>
              <a:buNone/>
            </a:pPr>
            <a:r>
              <a:rPr lang="en-US"/>
              <a:t>Priority areas:</a:t>
            </a:r>
            <a:endParaRPr/>
          </a:p>
          <a:p>
            <a:pPr indent="0" lvl="0" marL="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b="1" lang="en-US"/>
              <a:t>Increase access to affordable housing</a:t>
            </a:r>
            <a:r>
              <a:rPr lang="en-US"/>
              <a:t> through improvements to wraparound referral systems for identifying housing-insecure older adults and program development to meet a diverse range of housing needs.</a:t>
            </a:r>
            <a:endParaRPr/>
          </a:p>
          <a:p>
            <a:pPr indent="-317500" lvl="1" marL="914400" rtl="0" algn="l">
              <a:lnSpc>
                <a:spcPct val="100000"/>
              </a:lnSpc>
              <a:spcBef>
                <a:spcPts val="0"/>
              </a:spcBef>
              <a:spcAft>
                <a:spcPts val="0"/>
              </a:spcAft>
              <a:buSzPts val="1400"/>
              <a:buChar char="○"/>
            </a:pPr>
            <a:r>
              <a:rPr lang="en-US"/>
              <a:t>Strategies include: </a:t>
            </a:r>
            <a:endParaRPr/>
          </a:p>
          <a:p>
            <a:pPr indent="-317500" lvl="2" marL="1371600" rtl="0" algn="l">
              <a:lnSpc>
                <a:spcPct val="100000"/>
              </a:lnSpc>
              <a:spcBef>
                <a:spcPts val="0"/>
              </a:spcBef>
              <a:spcAft>
                <a:spcPts val="0"/>
              </a:spcAft>
              <a:buSzPts val="1400"/>
              <a:buChar char="■"/>
            </a:pPr>
            <a:r>
              <a:rPr lang="en-US"/>
              <a:t>supporting aging in place through home and community-based supports,</a:t>
            </a:r>
            <a:endParaRPr/>
          </a:p>
          <a:p>
            <a:pPr indent="-317500" lvl="2" marL="1371600" rtl="0" algn="l">
              <a:lnSpc>
                <a:spcPct val="100000"/>
              </a:lnSpc>
              <a:spcBef>
                <a:spcPts val="0"/>
              </a:spcBef>
              <a:spcAft>
                <a:spcPts val="0"/>
              </a:spcAft>
              <a:buSzPts val="1400"/>
              <a:buChar char="■"/>
            </a:pPr>
            <a:r>
              <a:rPr lang="en-US"/>
              <a:t>increasing access to tax credits, and </a:t>
            </a:r>
            <a:endParaRPr/>
          </a:p>
          <a:p>
            <a:pPr indent="-317500" lvl="2" marL="1371600" rtl="0" algn="l">
              <a:lnSpc>
                <a:spcPct val="100000"/>
              </a:lnSpc>
              <a:spcBef>
                <a:spcPts val="0"/>
              </a:spcBef>
              <a:spcAft>
                <a:spcPts val="0"/>
              </a:spcAft>
              <a:buSzPts val="1400"/>
              <a:buChar char="■"/>
            </a:pPr>
            <a:r>
              <a:rPr lang="en-US"/>
              <a:t>exploring shared, multigenerational living space housing options, among others.</a:t>
            </a:r>
            <a:endParaRPr/>
          </a:p>
          <a:p>
            <a:pPr indent="-317500" lvl="0" marL="457200" rtl="0" algn="l">
              <a:lnSpc>
                <a:spcPct val="100000"/>
              </a:lnSpc>
              <a:spcBef>
                <a:spcPts val="0"/>
              </a:spcBef>
              <a:spcAft>
                <a:spcPts val="0"/>
              </a:spcAft>
              <a:buSzPts val="1400"/>
              <a:buChar char="●"/>
            </a:pPr>
            <a:r>
              <a:rPr b="1" lang="en-US"/>
              <a:t>Encourage financial planning </a:t>
            </a:r>
            <a:r>
              <a:rPr lang="en-US"/>
              <a:t>by increasing and promoting financial literacy programs across the lifespan and improving access to financial planning resources.</a:t>
            </a:r>
            <a:endParaRPr/>
          </a:p>
          <a:p>
            <a:pPr indent="-317500" lvl="1" marL="914400" rtl="0" algn="l">
              <a:lnSpc>
                <a:spcPct val="100000"/>
              </a:lnSpc>
              <a:spcBef>
                <a:spcPts val="0"/>
              </a:spcBef>
              <a:spcAft>
                <a:spcPts val="0"/>
              </a:spcAft>
              <a:buSzPts val="1400"/>
              <a:buChar char="○"/>
            </a:pPr>
            <a:r>
              <a:rPr lang="en-US"/>
              <a:t>Strategies include improving the ability for Marylanders to save. </a:t>
            </a:r>
            <a:endParaRPr/>
          </a:p>
          <a:p>
            <a:pPr indent="-317500" lvl="0" marL="457200" rtl="0" algn="l">
              <a:lnSpc>
                <a:spcPct val="100000"/>
              </a:lnSpc>
              <a:spcBef>
                <a:spcPts val="0"/>
              </a:spcBef>
              <a:spcAft>
                <a:spcPts val="0"/>
              </a:spcAft>
              <a:buSzPts val="1400"/>
              <a:buChar char="●"/>
            </a:pPr>
            <a:r>
              <a:rPr b="1" lang="en-US"/>
              <a:t>Improve access to benefits and services </a:t>
            </a:r>
            <a:r>
              <a:rPr lang="en-US"/>
              <a:t>by modernizing screening and referral services for identifying at-risk older adults and promoting awareness of available programs.</a:t>
            </a:r>
            <a:endParaRPr/>
          </a:p>
          <a:p>
            <a:pPr indent="-317500" lvl="1" marL="914400" rtl="0" algn="l">
              <a:lnSpc>
                <a:spcPct val="100000"/>
              </a:lnSpc>
              <a:spcBef>
                <a:spcPts val="0"/>
              </a:spcBef>
              <a:spcAft>
                <a:spcPts val="0"/>
              </a:spcAft>
              <a:buSzPts val="1400"/>
              <a:buChar char="○"/>
            </a:pPr>
            <a:r>
              <a:rPr lang="en-US"/>
              <a:t>Strategies include:</a:t>
            </a:r>
            <a:endParaRPr/>
          </a:p>
          <a:p>
            <a:pPr indent="-317500" lvl="2" marL="1371600" rtl="0" algn="l">
              <a:lnSpc>
                <a:spcPct val="100000"/>
              </a:lnSpc>
              <a:spcBef>
                <a:spcPts val="0"/>
              </a:spcBef>
              <a:spcAft>
                <a:spcPts val="0"/>
              </a:spcAft>
              <a:buSzPts val="1400"/>
              <a:buChar char="■"/>
            </a:pPr>
            <a:r>
              <a:rPr lang="en-US"/>
              <a:t>creating new referral pathways between health and social service providers, and </a:t>
            </a:r>
            <a:endParaRPr/>
          </a:p>
          <a:p>
            <a:pPr indent="-317500" lvl="2" marL="1371600" rtl="0" algn="l">
              <a:lnSpc>
                <a:spcPct val="100000"/>
              </a:lnSpc>
              <a:spcBef>
                <a:spcPts val="0"/>
              </a:spcBef>
              <a:spcAft>
                <a:spcPts val="0"/>
              </a:spcAft>
              <a:buSzPts val="1400"/>
              <a:buChar char="■"/>
            </a:pPr>
            <a:r>
              <a:rPr lang="en-US"/>
              <a:t>increasing screening and support for people with dementia and their caregivers, among others.</a:t>
            </a:r>
            <a:endParaRPr/>
          </a:p>
        </p:txBody>
      </p:sp>
      <p:sp>
        <p:nvSpPr>
          <p:cNvPr id="227" name="Google Shape;227;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Epic Goal is about improving the health and wellbeing of older Marylanders so they can enjoy longer lives.</a:t>
            </a:r>
            <a:endParaRPr/>
          </a:p>
          <a:p>
            <a:pPr indent="0" lvl="0" marL="0" rtl="0" algn="l">
              <a:lnSpc>
                <a:spcPct val="100000"/>
              </a:lnSpc>
              <a:spcBef>
                <a:spcPts val="0"/>
              </a:spcBef>
              <a:spcAft>
                <a:spcPts val="0"/>
              </a:spcAft>
              <a:buSzPts val="1400"/>
              <a:buNone/>
            </a:pPr>
            <a:r>
              <a:t/>
            </a:r>
            <a:endParaRPr/>
          </a:p>
          <a:p>
            <a:pPr indent="0" lvl="1" marL="0" rtl="0" algn="l">
              <a:lnSpc>
                <a:spcPct val="100000"/>
              </a:lnSpc>
              <a:spcBef>
                <a:spcPts val="0"/>
              </a:spcBef>
              <a:spcAft>
                <a:spcPts val="0"/>
              </a:spcAft>
              <a:buSzPts val="1400"/>
              <a:buNone/>
            </a:pPr>
            <a:r>
              <a:rPr lang="en-US"/>
              <a:t>Priority areas:</a:t>
            </a:r>
            <a:endParaRPr/>
          </a:p>
          <a:p>
            <a:pPr indent="0" lvl="0" marL="0" rtl="0" algn="l">
              <a:lnSpc>
                <a:spcPct val="100000"/>
              </a:lnSpc>
              <a:spcBef>
                <a:spcPts val="0"/>
              </a:spcBef>
              <a:spcAft>
                <a:spcPts val="0"/>
              </a:spcAft>
              <a:buSzPts val="1400"/>
              <a:buNone/>
            </a:pPr>
            <a:r>
              <a:t/>
            </a:r>
            <a:endParaRPr b="1">
              <a:solidFill>
                <a:schemeClr val="lt1"/>
              </a:solidFill>
            </a:endParaRPr>
          </a:p>
          <a:p>
            <a:pPr indent="-304800" lvl="0" marL="457200" rtl="0" algn="l">
              <a:lnSpc>
                <a:spcPct val="100000"/>
              </a:lnSpc>
              <a:spcBef>
                <a:spcPts val="0"/>
              </a:spcBef>
              <a:spcAft>
                <a:spcPts val="0"/>
              </a:spcAft>
              <a:buClr>
                <a:schemeClr val="dk1"/>
              </a:buClr>
              <a:buSzPts val="1200"/>
              <a:buChar char="●"/>
            </a:pPr>
            <a:r>
              <a:rPr b="1" lang="en-US"/>
              <a:t>Improve access to holistic health care </a:t>
            </a:r>
            <a:r>
              <a:rPr lang="en-US"/>
              <a:t>through expanded programs and systems of care that are inclusive of physical, behavioral, emotional, and cognitive wellbeing.</a:t>
            </a:r>
            <a:endParaRPr/>
          </a:p>
          <a:p>
            <a:pPr indent="-304800" lvl="1" marL="914400" rtl="0" algn="l">
              <a:lnSpc>
                <a:spcPct val="100000"/>
              </a:lnSpc>
              <a:spcBef>
                <a:spcPts val="0"/>
              </a:spcBef>
              <a:spcAft>
                <a:spcPts val="0"/>
              </a:spcAft>
              <a:buClr>
                <a:schemeClr val="dk1"/>
              </a:buClr>
              <a:buSzPts val="1200"/>
              <a:buChar char="●"/>
            </a:pPr>
            <a:r>
              <a:rPr lang="en-US"/>
              <a:t>Strategies include: </a:t>
            </a:r>
            <a:endParaRPr/>
          </a:p>
          <a:p>
            <a:pPr indent="-304800" lvl="2" marL="1371600" rtl="0" algn="l">
              <a:lnSpc>
                <a:spcPct val="100000"/>
              </a:lnSpc>
              <a:spcBef>
                <a:spcPts val="0"/>
              </a:spcBef>
              <a:spcAft>
                <a:spcPts val="0"/>
              </a:spcAft>
              <a:buClr>
                <a:schemeClr val="dk1"/>
              </a:buClr>
              <a:buSzPts val="1200"/>
              <a:buChar char="●"/>
            </a:pPr>
            <a:r>
              <a:rPr lang="en-US"/>
              <a:t>implementing new systems of care that better incorporate home and community-based services,</a:t>
            </a:r>
            <a:endParaRPr/>
          </a:p>
          <a:p>
            <a:pPr indent="-304800" lvl="2" marL="1371600" rtl="0" algn="l">
              <a:lnSpc>
                <a:spcPct val="100000"/>
              </a:lnSpc>
              <a:spcBef>
                <a:spcPts val="0"/>
              </a:spcBef>
              <a:spcAft>
                <a:spcPts val="0"/>
              </a:spcAft>
              <a:buClr>
                <a:schemeClr val="dk1"/>
              </a:buClr>
              <a:buSzPts val="1200"/>
              <a:buChar char="●"/>
            </a:pPr>
            <a:r>
              <a:rPr lang="en-US"/>
              <a:t>identifying healthcare shortage areas, and</a:t>
            </a:r>
            <a:endParaRPr/>
          </a:p>
          <a:p>
            <a:pPr indent="-304800" lvl="2" marL="1371600" rtl="0" algn="l">
              <a:lnSpc>
                <a:spcPct val="100000"/>
              </a:lnSpc>
              <a:spcBef>
                <a:spcPts val="0"/>
              </a:spcBef>
              <a:spcAft>
                <a:spcPts val="0"/>
              </a:spcAft>
              <a:buClr>
                <a:schemeClr val="dk1"/>
              </a:buClr>
              <a:buSzPts val="1200"/>
              <a:buChar char="●"/>
            </a:pPr>
            <a:r>
              <a:rPr lang="en-US"/>
              <a:t>increasing access to supportive technology and equipment and assistive technology, among others.</a:t>
            </a:r>
            <a:endParaRPr/>
          </a:p>
          <a:p>
            <a:pPr indent="-317500" lvl="0" marL="457200" rtl="0" algn="l">
              <a:lnSpc>
                <a:spcPct val="100000"/>
              </a:lnSpc>
              <a:spcBef>
                <a:spcPts val="0"/>
              </a:spcBef>
              <a:spcAft>
                <a:spcPts val="0"/>
              </a:spcAft>
              <a:buClr>
                <a:schemeClr val="dk1"/>
              </a:buClr>
              <a:buSzPts val="1400"/>
              <a:buChar char="●"/>
            </a:pPr>
            <a:r>
              <a:rPr b="1" lang="en-US"/>
              <a:t>Increase access to healthy food and physical activity </a:t>
            </a:r>
            <a:r>
              <a:rPr lang="en-US"/>
              <a:t>by building awareness of available nutrition and fitness programs and promoting the value of community spaces.</a:t>
            </a:r>
            <a:endParaRPr/>
          </a:p>
          <a:p>
            <a:pPr indent="-317500" lvl="1" marL="914400" rtl="0" algn="l">
              <a:lnSpc>
                <a:spcPct val="100000"/>
              </a:lnSpc>
              <a:spcBef>
                <a:spcPts val="0"/>
              </a:spcBef>
              <a:spcAft>
                <a:spcPts val="0"/>
              </a:spcAft>
              <a:buClr>
                <a:schemeClr val="dk1"/>
              </a:buClr>
              <a:buSzPts val="1400"/>
              <a:buChar char="●"/>
            </a:pPr>
            <a:r>
              <a:rPr lang="en-US"/>
              <a:t>Strategies include:</a:t>
            </a:r>
            <a:endParaRPr/>
          </a:p>
          <a:p>
            <a:pPr indent="-317500" lvl="2" marL="1371600" rtl="0" algn="l">
              <a:lnSpc>
                <a:spcPct val="100000"/>
              </a:lnSpc>
              <a:spcBef>
                <a:spcPts val="0"/>
              </a:spcBef>
              <a:spcAft>
                <a:spcPts val="0"/>
              </a:spcAft>
              <a:buClr>
                <a:schemeClr val="dk1"/>
              </a:buClr>
              <a:buSzPts val="1400"/>
              <a:buChar char="●"/>
            </a:pPr>
            <a:r>
              <a:rPr lang="en-US"/>
              <a:t>promoting free and low-cost physical activity options,</a:t>
            </a:r>
            <a:endParaRPr/>
          </a:p>
          <a:p>
            <a:pPr indent="-317500" lvl="2" marL="1371600" rtl="0" algn="l">
              <a:lnSpc>
                <a:spcPct val="100000"/>
              </a:lnSpc>
              <a:spcBef>
                <a:spcPts val="0"/>
              </a:spcBef>
              <a:spcAft>
                <a:spcPts val="0"/>
              </a:spcAft>
              <a:buClr>
                <a:schemeClr val="dk1"/>
              </a:buClr>
              <a:buSzPts val="1400"/>
              <a:buChar char="●"/>
            </a:pPr>
            <a:r>
              <a:rPr lang="en-US"/>
              <a:t>improving screening and cross promotion for various food assistance programs, among others.</a:t>
            </a:r>
            <a:endParaRPr b="1"/>
          </a:p>
          <a:p>
            <a:pPr indent="-317500" lvl="0" marL="457200" rtl="0" algn="l">
              <a:lnSpc>
                <a:spcPct val="100000"/>
              </a:lnSpc>
              <a:spcBef>
                <a:spcPts val="0"/>
              </a:spcBef>
              <a:spcAft>
                <a:spcPts val="0"/>
              </a:spcAft>
              <a:buClr>
                <a:schemeClr val="dk1"/>
              </a:buClr>
              <a:buSzPts val="1400"/>
              <a:buChar char="●"/>
            </a:pPr>
            <a:r>
              <a:rPr b="1" lang="en-US"/>
              <a:t>Improve transportation infrastructure </a:t>
            </a:r>
            <a:r>
              <a:rPr lang="en-US"/>
              <a:t>by prioritizing service options for older adults in need and improving mobility-friendly community planning.</a:t>
            </a:r>
            <a:endParaRPr/>
          </a:p>
          <a:p>
            <a:pPr indent="-317500" lvl="1" marL="914400" rtl="0" algn="l">
              <a:lnSpc>
                <a:spcPct val="100000"/>
              </a:lnSpc>
              <a:spcBef>
                <a:spcPts val="0"/>
              </a:spcBef>
              <a:spcAft>
                <a:spcPts val="0"/>
              </a:spcAft>
              <a:buClr>
                <a:schemeClr val="dk1"/>
              </a:buClr>
              <a:buSzPts val="1400"/>
              <a:buChar char="●"/>
            </a:pPr>
            <a:r>
              <a:rPr lang="en-US"/>
              <a:t>Strategies include:</a:t>
            </a:r>
            <a:r>
              <a:rPr b="1" lang="en-US"/>
              <a:t> </a:t>
            </a:r>
            <a:endParaRPr b="1"/>
          </a:p>
          <a:p>
            <a:pPr indent="-317500" lvl="2" marL="1371600" rtl="0" algn="l">
              <a:lnSpc>
                <a:spcPct val="100000"/>
              </a:lnSpc>
              <a:spcBef>
                <a:spcPts val="0"/>
              </a:spcBef>
              <a:spcAft>
                <a:spcPts val="0"/>
              </a:spcAft>
              <a:buClr>
                <a:schemeClr val="dk1"/>
              </a:buClr>
              <a:buSzPts val="1400"/>
              <a:buChar char="●"/>
            </a:pPr>
            <a:r>
              <a:rPr lang="en-US"/>
              <a:t>aligning available transportation services focused on older adults and adults with disabilities,</a:t>
            </a:r>
            <a:endParaRPr/>
          </a:p>
          <a:p>
            <a:pPr indent="-317500" lvl="2" marL="1371600" rtl="0" algn="l">
              <a:lnSpc>
                <a:spcPct val="100000"/>
              </a:lnSpc>
              <a:spcBef>
                <a:spcPts val="0"/>
              </a:spcBef>
              <a:spcAft>
                <a:spcPts val="0"/>
              </a:spcAft>
              <a:buClr>
                <a:schemeClr val="dk1"/>
              </a:buClr>
              <a:buSzPts val="1400"/>
              <a:buChar char="●"/>
            </a:pPr>
            <a:r>
              <a:rPr lang="en-US"/>
              <a:t>Leveraging technology and community-based services to improve transportation options in rural communities, and</a:t>
            </a:r>
            <a:endParaRPr/>
          </a:p>
          <a:p>
            <a:pPr indent="-317500" lvl="2" marL="1371600" rtl="0" algn="l">
              <a:lnSpc>
                <a:spcPct val="100000"/>
              </a:lnSpc>
              <a:spcBef>
                <a:spcPts val="0"/>
              </a:spcBef>
              <a:spcAft>
                <a:spcPts val="0"/>
              </a:spcAft>
              <a:buClr>
                <a:schemeClr val="dk1"/>
              </a:buClr>
              <a:buSzPts val="1400"/>
              <a:buChar char="●"/>
            </a:pPr>
            <a:r>
              <a:rPr lang="en-US"/>
              <a:t>improving pedestrian safety infrastructure, among others.</a:t>
            </a:r>
            <a:endParaRPr/>
          </a:p>
          <a:p>
            <a:pPr indent="-317500" lvl="0" marL="457200" rtl="0" algn="l">
              <a:lnSpc>
                <a:spcPct val="100000"/>
              </a:lnSpc>
              <a:spcBef>
                <a:spcPts val="0"/>
              </a:spcBef>
              <a:spcAft>
                <a:spcPts val="0"/>
              </a:spcAft>
              <a:buClr>
                <a:schemeClr val="dk1"/>
              </a:buClr>
              <a:buSzPts val="1400"/>
              <a:buChar char="●"/>
            </a:pPr>
            <a:r>
              <a:rPr b="1" lang="en-US"/>
              <a:t>Increase social connection </a:t>
            </a:r>
            <a:r>
              <a:rPr lang="en-US"/>
              <a:t>through policies that identify older adults at risk of social isolation and promoting programs that support inclusion.</a:t>
            </a:r>
            <a:endParaRPr/>
          </a:p>
          <a:p>
            <a:pPr indent="-317500" lvl="1" marL="914400" rtl="0" algn="l">
              <a:lnSpc>
                <a:spcPct val="100000"/>
              </a:lnSpc>
              <a:spcBef>
                <a:spcPts val="0"/>
              </a:spcBef>
              <a:spcAft>
                <a:spcPts val="0"/>
              </a:spcAft>
              <a:buClr>
                <a:schemeClr val="dk1"/>
              </a:buClr>
              <a:buSzPts val="1400"/>
              <a:buChar char="●"/>
            </a:pPr>
            <a:r>
              <a:rPr lang="en-US"/>
              <a:t>Strategies include:</a:t>
            </a:r>
            <a:endParaRPr/>
          </a:p>
          <a:p>
            <a:pPr indent="-317500" lvl="2" marL="1371600" rtl="0" algn="l">
              <a:lnSpc>
                <a:spcPct val="100000"/>
              </a:lnSpc>
              <a:spcBef>
                <a:spcPts val="0"/>
              </a:spcBef>
              <a:spcAft>
                <a:spcPts val="0"/>
              </a:spcAft>
              <a:buClr>
                <a:schemeClr val="dk1"/>
              </a:buClr>
              <a:buSzPts val="1400"/>
              <a:buChar char="●"/>
            </a:pPr>
            <a:r>
              <a:rPr lang="en-US"/>
              <a:t>improving the coordination between state and local service providers, and</a:t>
            </a:r>
            <a:endParaRPr/>
          </a:p>
          <a:p>
            <a:pPr indent="-317500" lvl="2" marL="1371600" rtl="0" algn="l">
              <a:lnSpc>
                <a:spcPct val="100000"/>
              </a:lnSpc>
              <a:spcBef>
                <a:spcPts val="0"/>
              </a:spcBef>
              <a:spcAft>
                <a:spcPts val="0"/>
              </a:spcAft>
              <a:buClr>
                <a:schemeClr val="dk1"/>
              </a:buClr>
              <a:buSzPts val="1400"/>
              <a:buChar char="●"/>
            </a:pPr>
            <a:r>
              <a:rPr lang="en-US"/>
              <a:t>promoting opportunities for intergenerational connections, among others.</a:t>
            </a:r>
            <a:endParaRPr/>
          </a:p>
        </p:txBody>
      </p:sp>
      <p:sp>
        <p:nvSpPr>
          <p:cNvPr id="234" name="Google Shape;234;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Group discussion</a:t>
            </a:r>
            <a:endParaRPr b="1"/>
          </a:p>
          <a:p>
            <a:pPr indent="-317500" lvl="0" marL="457200" rtl="0" algn="l">
              <a:lnSpc>
                <a:spcPct val="100000"/>
              </a:lnSpc>
              <a:spcBef>
                <a:spcPts val="0"/>
              </a:spcBef>
              <a:spcAft>
                <a:spcPts val="0"/>
              </a:spcAft>
              <a:buSzPts val="1400"/>
              <a:buChar char="●"/>
            </a:pPr>
            <a:r>
              <a:rPr lang="en-US"/>
              <a:t>ask questions if you have them</a:t>
            </a:r>
            <a:endParaRPr/>
          </a:p>
          <a:p>
            <a:pPr indent="-317500" lvl="0" marL="457200" rtl="0" algn="l">
              <a:lnSpc>
                <a:spcPct val="100000"/>
              </a:lnSpc>
              <a:spcBef>
                <a:spcPts val="0"/>
              </a:spcBef>
              <a:spcAft>
                <a:spcPts val="0"/>
              </a:spcAft>
              <a:buSzPts val="1400"/>
              <a:buChar char="●"/>
            </a:pPr>
            <a:r>
              <a:rPr lang="en-US"/>
              <a:t>and offer feedback to others on your thoughts</a:t>
            </a:r>
            <a:endParaRPr/>
          </a:p>
        </p:txBody>
      </p:sp>
      <p:sp>
        <p:nvSpPr>
          <p:cNvPr id="241" name="Google Shape;241;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Questions to consider that are on the survey we’ll be sharing with you.</a:t>
            </a:r>
            <a:endParaRPr b="1"/>
          </a:p>
          <a:p>
            <a:pPr indent="-317500" lvl="0" marL="457200" rtl="0" algn="l">
              <a:lnSpc>
                <a:spcPct val="100000"/>
              </a:lnSpc>
              <a:spcBef>
                <a:spcPts val="0"/>
              </a:spcBef>
              <a:spcAft>
                <a:spcPts val="0"/>
              </a:spcAft>
              <a:buSzPts val="1400"/>
              <a:buChar char="●"/>
            </a:pPr>
            <a:r>
              <a:rPr lang="en-US"/>
              <a:t>Does LRM cover the basic direction we need to go in preparing for a larger population of older Marylanders?</a:t>
            </a:r>
            <a:endParaRPr/>
          </a:p>
        </p:txBody>
      </p:sp>
      <p:sp>
        <p:nvSpPr>
          <p:cNvPr id="249" name="Google Shape;249;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US"/>
              <a:t>What parts resonate the most with you, and what, if anything, do you feel should be added?</a:t>
            </a:r>
            <a:endParaRPr/>
          </a:p>
        </p:txBody>
      </p:sp>
      <p:sp>
        <p:nvSpPr>
          <p:cNvPr id="257" name="Google Shape;257;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We’re going to begin with why the governor decided to ask the Maryland Department of Aging to develop a multisector plan for aging. </a:t>
            </a:r>
            <a:endParaRPr/>
          </a:p>
        </p:txBody>
      </p:sp>
      <p:sp>
        <p:nvSpPr>
          <p:cNvPr id="99" name="Google Shape;99;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US"/>
              <a:t>What needs to happen first and why?</a:t>
            </a:r>
            <a:endParaRPr/>
          </a:p>
        </p:txBody>
      </p:sp>
      <p:sp>
        <p:nvSpPr>
          <p:cNvPr id="265" name="Google Shape;265;p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US"/>
              <a:t>QR Code will link to a survey where you can offer more input.</a:t>
            </a:r>
            <a:endParaRPr/>
          </a:p>
          <a:p>
            <a:pPr indent="-317500" lvl="0" marL="457200" rtl="0" algn="l">
              <a:lnSpc>
                <a:spcPct val="100000"/>
              </a:lnSpc>
              <a:spcBef>
                <a:spcPts val="0"/>
              </a:spcBef>
              <a:spcAft>
                <a:spcPts val="0"/>
              </a:spcAft>
              <a:buSzPts val="1400"/>
              <a:buChar char="●"/>
            </a:pPr>
            <a:r>
              <a:rPr lang="en-US"/>
              <a:t>You will also receive a follow-up email that will link to the survey.  </a:t>
            </a:r>
            <a:endParaRPr/>
          </a:p>
          <a:p>
            <a:pPr indent="-317500" lvl="0" marL="457200" rtl="0" algn="l">
              <a:lnSpc>
                <a:spcPct val="100000"/>
              </a:lnSpc>
              <a:spcBef>
                <a:spcPts val="0"/>
              </a:spcBef>
              <a:spcAft>
                <a:spcPts val="0"/>
              </a:spcAft>
              <a:buSzPts val="1400"/>
              <a:buChar char="●"/>
            </a:pPr>
            <a:r>
              <a:rPr lang="en-US" u="sng">
                <a:solidFill>
                  <a:schemeClr val="hlink"/>
                </a:solidFill>
                <a:hlinkClick r:id="rId2"/>
              </a:rPr>
              <a:t>https://lp.constantcontactpages.com/sv/DQsZIrz</a:t>
            </a:r>
            <a:endParaRPr/>
          </a:p>
        </p:txBody>
      </p:sp>
      <p:sp>
        <p:nvSpPr>
          <p:cNvPr id="273" name="Google Shape;273;p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Arial"/>
              <a:buChar char="•"/>
            </a:pPr>
            <a:r>
              <a:rPr lang="en-US"/>
              <a:t>The 100-year lifespan is upon us. </a:t>
            </a:r>
            <a:endParaRPr/>
          </a:p>
          <a:p>
            <a:pPr indent="-171450" lvl="0" marL="171450" rtl="0" algn="l">
              <a:lnSpc>
                <a:spcPct val="100000"/>
              </a:lnSpc>
              <a:spcBef>
                <a:spcPts val="0"/>
              </a:spcBef>
              <a:spcAft>
                <a:spcPts val="0"/>
              </a:spcAft>
              <a:buClr>
                <a:schemeClr val="dk1"/>
              </a:buClr>
              <a:buSzPts val="1200"/>
              <a:buFont typeface="Arial"/>
              <a:buChar char="•"/>
            </a:pPr>
            <a:r>
              <a:rPr lang="en-US"/>
              <a:t>Maryland, like the rest of the country, is experiencing longer lives and falling birth rates</a:t>
            </a:r>
            <a:endParaRPr/>
          </a:p>
          <a:p>
            <a:pPr indent="-171450" lvl="0" marL="171450" rtl="0" algn="l">
              <a:lnSpc>
                <a:spcPct val="100000"/>
              </a:lnSpc>
              <a:spcBef>
                <a:spcPts val="0"/>
              </a:spcBef>
              <a:spcAft>
                <a:spcPts val="0"/>
              </a:spcAft>
              <a:buClr>
                <a:schemeClr val="dk1"/>
              </a:buClr>
              <a:buSzPts val="1200"/>
              <a:buFont typeface="Arial"/>
              <a:buChar char="•"/>
            </a:pPr>
            <a:r>
              <a:rPr lang="en-US"/>
              <a:t>Older adults are the fastest growing population.</a:t>
            </a:r>
            <a:endParaRPr/>
          </a:p>
          <a:p>
            <a:pPr indent="-171450" lvl="0" marL="171450" rtl="0" algn="l">
              <a:lnSpc>
                <a:spcPct val="100000"/>
              </a:lnSpc>
              <a:spcBef>
                <a:spcPts val="0"/>
              </a:spcBef>
              <a:spcAft>
                <a:spcPts val="0"/>
              </a:spcAft>
              <a:buClr>
                <a:schemeClr val="dk1"/>
              </a:buClr>
              <a:buSzPts val="1200"/>
              <a:buFont typeface="Arial"/>
              <a:buChar char="•"/>
            </a:pPr>
            <a:r>
              <a:rPr lang="en-US"/>
              <a:t>Right now, more than 1 in 5 Marylanders are over 60</a:t>
            </a:r>
            <a:endParaRPr/>
          </a:p>
          <a:p>
            <a:pPr indent="-171450" lvl="0" marL="171450" rtl="0" algn="l">
              <a:lnSpc>
                <a:spcPct val="100000"/>
              </a:lnSpc>
              <a:spcBef>
                <a:spcPts val="0"/>
              </a:spcBef>
              <a:spcAft>
                <a:spcPts val="0"/>
              </a:spcAft>
              <a:buClr>
                <a:schemeClr val="dk1"/>
              </a:buClr>
              <a:buSzPts val="1200"/>
              <a:buFont typeface="Arial"/>
              <a:buChar char="•"/>
            </a:pPr>
            <a:r>
              <a:rPr lang="en-US"/>
              <a:t>By 2030, that number will grow to more than 1 in 4 Marylanders over 60. Eclipsing 19 and under youth for the first time. </a:t>
            </a:r>
            <a:endParaRPr/>
          </a:p>
        </p:txBody>
      </p:sp>
      <p:sp>
        <p:nvSpPr>
          <p:cNvPr id="107" name="Google Shape;107;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rPr b="1" lang="en-US"/>
              <a:t>Longevity Ready Maryland is a framework for planning ahead for the changing demographics we are experiencing.</a:t>
            </a:r>
            <a:endParaRPr b="1"/>
          </a:p>
          <a:p>
            <a:pPr indent="-171450" lvl="0" marL="171450" rtl="0" algn="l">
              <a:lnSpc>
                <a:spcPct val="100000"/>
              </a:lnSpc>
              <a:spcBef>
                <a:spcPts val="0"/>
              </a:spcBef>
              <a:spcAft>
                <a:spcPts val="0"/>
              </a:spcAft>
              <a:buClr>
                <a:schemeClr val="dk1"/>
              </a:buClr>
              <a:buSzPts val="1200"/>
              <a:buFont typeface="Arial"/>
              <a:buChar char="•"/>
            </a:pPr>
            <a:r>
              <a:rPr lang="en-US"/>
              <a:t>Addresses the systematic changes we need to prepare for across all sectors.</a:t>
            </a:r>
            <a:endParaRPr/>
          </a:p>
          <a:p>
            <a:pPr indent="-171450" lvl="0" marL="171450" rtl="0" algn="l">
              <a:lnSpc>
                <a:spcPct val="100000"/>
              </a:lnSpc>
              <a:spcBef>
                <a:spcPts val="0"/>
              </a:spcBef>
              <a:spcAft>
                <a:spcPts val="0"/>
              </a:spcAft>
              <a:buSzPts val="1400"/>
              <a:buChar char="•"/>
            </a:pPr>
            <a:r>
              <a:rPr lang="en-US"/>
              <a:t>The Longevity Ready Maryland name reflects a shift from focusing on aging services to longevity readiness. </a:t>
            </a:r>
            <a:endParaRPr/>
          </a:p>
          <a:p>
            <a:pPr indent="-88900" lvl="1" marL="457200" rtl="0" algn="l">
              <a:lnSpc>
                <a:spcPct val="100000"/>
              </a:lnSpc>
              <a:spcBef>
                <a:spcPts val="0"/>
              </a:spcBef>
              <a:spcAft>
                <a:spcPts val="0"/>
              </a:spcAft>
              <a:buSzPts val="1400"/>
              <a:buChar char="•"/>
            </a:pPr>
            <a:r>
              <a:rPr lang="en-US"/>
              <a:t> Removes the silos in services and systems that previously separated the aging process from other stages of the life span.</a:t>
            </a:r>
            <a:endParaRPr/>
          </a:p>
          <a:p>
            <a:pPr indent="-88900" lvl="1" marL="457200" rtl="0" algn="l">
              <a:lnSpc>
                <a:spcPct val="100000"/>
              </a:lnSpc>
              <a:spcBef>
                <a:spcPts val="0"/>
              </a:spcBef>
              <a:spcAft>
                <a:spcPts val="0"/>
              </a:spcAft>
              <a:buSzPts val="1400"/>
              <a:buChar char="•"/>
            </a:pPr>
            <a:r>
              <a:rPr lang="en-US"/>
              <a:t> Prepares for longevity-readiness throughout all stages of life</a:t>
            </a:r>
            <a:endParaRPr/>
          </a:p>
          <a:p>
            <a:pPr indent="-171450" lvl="0" marL="171450" rtl="0" algn="l">
              <a:lnSpc>
                <a:spcPct val="100000"/>
              </a:lnSpc>
              <a:spcBef>
                <a:spcPts val="0"/>
              </a:spcBef>
              <a:spcAft>
                <a:spcPts val="0"/>
              </a:spcAft>
              <a:buClr>
                <a:schemeClr val="dk1"/>
              </a:buClr>
              <a:buSzPts val="1200"/>
              <a:buFont typeface="Arial"/>
              <a:buChar char="•"/>
            </a:pPr>
            <a:r>
              <a:rPr lang="en-US"/>
              <a:t>The LRM executive order mandated MDOA to:</a:t>
            </a:r>
            <a:endParaRPr/>
          </a:p>
          <a:p>
            <a:pPr indent="-171450" lvl="1" marL="628650" rtl="0" algn="l">
              <a:lnSpc>
                <a:spcPct val="100000"/>
              </a:lnSpc>
              <a:spcBef>
                <a:spcPts val="0"/>
              </a:spcBef>
              <a:spcAft>
                <a:spcPts val="0"/>
              </a:spcAft>
              <a:buClr>
                <a:schemeClr val="dk1"/>
              </a:buClr>
              <a:buSzPts val="1200"/>
              <a:buFont typeface="Arial"/>
              <a:buChar char="•"/>
            </a:pPr>
            <a:r>
              <a:rPr lang="en-US"/>
              <a:t>Develop a multisector plan for aging</a:t>
            </a:r>
            <a:endParaRPr/>
          </a:p>
          <a:p>
            <a:pPr indent="-171450" lvl="1" marL="628650" rtl="0" algn="l">
              <a:lnSpc>
                <a:spcPct val="100000"/>
              </a:lnSpc>
              <a:spcBef>
                <a:spcPts val="0"/>
              </a:spcBef>
              <a:spcAft>
                <a:spcPts val="0"/>
              </a:spcAft>
              <a:buClr>
                <a:schemeClr val="dk1"/>
              </a:buClr>
              <a:buSzPts val="1200"/>
              <a:buFont typeface="Arial"/>
              <a:buChar char="•"/>
            </a:pPr>
            <a:r>
              <a:rPr lang="en-US"/>
              <a:t>Assess existing services and supports</a:t>
            </a:r>
            <a:endParaRPr/>
          </a:p>
          <a:p>
            <a:pPr indent="-171450" lvl="1" marL="628650" rtl="0" algn="l">
              <a:lnSpc>
                <a:spcPct val="100000"/>
              </a:lnSpc>
              <a:spcBef>
                <a:spcPts val="0"/>
              </a:spcBef>
              <a:spcAft>
                <a:spcPts val="0"/>
              </a:spcAft>
              <a:buClr>
                <a:schemeClr val="dk1"/>
              </a:buClr>
              <a:buSzPts val="1200"/>
              <a:buFont typeface="Arial"/>
              <a:buChar char="•"/>
            </a:pPr>
            <a:r>
              <a:rPr lang="en-US"/>
              <a:t>Recommend a plan of action to transform infrastructure and services</a:t>
            </a:r>
            <a:endParaRPr/>
          </a:p>
          <a:p>
            <a:pPr indent="-171450" lvl="1" marL="628650" rtl="0" algn="l">
              <a:lnSpc>
                <a:spcPct val="100000"/>
              </a:lnSpc>
              <a:spcBef>
                <a:spcPts val="0"/>
              </a:spcBef>
              <a:spcAft>
                <a:spcPts val="0"/>
              </a:spcAft>
              <a:buClr>
                <a:schemeClr val="dk1"/>
              </a:buClr>
              <a:buSzPts val="1200"/>
              <a:buFont typeface="Arial"/>
              <a:buChar char="•"/>
            </a:pPr>
            <a:r>
              <a:rPr lang="en-US"/>
              <a:t>Assess data-driven progress</a:t>
            </a:r>
            <a:endParaRPr/>
          </a:p>
          <a:p>
            <a:pPr indent="-95250" lvl="1" marL="628650" rtl="0" algn="l">
              <a:lnSpc>
                <a:spcPct val="100000"/>
              </a:lnSpc>
              <a:spcBef>
                <a:spcPts val="0"/>
              </a:spcBef>
              <a:spcAft>
                <a:spcPts val="0"/>
              </a:spcAft>
              <a:buClr>
                <a:schemeClr val="dk1"/>
              </a:buClr>
              <a:buSzPts val="1200"/>
              <a:buFont typeface="Arial"/>
              <a:buNone/>
            </a:pPr>
            <a:r>
              <a:t/>
            </a:r>
            <a:endParaRPr/>
          </a:p>
          <a:p>
            <a:pPr indent="-95250" lvl="1" marL="62865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139700" rtl="0" algn="l">
              <a:lnSpc>
                <a:spcPct val="100000"/>
              </a:lnSpc>
              <a:spcBef>
                <a:spcPts val="0"/>
              </a:spcBef>
              <a:spcAft>
                <a:spcPts val="0"/>
              </a:spcAft>
              <a:buSzPts val="1400"/>
              <a:buNone/>
            </a:pPr>
            <a:r>
              <a:rPr b="1" lang="en-US"/>
              <a:t>A multisector plan for aging is a blueprint for all sectors to transform the aging experience for all Marylanders through collaboration, partnership, strategic investments, and policy changes.</a:t>
            </a:r>
            <a:endParaRPr b="1"/>
          </a:p>
          <a:p>
            <a:pPr indent="-317500" lvl="0" marL="457200" rtl="0" algn="l">
              <a:lnSpc>
                <a:spcPct val="100000"/>
              </a:lnSpc>
              <a:spcBef>
                <a:spcPts val="0"/>
              </a:spcBef>
              <a:spcAft>
                <a:spcPts val="0"/>
              </a:spcAft>
              <a:buSzPts val="1400"/>
              <a:buChar char="●"/>
            </a:pPr>
            <a:r>
              <a:rPr lang="en-US"/>
              <a:t>It benefits all Marylanders at all stages of life.</a:t>
            </a:r>
            <a:endParaRPr/>
          </a:p>
          <a:p>
            <a:pPr indent="-317500" lvl="0" marL="457200" rtl="0" algn="l">
              <a:lnSpc>
                <a:spcPct val="100000"/>
              </a:lnSpc>
              <a:spcBef>
                <a:spcPts val="0"/>
              </a:spcBef>
              <a:spcAft>
                <a:spcPts val="0"/>
              </a:spcAft>
              <a:buSzPts val="1400"/>
              <a:buChar char="●"/>
            </a:pPr>
            <a:r>
              <a:rPr lang="en-US">
                <a:solidFill>
                  <a:srgbClr val="000000"/>
                </a:solidFill>
              </a:rPr>
              <a:t>Requires participation from all sectors, not just aging and health services, to prepare for longer lives</a:t>
            </a:r>
            <a:endParaRPr>
              <a:solidFill>
                <a:srgbClr val="000000"/>
              </a:solidFill>
            </a:endParaRPr>
          </a:p>
          <a:p>
            <a:pPr indent="-317500" lvl="1" marL="914400" marR="0" rtl="0" algn="l">
              <a:lnSpc>
                <a:spcPct val="100000"/>
              </a:lnSpc>
              <a:spcBef>
                <a:spcPts val="0"/>
              </a:spcBef>
              <a:spcAft>
                <a:spcPts val="0"/>
              </a:spcAft>
              <a:buClr>
                <a:srgbClr val="000000"/>
              </a:buClr>
              <a:buSzPts val="1400"/>
              <a:buChar char="○"/>
            </a:pPr>
            <a:r>
              <a:rPr lang="en-US">
                <a:solidFill>
                  <a:srgbClr val="000000"/>
                </a:solidFill>
              </a:rPr>
              <a:t>Housing, transporation, legal services, workforce development, etc.</a:t>
            </a:r>
            <a:endParaRPr>
              <a:solidFill>
                <a:srgbClr val="000000"/>
              </a:solidFill>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20" name="Google Shape;120;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en-US"/>
              <a:t>We will now go over the basic landscape of the plan</a:t>
            </a:r>
            <a:endParaRPr b="1"/>
          </a:p>
          <a:p>
            <a:pPr indent="-317500" lvl="0" marL="457200" rtl="0" algn="l">
              <a:lnSpc>
                <a:spcPct val="100000"/>
              </a:lnSpc>
              <a:spcBef>
                <a:spcPts val="0"/>
              </a:spcBef>
              <a:spcAft>
                <a:spcPts val="0"/>
              </a:spcAft>
              <a:buClr>
                <a:schemeClr val="dk1"/>
              </a:buClr>
              <a:buSzPts val="1400"/>
              <a:buChar char="●"/>
            </a:pPr>
            <a:r>
              <a:rPr lang="en-US"/>
              <a:t>Focusing on three areas of discussion from the document:</a:t>
            </a:r>
            <a:endParaRPr/>
          </a:p>
          <a:p>
            <a:pPr indent="-317500" lvl="1" marL="914400" rtl="0" algn="l">
              <a:lnSpc>
                <a:spcPct val="100000"/>
              </a:lnSpc>
              <a:spcBef>
                <a:spcPts val="0"/>
              </a:spcBef>
              <a:spcAft>
                <a:spcPts val="0"/>
              </a:spcAft>
              <a:buClr>
                <a:schemeClr val="dk1"/>
              </a:buClr>
              <a:buSzPts val="1400"/>
              <a:buChar char="○"/>
            </a:pPr>
            <a:r>
              <a:rPr lang="en-US"/>
              <a:t>Where Maryland Stands</a:t>
            </a:r>
            <a:endParaRPr/>
          </a:p>
          <a:p>
            <a:pPr indent="-317500" lvl="1" marL="914400" rtl="0" algn="l">
              <a:lnSpc>
                <a:spcPct val="100000"/>
              </a:lnSpc>
              <a:spcBef>
                <a:spcPts val="0"/>
              </a:spcBef>
              <a:spcAft>
                <a:spcPts val="0"/>
              </a:spcAft>
              <a:buClr>
                <a:schemeClr val="dk1"/>
              </a:buClr>
              <a:buSzPts val="1400"/>
              <a:buChar char="○"/>
            </a:pPr>
            <a:r>
              <a:rPr lang="en-US"/>
              <a:t>Epic Goals</a:t>
            </a:r>
            <a:endParaRPr/>
          </a:p>
          <a:p>
            <a:pPr indent="-317500" lvl="1" marL="914400" rtl="0" algn="l">
              <a:lnSpc>
                <a:spcPct val="100000"/>
              </a:lnSpc>
              <a:spcBef>
                <a:spcPts val="0"/>
              </a:spcBef>
              <a:spcAft>
                <a:spcPts val="0"/>
              </a:spcAft>
              <a:buClr>
                <a:schemeClr val="dk1"/>
              </a:buClr>
              <a:buSzPts val="1400"/>
              <a:buChar char="○"/>
            </a:pPr>
            <a:r>
              <a:rPr lang="en-US"/>
              <a:t>Phases of Implementation</a:t>
            </a:r>
            <a:endParaRPr/>
          </a:p>
        </p:txBody>
      </p:sp>
      <p:sp>
        <p:nvSpPr>
          <p:cNvPr id="126" name="Google Shape;126;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Data indicated some basic priorities, opportunities, and challenges we need to get in front of.</a:t>
            </a:r>
            <a:endParaRPr b="1"/>
          </a:p>
          <a:p>
            <a:pPr indent="-317500" lvl="0" marL="457200" rtl="0" algn="l">
              <a:lnSpc>
                <a:spcPct val="100000"/>
              </a:lnSpc>
              <a:spcBef>
                <a:spcPts val="0"/>
              </a:spcBef>
              <a:spcAft>
                <a:spcPts val="0"/>
              </a:spcAft>
              <a:buClr>
                <a:schemeClr val="dk1"/>
              </a:buClr>
              <a:buSzPts val="1400"/>
              <a:buChar char="●"/>
            </a:pPr>
            <a:r>
              <a:rPr lang="en-US"/>
              <a:t>A large amount of research went into this, and that is detailed in the document.</a:t>
            </a:r>
            <a:endParaRPr/>
          </a:p>
          <a:p>
            <a:pPr indent="-317500" lvl="1" marL="914400" rtl="0" algn="l">
              <a:lnSpc>
                <a:spcPct val="100000"/>
              </a:lnSpc>
              <a:spcBef>
                <a:spcPts val="0"/>
              </a:spcBef>
              <a:spcAft>
                <a:spcPts val="0"/>
              </a:spcAft>
              <a:buClr>
                <a:schemeClr val="dk1"/>
              </a:buClr>
              <a:buSzPts val="1400"/>
              <a:buChar char="○"/>
            </a:pPr>
            <a:r>
              <a:rPr lang="en-US"/>
              <a:t>Range of factors explored, including population changes, cost of living challenges, health outcomes, and social isolation</a:t>
            </a:r>
            <a:endParaRPr/>
          </a:p>
          <a:p>
            <a:pPr indent="-317500" lvl="0" marL="457200" rtl="0" algn="l">
              <a:lnSpc>
                <a:spcPct val="100000"/>
              </a:lnSpc>
              <a:spcBef>
                <a:spcPts val="0"/>
              </a:spcBef>
              <a:spcAft>
                <a:spcPts val="0"/>
              </a:spcAft>
              <a:buClr>
                <a:schemeClr val="dk1"/>
              </a:buClr>
              <a:buSzPts val="1400"/>
              <a:buChar char="●"/>
            </a:pPr>
            <a:r>
              <a:rPr lang="en-US"/>
              <a:t>Lead us in some very clear directions. </a:t>
            </a:r>
            <a:endParaRPr/>
          </a:p>
          <a:p>
            <a:pPr indent="-317500" lvl="1" marL="914400" rtl="0" algn="l">
              <a:lnSpc>
                <a:spcPct val="100000"/>
              </a:lnSpc>
              <a:spcBef>
                <a:spcPts val="0"/>
              </a:spcBef>
              <a:spcAft>
                <a:spcPts val="0"/>
              </a:spcAft>
              <a:buClr>
                <a:schemeClr val="dk1"/>
              </a:buClr>
              <a:buSzPts val="1400"/>
              <a:buChar char="○"/>
            </a:pPr>
            <a:r>
              <a:rPr lang="en-US"/>
              <a:t>Population growth and economic contributions data points as an example.</a:t>
            </a:r>
            <a:endParaRPr/>
          </a:p>
          <a:p>
            <a:pPr indent="-317500" lvl="2" marL="1371600" rtl="0" algn="l">
              <a:lnSpc>
                <a:spcPct val="100000"/>
              </a:lnSpc>
              <a:spcBef>
                <a:spcPts val="0"/>
              </a:spcBef>
              <a:spcAft>
                <a:spcPts val="0"/>
              </a:spcAft>
              <a:buClr>
                <a:schemeClr val="dk1"/>
              </a:buClr>
              <a:buSzPts val="1400"/>
              <a:buChar char="■"/>
            </a:pPr>
            <a:r>
              <a:rPr lang="en-US"/>
              <a:t>We have a rising number of older adults + they drive our economy in significant ways = we need to plan for ways to keep Marylanders in Maryland as we age.</a:t>
            </a:r>
            <a:endParaRPr/>
          </a:p>
          <a:p>
            <a:pPr indent="0" lvl="0" marL="0" rtl="0" algn="l">
              <a:lnSpc>
                <a:spcPct val="100000"/>
              </a:lnSpc>
              <a:spcBef>
                <a:spcPts val="0"/>
              </a:spcBef>
              <a:spcAft>
                <a:spcPts val="0"/>
              </a:spcAft>
              <a:buSzPts val="1400"/>
              <a:buNone/>
            </a:pPr>
            <a:r>
              <a:t/>
            </a:r>
            <a:endParaRPr b="1"/>
          </a:p>
        </p:txBody>
      </p:sp>
      <p:sp>
        <p:nvSpPr>
          <p:cNvPr id="134" name="Google Shape;134;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a:t>Our four Epic Goals provide the primary structure of the plans call to action.</a:t>
            </a:r>
            <a:endParaRPr b="1"/>
          </a:p>
          <a:p>
            <a:pPr indent="0" lvl="0" marL="0" rtl="0" algn="l">
              <a:lnSpc>
                <a:spcPct val="100000"/>
              </a:lnSpc>
              <a:spcBef>
                <a:spcPts val="0"/>
              </a:spcBef>
              <a:spcAft>
                <a:spcPts val="0"/>
              </a:spcAft>
              <a:buClr>
                <a:schemeClr val="dk1"/>
              </a:buClr>
              <a:buSzPts val="1200"/>
              <a:buFont typeface="Arial"/>
              <a:buNone/>
            </a:pPr>
            <a:r>
              <a:rPr lang="en-US"/>
              <a:t>Each Epic Goal includes:</a:t>
            </a:r>
            <a:endParaRPr/>
          </a:p>
          <a:p>
            <a:pPr indent="-317500" lvl="0" marL="457200" rtl="0" algn="l">
              <a:lnSpc>
                <a:spcPct val="100000"/>
              </a:lnSpc>
              <a:spcBef>
                <a:spcPts val="0"/>
              </a:spcBef>
              <a:spcAft>
                <a:spcPts val="0"/>
              </a:spcAft>
              <a:buSzPts val="1400"/>
              <a:buChar char="●"/>
            </a:pPr>
            <a:r>
              <a:rPr lang="en-US"/>
              <a:t>Areas of focus and how they align with the Governor’s mandate</a:t>
            </a:r>
            <a:endParaRPr/>
          </a:p>
          <a:p>
            <a:pPr indent="-317500" lvl="0" marL="457200" rtl="0" algn="l">
              <a:lnSpc>
                <a:spcPct val="100000"/>
              </a:lnSpc>
              <a:spcBef>
                <a:spcPts val="0"/>
              </a:spcBef>
              <a:spcAft>
                <a:spcPts val="0"/>
              </a:spcAft>
              <a:buSzPts val="1400"/>
              <a:buChar char="●"/>
            </a:pPr>
            <a:r>
              <a:rPr lang="en-US"/>
              <a:t>Series of three or four objectives</a:t>
            </a:r>
            <a:endParaRPr/>
          </a:p>
          <a:p>
            <a:pPr indent="-317500" lvl="0" marL="457200" rtl="0" algn="l">
              <a:lnSpc>
                <a:spcPct val="100000"/>
              </a:lnSpc>
              <a:spcBef>
                <a:spcPts val="0"/>
              </a:spcBef>
              <a:spcAft>
                <a:spcPts val="0"/>
              </a:spcAft>
              <a:buSzPts val="1400"/>
              <a:buChar char="●"/>
            </a:pPr>
            <a:r>
              <a:rPr lang="en-US"/>
              <a:t>Strategies for meeting those objectives</a:t>
            </a:r>
            <a:endParaRPr/>
          </a:p>
          <a:p>
            <a:pPr indent="-317500" lvl="0" marL="457200" rtl="0" algn="l">
              <a:lnSpc>
                <a:spcPct val="100000"/>
              </a:lnSpc>
              <a:spcBef>
                <a:spcPts val="0"/>
              </a:spcBef>
              <a:spcAft>
                <a:spcPts val="0"/>
              </a:spcAft>
              <a:buSzPts val="1400"/>
              <a:buChar char="●"/>
            </a:pPr>
            <a:r>
              <a:rPr lang="en-US"/>
              <a:t>Measures of success to help evaluate those strategies when implemented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What’s not in the document:</a:t>
            </a:r>
            <a:endParaRPr/>
          </a:p>
          <a:p>
            <a:pPr indent="-317500" lvl="0" marL="457200" rtl="0" algn="l">
              <a:lnSpc>
                <a:spcPct val="100000"/>
              </a:lnSpc>
              <a:spcBef>
                <a:spcPts val="0"/>
              </a:spcBef>
              <a:spcAft>
                <a:spcPts val="0"/>
              </a:spcAft>
              <a:buSzPts val="1400"/>
              <a:buChar char="●"/>
            </a:pPr>
            <a:r>
              <a:rPr lang="en-US"/>
              <a:t>A large amount of methodology, resource material, and details that our Work Groups put together to guide the implementation and tracking of each objective</a:t>
            </a:r>
            <a:endParaRPr/>
          </a:p>
        </p:txBody>
      </p:sp>
      <p:sp>
        <p:nvSpPr>
          <p:cNvPr id="142" name="Google Shape;142;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Roadmap for HOW we will implement the 79 defined strategies in the Epic Goals section</a:t>
            </a:r>
            <a:endParaRPr b="1"/>
          </a:p>
          <a:p>
            <a:pPr indent="-317500" lvl="0" marL="457200" rtl="0" algn="l">
              <a:lnSpc>
                <a:spcPct val="100000"/>
              </a:lnSpc>
              <a:spcBef>
                <a:spcPts val="0"/>
              </a:spcBef>
              <a:spcAft>
                <a:spcPts val="0"/>
              </a:spcAft>
              <a:buSzPts val="1400"/>
              <a:buChar char="●"/>
            </a:pPr>
            <a:r>
              <a:rPr lang="en-US"/>
              <a:t>More circular than linear</a:t>
            </a:r>
            <a:endParaRPr/>
          </a:p>
          <a:p>
            <a:pPr indent="-317500" lvl="0" marL="457200" rtl="0" algn="l">
              <a:lnSpc>
                <a:spcPct val="115000"/>
              </a:lnSpc>
              <a:spcBef>
                <a:spcPts val="0"/>
              </a:spcBef>
              <a:spcAft>
                <a:spcPts val="0"/>
              </a:spcAft>
              <a:buSzPts val="1400"/>
              <a:buChar char="●"/>
            </a:pPr>
            <a:r>
              <a:rPr lang="en-US"/>
              <a:t>Examples:</a:t>
            </a:r>
            <a:endParaRPr/>
          </a:p>
          <a:p>
            <a:pPr indent="-317500" lvl="1" marL="914400" rtl="0" algn="l">
              <a:lnSpc>
                <a:spcPct val="115000"/>
              </a:lnSpc>
              <a:spcBef>
                <a:spcPts val="0"/>
              </a:spcBef>
              <a:spcAft>
                <a:spcPts val="0"/>
              </a:spcAft>
              <a:buSzPts val="1400"/>
              <a:buChar char="○"/>
            </a:pPr>
            <a:r>
              <a:rPr b="1" lang="en-US">
                <a:solidFill>
                  <a:srgbClr val="000000"/>
                </a:solidFill>
              </a:rPr>
              <a:t>Stakeholder Engagement:</a:t>
            </a:r>
            <a:r>
              <a:rPr lang="en-US">
                <a:solidFill>
                  <a:srgbClr val="000000"/>
                </a:solidFill>
              </a:rPr>
              <a:t> Expand Stakeholder Advisory Group representation to be more inclusive of Maryland’s diversity and key sectors</a:t>
            </a:r>
            <a:endParaRPr>
              <a:solidFill>
                <a:srgbClr val="000000"/>
              </a:solidFill>
            </a:endParaRPr>
          </a:p>
          <a:p>
            <a:pPr indent="-317500" lvl="1" marL="914400" rtl="0" algn="l">
              <a:lnSpc>
                <a:spcPct val="115000"/>
              </a:lnSpc>
              <a:spcBef>
                <a:spcPts val="0"/>
              </a:spcBef>
              <a:spcAft>
                <a:spcPts val="0"/>
              </a:spcAft>
              <a:buSzPts val="1400"/>
              <a:buChar char="○"/>
            </a:pPr>
            <a:r>
              <a:rPr b="1" lang="en-US"/>
              <a:t>Program and Service Analysis: </a:t>
            </a:r>
            <a:r>
              <a:rPr lang="en-US"/>
              <a:t>Monitor participant demographics and deployment of proactive methods to reach target populations</a:t>
            </a:r>
            <a:endParaRPr/>
          </a:p>
          <a:p>
            <a:pPr indent="-317500" lvl="1" marL="914400" rtl="0" algn="l">
              <a:lnSpc>
                <a:spcPct val="115000"/>
              </a:lnSpc>
              <a:spcBef>
                <a:spcPts val="0"/>
              </a:spcBef>
              <a:spcAft>
                <a:spcPts val="0"/>
              </a:spcAft>
              <a:buSzPts val="1400"/>
              <a:buChar char="○"/>
            </a:pPr>
            <a:r>
              <a:rPr b="1" lang="en-US"/>
              <a:t>Program and Service Development: </a:t>
            </a:r>
            <a:r>
              <a:rPr lang="en-US"/>
              <a:t>Define calls to action on how the plan can be used at state and local levels to identify needs, promote opportunities, implement strategies, and build capacity.</a:t>
            </a:r>
            <a:endParaRPr/>
          </a:p>
          <a:p>
            <a:pPr indent="-317500" lvl="1" marL="914400" rtl="0" algn="l">
              <a:lnSpc>
                <a:spcPct val="115000"/>
              </a:lnSpc>
              <a:spcBef>
                <a:spcPts val="0"/>
              </a:spcBef>
              <a:spcAft>
                <a:spcPts val="0"/>
              </a:spcAft>
              <a:buSzPts val="1400"/>
              <a:buChar char="○"/>
            </a:pPr>
            <a:r>
              <a:rPr b="1" lang="en-US"/>
              <a:t>Evaluation and Tracking:</a:t>
            </a:r>
            <a:r>
              <a:rPr lang="en-US"/>
              <a:t> Monitor the efficacy of programs and track progress.</a:t>
            </a:r>
            <a:endParaRPr/>
          </a:p>
        </p:txBody>
      </p:sp>
      <p:sp>
        <p:nvSpPr>
          <p:cNvPr id="151" name="Google Shape;151;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1"/>
          <p:cNvSpPr/>
          <p:nvPr>
            <p:ph idx="2" type="pic"/>
          </p:nvPr>
        </p:nvSpPr>
        <p:spPr>
          <a:xfrm>
            <a:off x="5183188" y="987425"/>
            <a:ext cx="6172200" cy="4873625"/>
          </a:xfrm>
          <a:prstGeom prst="rect">
            <a:avLst/>
          </a:prstGeom>
          <a:noFill/>
          <a:ln>
            <a:noFill/>
          </a:ln>
        </p:spPr>
      </p:sp>
      <p:sp>
        <p:nvSpPr>
          <p:cNvPr id="72" name="Google Shape;72;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4"/>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90000"/>
              </a:lnSpc>
              <a:spcBef>
                <a:spcPts val="0"/>
              </a:spcBef>
              <a:spcAft>
                <a:spcPts val="0"/>
              </a:spcAft>
              <a:buClr>
                <a:schemeClr val="dk1"/>
              </a:buClr>
              <a:buSzPts val="1800"/>
              <a:buChar char="●"/>
              <a:defRPr/>
            </a:lvl1pPr>
            <a:lvl2pPr indent="-317500" lvl="1" marL="914400" algn="l">
              <a:lnSpc>
                <a:spcPct val="90000"/>
              </a:lnSpc>
              <a:spcBef>
                <a:spcPts val="0"/>
              </a:spcBef>
              <a:spcAft>
                <a:spcPts val="0"/>
              </a:spcAft>
              <a:buClr>
                <a:schemeClr val="dk1"/>
              </a:buClr>
              <a:buSzPts val="1400"/>
              <a:buChar char="○"/>
              <a:defRPr/>
            </a:lvl2pPr>
            <a:lvl3pPr indent="-317500" lvl="2" marL="1371600" algn="l">
              <a:lnSpc>
                <a:spcPct val="90000"/>
              </a:lnSpc>
              <a:spcBef>
                <a:spcPts val="0"/>
              </a:spcBef>
              <a:spcAft>
                <a:spcPts val="0"/>
              </a:spcAft>
              <a:buClr>
                <a:schemeClr val="dk1"/>
              </a:buClr>
              <a:buSzPts val="1400"/>
              <a:buChar char="■"/>
              <a:defRPr/>
            </a:lvl3pPr>
            <a:lvl4pPr indent="-317500" lvl="3" marL="1828800" algn="l">
              <a:lnSpc>
                <a:spcPct val="90000"/>
              </a:lnSpc>
              <a:spcBef>
                <a:spcPts val="0"/>
              </a:spcBef>
              <a:spcAft>
                <a:spcPts val="0"/>
              </a:spcAft>
              <a:buClr>
                <a:schemeClr val="dk1"/>
              </a:buClr>
              <a:buSzPts val="1400"/>
              <a:buChar char="●"/>
              <a:defRPr/>
            </a:lvl4pPr>
            <a:lvl5pPr indent="-317500" lvl="4" marL="2286000" algn="l">
              <a:lnSpc>
                <a:spcPct val="90000"/>
              </a:lnSpc>
              <a:spcBef>
                <a:spcPts val="0"/>
              </a:spcBef>
              <a:spcAft>
                <a:spcPts val="0"/>
              </a:spcAft>
              <a:buClr>
                <a:schemeClr val="dk1"/>
              </a:buClr>
              <a:buSzPts val="1400"/>
              <a:buChar char="○"/>
              <a:defRPr/>
            </a:lvl5pPr>
            <a:lvl6pPr indent="-317500" lvl="5" marL="2743200" algn="l">
              <a:lnSpc>
                <a:spcPct val="90000"/>
              </a:lnSpc>
              <a:spcBef>
                <a:spcPts val="0"/>
              </a:spcBef>
              <a:spcAft>
                <a:spcPts val="0"/>
              </a:spcAft>
              <a:buClr>
                <a:schemeClr val="dk1"/>
              </a:buClr>
              <a:buSzPts val="1400"/>
              <a:buChar char="■"/>
              <a:defRPr/>
            </a:lvl6pPr>
            <a:lvl7pPr indent="-317500" lvl="6" marL="3200400" algn="l">
              <a:lnSpc>
                <a:spcPct val="90000"/>
              </a:lnSpc>
              <a:spcBef>
                <a:spcPts val="0"/>
              </a:spcBef>
              <a:spcAft>
                <a:spcPts val="0"/>
              </a:spcAft>
              <a:buClr>
                <a:schemeClr val="dk1"/>
              </a:buClr>
              <a:buSzPts val="1400"/>
              <a:buChar char="●"/>
              <a:defRPr/>
            </a:lvl7pPr>
            <a:lvl8pPr indent="-317500" lvl="7" marL="3657600" algn="l">
              <a:lnSpc>
                <a:spcPct val="90000"/>
              </a:lnSpc>
              <a:spcBef>
                <a:spcPts val="0"/>
              </a:spcBef>
              <a:spcAft>
                <a:spcPts val="0"/>
              </a:spcAft>
              <a:buClr>
                <a:schemeClr val="dk1"/>
              </a:buClr>
              <a:buSzPts val="1400"/>
              <a:buChar char="○"/>
              <a:defRPr/>
            </a:lvl8pPr>
            <a:lvl9pPr indent="-317500" lvl="8" marL="4114800" algn="l">
              <a:lnSpc>
                <a:spcPct val="90000"/>
              </a:lnSpc>
              <a:spcBef>
                <a:spcPts val="0"/>
              </a:spcBef>
              <a:spcAft>
                <a:spcPts val="0"/>
              </a:spcAft>
              <a:buClr>
                <a:schemeClr val="dk1"/>
              </a:buClr>
              <a:buSzPts val="1400"/>
              <a:buChar char="■"/>
              <a:defRPr/>
            </a:lvl9pPr>
          </a:lstStyle>
          <a:p/>
        </p:txBody>
      </p:sp>
      <p:sp>
        <p:nvSpPr>
          <p:cNvPr id="28" name="Google Shape;28;p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8" name="Google Shape;3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13.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22.png"/><Relationship Id="rId5" Type="http://schemas.openxmlformats.org/officeDocument/2006/relationships/image" Target="../media/image5.png"/><Relationship Id="rId6" Type="http://schemas.openxmlformats.org/officeDocument/2006/relationships/image" Target="../media/image17.png"/><Relationship Id="rId7"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jp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jpg"/><Relationship Id="rId4" Type="http://schemas.openxmlformats.org/officeDocument/2006/relationships/image" Target="../media/image23.jp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2" name="Shape 92"/>
        <p:cNvGrpSpPr/>
        <p:nvPr/>
      </p:nvGrpSpPr>
      <p:grpSpPr>
        <a:xfrm>
          <a:off x="0" y="0"/>
          <a:ext cx="0" cy="0"/>
          <a:chOff x="0" y="0"/>
          <a:chExt cx="0" cy="0"/>
        </a:xfrm>
      </p:grpSpPr>
      <p:pic>
        <p:nvPicPr>
          <p:cNvPr descr="Paving the way for a Longevity Ready Maryland." id="93" name="Google Shape;93;p14"/>
          <p:cNvPicPr preferRelativeResize="0"/>
          <p:nvPr/>
        </p:nvPicPr>
        <p:blipFill rotWithShape="1">
          <a:blip r:embed="rId4">
            <a:alphaModFix/>
          </a:blip>
          <a:srcRect b="0" l="0" r="0" t="0"/>
          <a:stretch/>
        </p:blipFill>
        <p:spPr>
          <a:xfrm>
            <a:off x="944500" y="778323"/>
            <a:ext cx="4997990" cy="1106503"/>
          </a:xfrm>
          <a:prstGeom prst="rect">
            <a:avLst/>
          </a:prstGeom>
          <a:noFill/>
          <a:ln>
            <a:noFill/>
          </a:ln>
        </p:spPr>
      </p:pic>
      <p:sp>
        <p:nvSpPr>
          <p:cNvPr id="94" name="Google Shape;94;p14"/>
          <p:cNvSpPr txBox="1"/>
          <p:nvPr>
            <p:ph type="ctrTitle"/>
          </p:nvPr>
        </p:nvSpPr>
        <p:spPr>
          <a:xfrm>
            <a:off x="818924" y="2142350"/>
            <a:ext cx="8674500" cy="32130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6000"/>
              <a:buNone/>
            </a:pPr>
            <a:r>
              <a:rPr b="1" lang="en-US" sz="7500">
                <a:solidFill>
                  <a:srgbClr val="FFC000"/>
                </a:solidFill>
              </a:rPr>
              <a:t>Maryland’s Multisector Plan for Aging</a:t>
            </a:r>
            <a:endParaRPr b="1" sz="7200">
              <a:solidFill>
                <a:srgbClr val="FFC000"/>
              </a:solidFill>
            </a:endParaRPr>
          </a:p>
          <a:p>
            <a:pPr indent="0" lvl="0" marL="0" rtl="0" algn="l">
              <a:lnSpc>
                <a:spcPct val="80000"/>
              </a:lnSpc>
              <a:spcBef>
                <a:spcPts val="1000"/>
              </a:spcBef>
              <a:spcAft>
                <a:spcPts val="0"/>
              </a:spcAft>
              <a:buSzPts val="6000"/>
              <a:buNone/>
            </a:pPr>
            <a:r>
              <a:rPr lang="en-US" sz="3500">
                <a:solidFill>
                  <a:schemeClr val="lt1"/>
                </a:solidFill>
              </a:rPr>
              <a:t>Public Review: March 2025</a:t>
            </a:r>
            <a:endParaRPr sz="4100"/>
          </a:p>
        </p:txBody>
      </p:sp>
      <p:pic>
        <p:nvPicPr>
          <p:cNvPr descr="Maryland Department of Aging logo" id="95" name="Google Shape;95;p14"/>
          <p:cNvPicPr preferRelativeResize="0"/>
          <p:nvPr/>
        </p:nvPicPr>
        <p:blipFill rotWithShape="1">
          <a:blip r:embed="rId5">
            <a:alphaModFix/>
          </a:blip>
          <a:srcRect b="0" l="0" r="0" t="0"/>
          <a:stretch/>
        </p:blipFill>
        <p:spPr>
          <a:xfrm>
            <a:off x="10371909" y="5268728"/>
            <a:ext cx="1362609" cy="11106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AFAFA"/>
            </a:gs>
            <a:gs pos="100000">
              <a:srgbClr val="E8E8E8"/>
            </a:gs>
          </a:gsLst>
          <a:lin ang="0" scaled="0"/>
        </a:gradFill>
      </p:bgPr>
    </p:bg>
    <p:spTree>
      <p:nvGrpSpPr>
        <p:cNvPr id="171" name="Shape 171"/>
        <p:cNvGrpSpPr/>
        <p:nvPr/>
      </p:nvGrpSpPr>
      <p:grpSpPr>
        <a:xfrm>
          <a:off x="0" y="0"/>
          <a:ext cx="0" cy="0"/>
          <a:chOff x="0" y="0"/>
          <a:chExt cx="0" cy="0"/>
        </a:xfrm>
      </p:grpSpPr>
      <p:sp>
        <p:nvSpPr>
          <p:cNvPr id="172" name="Google Shape;172;p23"/>
          <p:cNvSpPr txBox="1"/>
          <p:nvPr/>
        </p:nvSpPr>
        <p:spPr>
          <a:xfrm>
            <a:off x="705075" y="4021500"/>
            <a:ext cx="10376700" cy="10005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CE2107"/>
              </a:buClr>
              <a:buSzPts val="7200"/>
              <a:buFont typeface="Arial"/>
              <a:buNone/>
            </a:pPr>
            <a:r>
              <a:rPr b="1" i="0" lang="en-US" sz="5400" u="none" cap="none" strike="noStrike">
                <a:solidFill>
                  <a:srgbClr val="CE2107"/>
                </a:solidFill>
                <a:latin typeface="Arial"/>
                <a:ea typeface="Arial"/>
                <a:cs typeface="Arial"/>
                <a:sym typeface="Arial"/>
              </a:rPr>
              <a:t>LRM.Maryland.gov</a:t>
            </a:r>
            <a:endParaRPr b="0" i="0" sz="5400" u="none" cap="none" strike="noStrike">
              <a:solidFill>
                <a:srgbClr val="000000"/>
              </a:solidFill>
              <a:latin typeface="Arial"/>
              <a:ea typeface="Arial"/>
              <a:cs typeface="Arial"/>
              <a:sym typeface="Arial"/>
            </a:endParaRPr>
          </a:p>
        </p:txBody>
      </p:sp>
      <p:sp>
        <p:nvSpPr>
          <p:cNvPr id="173" name="Google Shape;173;p23"/>
          <p:cNvSpPr txBox="1"/>
          <p:nvPr/>
        </p:nvSpPr>
        <p:spPr>
          <a:xfrm>
            <a:off x="1832303" y="5703547"/>
            <a:ext cx="2231100" cy="803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1600"/>
              <a:buFont typeface="Arial"/>
              <a:buNone/>
            </a:pPr>
            <a:r>
              <a:rPr b="1" i="0" lang="en-US" sz="1600" u="none" cap="none" strike="noStrike">
                <a:solidFill>
                  <a:srgbClr val="1D8DAB"/>
                </a:solidFill>
                <a:latin typeface="Arial"/>
                <a:ea typeface="Arial"/>
                <a:cs typeface="Arial"/>
                <a:sym typeface="Arial"/>
              </a:rPr>
              <a:t>Work in Progress Planning</a:t>
            </a:r>
            <a:endParaRPr b="1" i="0" sz="1600" u="none" cap="none" strike="noStrike">
              <a:solidFill>
                <a:srgbClr val="1D8DAB"/>
              </a:solidFill>
              <a:latin typeface="Arial"/>
              <a:ea typeface="Arial"/>
              <a:cs typeface="Arial"/>
              <a:sym typeface="Arial"/>
            </a:endParaRPr>
          </a:p>
        </p:txBody>
      </p:sp>
      <p:sp>
        <p:nvSpPr>
          <p:cNvPr id="174" name="Google Shape;174;p23"/>
          <p:cNvSpPr txBox="1"/>
          <p:nvPr/>
        </p:nvSpPr>
        <p:spPr>
          <a:xfrm>
            <a:off x="4036156" y="5703547"/>
            <a:ext cx="2035500" cy="803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1600"/>
              <a:buFont typeface="Arial"/>
              <a:buNone/>
            </a:pPr>
            <a:r>
              <a:rPr b="1" i="0" lang="en-US" sz="1600" u="none" cap="none" strike="noStrike">
                <a:solidFill>
                  <a:srgbClr val="1D8DAB"/>
                </a:solidFill>
                <a:latin typeface="Arial"/>
                <a:ea typeface="Arial"/>
                <a:cs typeface="Arial"/>
                <a:sym typeface="Arial"/>
              </a:rPr>
              <a:t>Program Development</a:t>
            </a:r>
            <a:endParaRPr b="0" i="0" sz="1600" u="none" cap="none" strike="noStrike">
              <a:solidFill>
                <a:srgbClr val="000000"/>
              </a:solidFill>
              <a:latin typeface="Arial"/>
              <a:ea typeface="Arial"/>
              <a:cs typeface="Arial"/>
              <a:sym typeface="Arial"/>
            </a:endParaRPr>
          </a:p>
        </p:txBody>
      </p:sp>
      <p:sp>
        <p:nvSpPr>
          <p:cNvPr id="175" name="Google Shape;175;p23"/>
          <p:cNvSpPr txBox="1"/>
          <p:nvPr/>
        </p:nvSpPr>
        <p:spPr>
          <a:xfrm>
            <a:off x="6071761" y="5703547"/>
            <a:ext cx="2035500" cy="803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1600"/>
              <a:buFont typeface="Arial"/>
              <a:buNone/>
            </a:pPr>
            <a:r>
              <a:rPr b="1" i="0" lang="en-US" sz="1600" u="none" cap="none" strike="noStrike">
                <a:solidFill>
                  <a:srgbClr val="1D8DAB"/>
                </a:solidFill>
                <a:latin typeface="Arial"/>
                <a:ea typeface="Arial"/>
                <a:cs typeface="Arial"/>
                <a:sym typeface="Arial"/>
              </a:rPr>
              <a:t>Data and Public Evaluation</a:t>
            </a:r>
            <a:endParaRPr b="1" i="0" sz="1600" u="none" cap="none" strike="noStrike">
              <a:solidFill>
                <a:srgbClr val="1D8DAB"/>
              </a:solidFill>
              <a:latin typeface="Arial"/>
              <a:ea typeface="Arial"/>
              <a:cs typeface="Arial"/>
              <a:sym typeface="Arial"/>
            </a:endParaRPr>
          </a:p>
        </p:txBody>
      </p:sp>
      <p:sp>
        <p:nvSpPr>
          <p:cNvPr id="176" name="Google Shape;176;p23"/>
          <p:cNvSpPr txBox="1"/>
          <p:nvPr/>
        </p:nvSpPr>
        <p:spPr>
          <a:xfrm>
            <a:off x="8162713" y="5703547"/>
            <a:ext cx="1791900" cy="803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1600"/>
              <a:buFont typeface="Arial"/>
              <a:buNone/>
            </a:pPr>
            <a:r>
              <a:rPr b="1" i="0" lang="en-US" sz="1600" u="none" cap="none" strike="noStrike">
                <a:solidFill>
                  <a:srgbClr val="1D8DAB"/>
                </a:solidFill>
                <a:latin typeface="Arial"/>
                <a:ea typeface="Arial"/>
                <a:cs typeface="Arial"/>
                <a:sym typeface="Arial"/>
              </a:rPr>
              <a:t>Resources for Participation</a:t>
            </a:r>
            <a:endParaRPr b="1" i="0" sz="1600" u="none" cap="none" strike="noStrike">
              <a:solidFill>
                <a:srgbClr val="1D8DAB"/>
              </a:solidFill>
              <a:latin typeface="Arial"/>
              <a:ea typeface="Arial"/>
              <a:cs typeface="Arial"/>
              <a:sym typeface="Arial"/>
            </a:endParaRPr>
          </a:p>
        </p:txBody>
      </p:sp>
      <p:cxnSp>
        <p:nvCxnSpPr>
          <p:cNvPr id="177" name="Google Shape;177;p23"/>
          <p:cNvCxnSpPr/>
          <p:nvPr/>
        </p:nvCxnSpPr>
        <p:spPr>
          <a:xfrm>
            <a:off x="4063519" y="4906629"/>
            <a:ext cx="0" cy="1486800"/>
          </a:xfrm>
          <a:prstGeom prst="straightConnector1">
            <a:avLst/>
          </a:prstGeom>
          <a:noFill/>
          <a:ln cap="flat" cmpd="sng" w="9525">
            <a:solidFill>
              <a:srgbClr val="1D8DAB"/>
            </a:solidFill>
            <a:prstDash val="solid"/>
            <a:round/>
            <a:headEnd len="sm" w="sm" type="none"/>
            <a:tailEnd len="sm" w="sm" type="none"/>
          </a:ln>
        </p:spPr>
      </p:cxnSp>
      <p:cxnSp>
        <p:nvCxnSpPr>
          <p:cNvPr id="178" name="Google Shape;178;p23"/>
          <p:cNvCxnSpPr/>
          <p:nvPr/>
        </p:nvCxnSpPr>
        <p:spPr>
          <a:xfrm>
            <a:off x="6071761" y="4906629"/>
            <a:ext cx="0" cy="1486800"/>
          </a:xfrm>
          <a:prstGeom prst="straightConnector1">
            <a:avLst/>
          </a:prstGeom>
          <a:noFill/>
          <a:ln cap="flat" cmpd="sng" w="9525">
            <a:solidFill>
              <a:srgbClr val="1D8DAB"/>
            </a:solidFill>
            <a:prstDash val="solid"/>
            <a:round/>
            <a:headEnd len="sm" w="sm" type="none"/>
            <a:tailEnd len="sm" w="sm" type="none"/>
          </a:ln>
        </p:spPr>
      </p:cxnSp>
      <p:cxnSp>
        <p:nvCxnSpPr>
          <p:cNvPr id="179" name="Google Shape;179;p23"/>
          <p:cNvCxnSpPr/>
          <p:nvPr/>
        </p:nvCxnSpPr>
        <p:spPr>
          <a:xfrm>
            <a:off x="8162713" y="4906629"/>
            <a:ext cx="0" cy="1486800"/>
          </a:xfrm>
          <a:prstGeom prst="straightConnector1">
            <a:avLst/>
          </a:prstGeom>
          <a:noFill/>
          <a:ln cap="flat" cmpd="sng" w="9525">
            <a:solidFill>
              <a:srgbClr val="1D8DAB"/>
            </a:solidFill>
            <a:prstDash val="solid"/>
            <a:round/>
            <a:headEnd len="sm" w="sm" type="none"/>
            <a:tailEnd len="sm" w="sm" type="none"/>
          </a:ln>
        </p:spPr>
      </p:cxnSp>
      <p:pic>
        <p:nvPicPr>
          <p:cNvPr id="180" name="Google Shape;180;p23"/>
          <p:cNvPicPr preferRelativeResize="0"/>
          <p:nvPr/>
        </p:nvPicPr>
        <p:blipFill rotWithShape="1">
          <a:blip r:embed="rId3">
            <a:alphaModFix/>
          </a:blip>
          <a:srcRect b="-21771" l="0" r="-7203" t="-14560"/>
          <a:stretch/>
        </p:blipFill>
        <p:spPr>
          <a:xfrm>
            <a:off x="8495325" y="4830425"/>
            <a:ext cx="1145950" cy="1145950"/>
          </a:xfrm>
          <a:prstGeom prst="rect">
            <a:avLst/>
          </a:prstGeom>
          <a:noFill/>
          <a:ln>
            <a:noFill/>
          </a:ln>
        </p:spPr>
      </p:pic>
      <p:pic>
        <p:nvPicPr>
          <p:cNvPr id="181" name="Google Shape;181;p23"/>
          <p:cNvPicPr preferRelativeResize="0"/>
          <p:nvPr/>
        </p:nvPicPr>
        <p:blipFill rotWithShape="1">
          <a:blip r:embed="rId4">
            <a:alphaModFix/>
          </a:blip>
          <a:srcRect b="258" l="0" r="0" t="257"/>
          <a:stretch/>
        </p:blipFill>
        <p:spPr>
          <a:xfrm>
            <a:off x="2600501" y="4906625"/>
            <a:ext cx="803400" cy="803400"/>
          </a:xfrm>
          <a:prstGeom prst="rect">
            <a:avLst/>
          </a:prstGeom>
          <a:noFill/>
          <a:ln>
            <a:noFill/>
          </a:ln>
        </p:spPr>
      </p:pic>
      <p:pic>
        <p:nvPicPr>
          <p:cNvPr id="182" name="Google Shape;182;p23"/>
          <p:cNvPicPr preferRelativeResize="0"/>
          <p:nvPr/>
        </p:nvPicPr>
        <p:blipFill rotWithShape="1">
          <a:blip r:embed="rId5">
            <a:alphaModFix/>
          </a:blip>
          <a:srcRect b="0" l="-6227" r="-8254" t="0"/>
          <a:stretch/>
        </p:blipFill>
        <p:spPr>
          <a:xfrm>
            <a:off x="6526800" y="4906625"/>
            <a:ext cx="1145950" cy="835675"/>
          </a:xfrm>
          <a:prstGeom prst="rect">
            <a:avLst/>
          </a:prstGeom>
          <a:noFill/>
          <a:ln>
            <a:noFill/>
          </a:ln>
        </p:spPr>
      </p:pic>
      <p:pic>
        <p:nvPicPr>
          <p:cNvPr id="183" name="Google Shape;183;p23"/>
          <p:cNvPicPr preferRelativeResize="0"/>
          <p:nvPr/>
        </p:nvPicPr>
        <p:blipFill rotWithShape="1">
          <a:blip r:embed="rId6">
            <a:alphaModFix/>
          </a:blip>
          <a:srcRect b="0" l="1436" r="1447" t="0"/>
          <a:stretch/>
        </p:blipFill>
        <p:spPr>
          <a:xfrm>
            <a:off x="4561175" y="4824212"/>
            <a:ext cx="1000500" cy="1000500"/>
          </a:xfrm>
          <a:prstGeom prst="rect">
            <a:avLst/>
          </a:prstGeom>
          <a:noFill/>
          <a:ln>
            <a:noFill/>
          </a:ln>
        </p:spPr>
      </p:pic>
      <p:pic>
        <p:nvPicPr>
          <p:cNvPr id="184" name="Google Shape;184;p23"/>
          <p:cNvPicPr preferRelativeResize="0"/>
          <p:nvPr/>
        </p:nvPicPr>
        <p:blipFill rotWithShape="1">
          <a:blip r:embed="rId7">
            <a:alphaModFix/>
          </a:blip>
          <a:srcRect b="0" l="0" r="0" t="0"/>
          <a:stretch/>
        </p:blipFill>
        <p:spPr>
          <a:xfrm>
            <a:off x="2040750" y="91625"/>
            <a:ext cx="7379502" cy="4150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24"/>
          <p:cNvPicPr preferRelativeResize="0"/>
          <p:nvPr/>
        </p:nvPicPr>
        <p:blipFill rotWithShape="1">
          <a:blip r:embed="rId3">
            <a:alphaModFix/>
          </a:blip>
          <a:srcRect b="4396" l="0" r="0" t="0"/>
          <a:stretch/>
        </p:blipFill>
        <p:spPr>
          <a:xfrm>
            <a:off x="0" y="0"/>
            <a:ext cx="12192005" cy="6858001"/>
          </a:xfrm>
          <a:prstGeom prst="rect">
            <a:avLst/>
          </a:prstGeom>
          <a:noFill/>
          <a:ln>
            <a:noFill/>
          </a:ln>
        </p:spPr>
      </p:pic>
      <p:sp>
        <p:nvSpPr>
          <p:cNvPr id="191" name="Google Shape;191;p24"/>
          <p:cNvSpPr txBox="1"/>
          <p:nvPr/>
        </p:nvSpPr>
        <p:spPr>
          <a:xfrm>
            <a:off x="907350" y="2341300"/>
            <a:ext cx="10377300" cy="26298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7500"/>
              <a:buFont typeface="Arial"/>
              <a:buNone/>
            </a:pPr>
            <a:r>
              <a:rPr b="1" i="0" lang="en-US" sz="7500" u="none" cap="none" strike="noStrike">
                <a:solidFill>
                  <a:srgbClr val="FFC000"/>
                </a:solidFill>
                <a:latin typeface="Arial"/>
                <a:ea typeface="Arial"/>
                <a:cs typeface="Arial"/>
                <a:sym typeface="Arial"/>
              </a:rPr>
              <a:t>THE ASK</a:t>
            </a:r>
            <a:endParaRPr b="1" i="0" sz="7200" u="none" cap="none" strike="noStrike">
              <a:solidFill>
                <a:srgbClr val="FFC000"/>
              </a:solidFill>
              <a:latin typeface="Arial"/>
              <a:ea typeface="Arial"/>
              <a:cs typeface="Arial"/>
              <a:sym typeface="Arial"/>
            </a:endParaRPr>
          </a:p>
          <a:p>
            <a:pPr indent="0" lvl="0" marL="0" marR="0" rtl="0" algn="ctr">
              <a:lnSpc>
                <a:spcPct val="100000"/>
              </a:lnSpc>
              <a:spcBef>
                <a:spcPts val="1000"/>
              </a:spcBef>
              <a:spcAft>
                <a:spcPts val="0"/>
              </a:spcAft>
              <a:buClr>
                <a:srgbClr val="000000"/>
              </a:buClr>
              <a:buSzPts val="3500"/>
              <a:buFont typeface="Arial"/>
              <a:buNone/>
            </a:pPr>
            <a:r>
              <a:rPr b="0" i="0" lang="en-US" sz="3500" u="none" cap="none" strike="noStrike">
                <a:solidFill>
                  <a:srgbClr val="FFFFFF"/>
                </a:solidFill>
                <a:latin typeface="Arial"/>
                <a:ea typeface="Arial"/>
                <a:cs typeface="Arial"/>
                <a:sym typeface="Arial"/>
              </a:rPr>
              <a:t>Learn About LRM, Offer Input, </a:t>
            </a:r>
            <a:br>
              <a:rPr b="0" i="0" lang="en-US" sz="3500" u="none" cap="none" strike="noStrike">
                <a:solidFill>
                  <a:srgbClr val="FFFFFF"/>
                </a:solidFill>
                <a:latin typeface="Arial"/>
                <a:ea typeface="Arial"/>
                <a:cs typeface="Arial"/>
                <a:sym typeface="Arial"/>
              </a:rPr>
            </a:br>
            <a:r>
              <a:rPr b="0" i="0" lang="en-US" sz="3500" u="none" cap="none" strike="noStrike">
                <a:solidFill>
                  <a:srgbClr val="FFFFFF"/>
                </a:solidFill>
                <a:latin typeface="Arial"/>
                <a:ea typeface="Arial"/>
                <a:cs typeface="Arial"/>
                <a:sym typeface="Arial"/>
              </a:rPr>
              <a:t>and Get Involved</a:t>
            </a:r>
            <a:endParaRPr b="0" i="0" sz="4100" u="none" cap="none" strike="noStrike">
              <a:solidFill>
                <a:srgbClr val="000000"/>
              </a:solidFill>
              <a:latin typeface="Arial"/>
              <a:ea typeface="Arial"/>
              <a:cs typeface="Arial"/>
              <a:sym typeface="Arial"/>
            </a:endParaRPr>
          </a:p>
        </p:txBody>
      </p:sp>
      <p:pic>
        <p:nvPicPr>
          <p:cNvPr descr="Maryland Department of Aging logo" id="192" name="Google Shape;192;p24"/>
          <p:cNvPicPr preferRelativeResize="0"/>
          <p:nvPr/>
        </p:nvPicPr>
        <p:blipFill rotWithShape="1">
          <a:blip r:embed="rId4">
            <a:alphaModFix/>
          </a:blip>
          <a:srcRect b="0" l="0" r="0" t="0"/>
          <a:stretch/>
        </p:blipFill>
        <p:spPr>
          <a:xfrm>
            <a:off x="10371909" y="5268728"/>
            <a:ext cx="1362609" cy="111065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AFAFA"/>
            </a:gs>
            <a:gs pos="100000">
              <a:srgbClr val="E8E8E8"/>
            </a:gs>
          </a:gsLst>
          <a:lin ang="0" scaled="0"/>
        </a:gradFill>
      </p:bgPr>
    </p:bg>
    <p:spTree>
      <p:nvGrpSpPr>
        <p:cNvPr id="197" name="Shape 197"/>
        <p:cNvGrpSpPr/>
        <p:nvPr/>
      </p:nvGrpSpPr>
      <p:grpSpPr>
        <a:xfrm>
          <a:off x="0" y="0"/>
          <a:ext cx="0" cy="0"/>
          <a:chOff x="0" y="0"/>
          <a:chExt cx="0" cy="0"/>
        </a:xfrm>
      </p:grpSpPr>
      <p:sp>
        <p:nvSpPr>
          <p:cNvPr id="198" name="Google Shape;198;p25"/>
          <p:cNvSpPr txBox="1"/>
          <p:nvPr/>
        </p:nvSpPr>
        <p:spPr>
          <a:xfrm>
            <a:off x="705075" y="529675"/>
            <a:ext cx="10376700" cy="10005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CE2107"/>
              </a:buClr>
              <a:buSzPts val="7200"/>
              <a:buFont typeface="Arial"/>
              <a:buNone/>
            </a:pPr>
            <a:r>
              <a:rPr b="1" i="0" lang="en-US" sz="7200" u="none" cap="none" strike="noStrike">
                <a:solidFill>
                  <a:srgbClr val="CE2107"/>
                </a:solidFill>
                <a:latin typeface="Arial"/>
                <a:ea typeface="Arial"/>
                <a:cs typeface="Arial"/>
                <a:sym typeface="Arial"/>
              </a:rPr>
              <a:t>Epic Goals and</a:t>
            </a:r>
            <a:br>
              <a:rPr b="1" i="0" lang="en-US" sz="7200" u="none" cap="none" strike="noStrike">
                <a:solidFill>
                  <a:srgbClr val="CE2107"/>
                </a:solidFill>
                <a:latin typeface="Arial"/>
                <a:ea typeface="Arial"/>
                <a:cs typeface="Arial"/>
                <a:sym typeface="Arial"/>
              </a:rPr>
            </a:br>
            <a:r>
              <a:rPr b="1" i="0" lang="en-US" sz="7200" u="none" cap="none" strike="noStrike">
                <a:solidFill>
                  <a:srgbClr val="CE2107"/>
                </a:solidFill>
                <a:latin typeface="Arial"/>
                <a:ea typeface="Arial"/>
                <a:cs typeface="Arial"/>
                <a:sym typeface="Arial"/>
              </a:rPr>
              <a:t>Priority Areas</a:t>
            </a:r>
            <a:endParaRPr b="0" i="0" sz="7200" u="none" cap="none" strike="noStrike">
              <a:solidFill>
                <a:schemeClr val="dk1"/>
              </a:solidFill>
              <a:latin typeface="Arial"/>
              <a:ea typeface="Arial"/>
              <a:cs typeface="Arial"/>
              <a:sym typeface="Arial"/>
            </a:endParaRPr>
          </a:p>
        </p:txBody>
      </p:sp>
      <p:sp>
        <p:nvSpPr>
          <p:cNvPr id="199" name="Google Shape;199;p25"/>
          <p:cNvSpPr txBox="1"/>
          <p:nvPr/>
        </p:nvSpPr>
        <p:spPr>
          <a:xfrm>
            <a:off x="1290446" y="4294182"/>
            <a:ext cx="2149367" cy="204565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Build a Longevity Ecosystem: </a:t>
            </a:r>
            <a:endParaRPr b="1" i="0" sz="1600" u="none" cap="none" strike="noStrike">
              <a:solidFill>
                <a:schemeClr val="dk1"/>
              </a:solidFill>
              <a:latin typeface="Arial"/>
              <a:ea typeface="Arial"/>
              <a:cs typeface="Arial"/>
              <a:sym typeface="Arial"/>
            </a:endParaRPr>
          </a:p>
          <a:p>
            <a:pPr indent="-232409" lvl="0" marL="274320" marR="0" rtl="0" algn="l">
              <a:lnSpc>
                <a:spcPct val="100000"/>
              </a:lnSpc>
              <a:spcBef>
                <a:spcPts val="100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Cross-sector coordination</a:t>
            </a:r>
            <a:endParaRPr b="0" i="0" sz="1500" u="none" cap="none" strike="noStrike">
              <a:solidFill>
                <a:schemeClr val="dk1"/>
              </a:solidFill>
              <a:latin typeface="Arial"/>
              <a:ea typeface="Arial"/>
              <a:cs typeface="Arial"/>
              <a:sym typeface="Arial"/>
            </a:endParaRPr>
          </a:p>
          <a:p>
            <a:pPr indent="-232409" lvl="0" marL="274320" marR="0" rtl="0" algn="l">
              <a:lnSpc>
                <a:spcPct val="100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Justice, equity, </a:t>
            </a:r>
            <a:br>
              <a:rPr b="0" i="0" lang="en-US" sz="1500" u="none" cap="none" strike="noStrike">
                <a:solidFill>
                  <a:schemeClr val="dk1"/>
                </a:solidFill>
                <a:latin typeface="Arial"/>
                <a:ea typeface="Arial"/>
                <a:cs typeface="Arial"/>
                <a:sym typeface="Arial"/>
              </a:rPr>
            </a:br>
            <a:r>
              <a:rPr b="0" i="0" lang="en-US" sz="1500" u="none" cap="none" strike="noStrike">
                <a:solidFill>
                  <a:schemeClr val="dk1"/>
                </a:solidFill>
                <a:latin typeface="Arial"/>
                <a:ea typeface="Arial"/>
                <a:cs typeface="Arial"/>
                <a:sym typeface="Arial"/>
              </a:rPr>
              <a:t>and inclusion</a:t>
            </a:r>
            <a:endParaRPr b="0" i="0" sz="1500" u="none" cap="none" strike="noStrike">
              <a:solidFill>
                <a:schemeClr val="dk1"/>
              </a:solidFill>
              <a:latin typeface="Arial"/>
              <a:ea typeface="Arial"/>
              <a:cs typeface="Arial"/>
              <a:sym typeface="Arial"/>
            </a:endParaRPr>
          </a:p>
        </p:txBody>
      </p:sp>
      <p:sp>
        <p:nvSpPr>
          <p:cNvPr id="200" name="Google Shape;200;p25"/>
          <p:cNvSpPr txBox="1"/>
          <p:nvPr/>
        </p:nvSpPr>
        <p:spPr>
          <a:xfrm>
            <a:off x="3587276" y="4294174"/>
            <a:ext cx="2228473" cy="204565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Promote Economic Opportunity:</a:t>
            </a:r>
            <a:endParaRPr b="1" i="0" sz="1600" u="none" cap="none" strike="noStrike">
              <a:solidFill>
                <a:schemeClr val="dk1"/>
              </a:solidFill>
              <a:latin typeface="Arial"/>
              <a:ea typeface="Arial"/>
              <a:cs typeface="Arial"/>
              <a:sym typeface="Arial"/>
            </a:endParaRPr>
          </a:p>
          <a:p>
            <a:pPr indent="-232409" lvl="0" marL="274320" marR="0" rtl="0" algn="l">
              <a:lnSpc>
                <a:spcPct val="100000"/>
              </a:lnSpc>
              <a:spcBef>
                <a:spcPts val="100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Caregiving supports</a:t>
            </a:r>
            <a:endParaRPr b="0" i="0" sz="1500" u="none" cap="none" strike="noStrike">
              <a:solidFill>
                <a:schemeClr val="dk1"/>
              </a:solidFill>
              <a:latin typeface="Arial"/>
              <a:ea typeface="Arial"/>
              <a:cs typeface="Arial"/>
              <a:sym typeface="Arial"/>
            </a:endParaRPr>
          </a:p>
          <a:p>
            <a:pPr indent="-232409" lvl="0" marL="274320" marR="0" rtl="0" algn="l">
              <a:lnSpc>
                <a:spcPct val="100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Employment for all</a:t>
            </a:r>
            <a:endParaRPr b="1" i="0" sz="1500" u="none" cap="none" strike="noStrike">
              <a:solidFill>
                <a:schemeClr val="dk1"/>
              </a:solidFill>
              <a:latin typeface="Arial"/>
              <a:ea typeface="Arial"/>
              <a:cs typeface="Arial"/>
              <a:sym typeface="Arial"/>
            </a:endParaRPr>
          </a:p>
        </p:txBody>
      </p:sp>
      <p:sp>
        <p:nvSpPr>
          <p:cNvPr id="201" name="Google Shape;201;p25"/>
          <p:cNvSpPr txBox="1"/>
          <p:nvPr/>
        </p:nvSpPr>
        <p:spPr>
          <a:xfrm>
            <a:off x="5967162" y="4294181"/>
            <a:ext cx="2149367" cy="178108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Prepare Marylanders to Afford Longevity:</a:t>
            </a:r>
            <a:endParaRPr b="1" i="0" sz="1600" u="none" cap="none" strike="noStrike">
              <a:solidFill>
                <a:schemeClr val="dk1"/>
              </a:solidFill>
              <a:latin typeface="Arial"/>
              <a:ea typeface="Arial"/>
              <a:cs typeface="Arial"/>
              <a:sym typeface="Arial"/>
            </a:endParaRPr>
          </a:p>
          <a:p>
            <a:pPr indent="-232409" lvl="0" marL="274320" marR="0" rtl="0" algn="l">
              <a:lnSpc>
                <a:spcPct val="100000"/>
              </a:lnSpc>
              <a:spcBef>
                <a:spcPts val="100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Affordable housing</a:t>
            </a:r>
            <a:endParaRPr b="0" i="0" sz="1500" u="none" cap="none" strike="noStrike">
              <a:solidFill>
                <a:schemeClr val="dk1"/>
              </a:solidFill>
              <a:latin typeface="Arial"/>
              <a:ea typeface="Arial"/>
              <a:cs typeface="Arial"/>
              <a:sym typeface="Arial"/>
            </a:endParaRPr>
          </a:p>
          <a:p>
            <a:pPr indent="-232409" lvl="0" marL="274320" marR="0" rtl="0" algn="l">
              <a:lnSpc>
                <a:spcPct val="100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Financial stability</a:t>
            </a:r>
            <a:endParaRPr b="0" i="0" sz="1500" u="none" cap="none" strike="noStrike">
              <a:solidFill>
                <a:schemeClr val="dk1"/>
              </a:solidFill>
              <a:latin typeface="Arial"/>
              <a:ea typeface="Arial"/>
              <a:cs typeface="Arial"/>
              <a:sym typeface="Arial"/>
            </a:endParaRPr>
          </a:p>
          <a:p>
            <a:pPr indent="-232409" lvl="0" marL="274320" marR="0" rtl="0" algn="l">
              <a:lnSpc>
                <a:spcPct val="100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Services and benefits</a:t>
            </a:r>
            <a:endParaRPr b="1" i="0" sz="1500" u="none" cap="none" strike="noStrike">
              <a:solidFill>
                <a:schemeClr val="dk1"/>
              </a:solidFill>
              <a:latin typeface="Arial"/>
              <a:ea typeface="Arial"/>
              <a:cs typeface="Arial"/>
              <a:sym typeface="Arial"/>
            </a:endParaRPr>
          </a:p>
        </p:txBody>
      </p:sp>
      <p:sp>
        <p:nvSpPr>
          <p:cNvPr id="202" name="Google Shape;202;p25"/>
          <p:cNvSpPr txBox="1"/>
          <p:nvPr/>
        </p:nvSpPr>
        <p:spPr>
          <a:xfrm>
            <a:off x="8347036" y="4294181"/>
            <a:ext cx="2149367" cy="153556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Optimize Health, Wellness, and Mobility </a:t>
            </a:r>
            <a:endParaRPr b="1" i="0" sz="1600" u="none" cap="none" strike="noStrike">
              <a:solidFill>
                <a:schemeClr val="dk1"/>
              </a:solidFill>
              <a:latin typeface="Arial"/>
              <a:ea typeface="Arial"/>
              <a:cs typeface="Arial"/>
              <a:sym typeface="Arial"/>
            </a:endParaRPr>
          </a:p>
          <a:p>
            <a:pPr indent="-232409" lvl="0" marL="274320" marR="0" rtl="0" algn="l">
              <a:lnSpc>
                <a:spcPct val="100000"/>
              </a:lnSpc>
              <a:spcBef>
                <a:spcPts val="100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Access to equitable systems of care</a:t>
            </a:r>
            <a:endParaRPr b="0" i="0" sz="1500" u="none" cap="none" strike="noStrike">
              <a:solidFill>
                <a:schemeClr val="dk1"/>
              </a:solidFill>
              <a:latin typeface="Arial"/>
              <a:ea typeface="Arial"/>
              <a:cs typeface="Arial"/>
              <a:sym typeface="Arial"/>
            </a:endParaRPr>
          </a:p>
        </p:txBody>
      </p:sp>
      <p:cxnSp>
        <p:nvCxnSpPr>
          <p:cNvPr id="203" name="Google Shape;203;p25"/>
          <p:cNvCxnSpPr/>
          <p:nvPr/>
        </p:nvCxnSpPr>
        <p:spPr>
          <a:xfrm>
            <a:off x="3418375" y="2547924"/>
            <a:ext cx="17462" cy="3599210"/>
          </a:xfrm>
          <a:prstGeom prst="straightConnector1">
            <a:avLst/>
          </a:prstGeom>
          <a:noFill/>
          <a:ln cap="flat" cmpd="sng" w="9525">
            <a:solidFill>
              <a:schemeClr val="dk2"/>
            </a:solidFill>
            <a:prstDash val="solid"/>
            <a:round/>
            <a:headEnd len="sm" w="sm" type="none"/>
            <a:tailEnd len="sm" w="sm" type="none"/>
          </a:ln>
        </p:spPr>
      </p:cxnSp>
      <p:cxnSp>
        <p:nvCxnSpPr>
          <p:cNvPr id="204" name="Google Shape;204;p25"/>
          <p:cNvCxnSpPr/>
          <p:nvPr/>
        </p:nvCxnSpPr>
        <p:spPr>
          <a:xfrm>
            <a:off x="5718473" y="2547924"/>
            <a:ext cx="17462" cy="3599210"/>
          </a:xfrm>
          <a:prstGeom prst="straightConnector1">
            <a:avLst/>
          </a:prstGeom>
          <a:noFill/>
          <a:ln cap="flat" cmpd="sng" w="9525">
            <a:solidFill>
              <a:schemeClr val="dk2"/>
            </a:solidFill>
            <a:prstDash val="solid"/>
            <a:round/>
            <a:headEnd len="sm" w="sm" type="none"/>
            <a:tailEnd len="sm" w="sm" type="none"/>
          </a:ln>
        </p:spPr>
      </p:cxnSp>
      <p:cxnSp>
        <p:nvCxnSpPr>
          <p:cNvPr id="205" name="Google Shape;205;p25"/>
          <p:cNvCxnSpPr/>
          <p:nvPr/>
        </p:nvCxnSpPr>
        <p:spPr>
          <a:xfrm>
            <a:off x="8104688" y="2547924"/>
            <a:ext cx="17462" cy="3599210"/>
          </a:xfrm>
          <a:prstGeom prst="straightConnector1">
            <a:avLst/>
          </a:prstGeom>
          <a:noFill/>
          <a:ln cap="flat" cmpd="sng" w="9525">
            <a:solidFill>
              <a:schemeClr val="dk2"/>
            </a:solidFill>
            <a:prstDash val="solid"/>
            <a:round/>
            <a:headEnd len="sm" w="sm" type="none"/>
            <a:tailEnd len="sm" w="sm" type="none"/>
          </a:ln>
        </p:spPr>
      </p:cxnSp>
      <p:pic>
        <p:nvPicPr>
          <p:cNvPr id="206" name="Google Shape;206;p25"/>
          <p:cNvPicPr preferRelativeResize="0"/>
          <p:nvPr/>
        </p:nvPicPr>
        <p:blipFill rotWithShape="1">
          <a:blip r:embed="rId3">
            <a:alphaModFix/>
          </a:blip>
          <a:srcRect b="0" l="0" r="78764" t="0"/>
          <a:stretch/>
        </p:blipFill>
        <p:spPr>
          <a:xfrm>
            <a:off x="1355421" y="2547930"/>
            <a:ext cx="1788955" cy="1781085"/>
          </a:xfrm>
          <a:prstGeom prst="rect">
            <a:avLst/>
          </a:prstGeom>
          <a:noFill/>
          <a:ln>
            <a:noFill/>
          </a:ln>
        </p:spPr>
      </p:pic>
      <p:pic>
        <p:nvPicPr>
          <p:cNvPr id="207" name="Google Shape;207;p25"/>
          <p:cNvPicPr preferRelativeResize="0"/>
          <p:nvPr/>
        </p:nvPicPr>
        <p:blipFill rotWithShape="1">
          <a:blip r:embed="rId3">
            <a:alphaModFix/>
          </a:blip>
          <a:srcRect b="0" l="24448" r="54315" t="0"/>
          <a:stretch/>
        </p:blipFill>
        <p:spPr>
          <a:xfrm>
            <a:off x="3661287" y="2547930"/>
            <a:ext cx="1788955" cy="1781085"/>
          </a:xfrm>
          <a:prstGeom prst="rect">
            <a:avLst/>
          </a:prstGeom>
          <a:noFill/>
          <a:ln>
            <a:noFill/>
          </a:ln>
        </p:spPr>
      </p:pic>
      <p:pic>
        <p:nvPicPr>
          <p:cNvPr id="208" name="Google Shape;208;p25"/>
          <p:cNvPicPr preferRelativeResize="0"/>
          <p:nvPr/>
        </p:nvPicPr>
        <p:blipFill rotWithShape="1">
          <a:blip r:embed="rId3">
            <a:alphaModFix/>
          </a:blip>
          <a:srcRect b="0" l="51545" r="27217" t="0"/>
          <a:stretch/>
        </p:blipFill>
        <p:spPr>
          <a:xfrm>
            <a:off x="6004152" y="2547930"/>
            <a:ext cx="1788955" cy="1781085"/>
          </a:xfrm>
          <a:prstGeom prst="rect">
            <a:avLst/>
          </a:prstGeom>
          <a:noFill/>
          <a:ln>
            <a:noFill/>
          </a:ln>
        </p:spPr>
      </p:pic>
      <p:pic>
        <p:nvPicPr>
          <p:cNvPr id="209" name="Google Shape;209;p25"/>
          <p:cNvPicPr preferRelativeResize="0"/>
          <p:nvPr/>
        </p:nvPicPr>
        <p:blipFill rotWithShape="1">
          <a:blip r:embed="rId3">
            <a:alphaModFix/>
          </a:blip>
          <a:srcRect b="0" l="78919" r="2" t="0"/>
          <a:stretch/>
        </p:blipFill>
        <p:spPr>
          <a:xfrm>
            <a:off x="8433699" y="2547930"/>
            <a:ext cx="1775748" cy="178108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AFAFA"/>
            </a:gs>
            <a:gs pos="100000">
              <a:srgbClr val="E8E8E8"/>
            </a:gs>
          </a:gsLst>
          <a:lin ang="0" scaled="0"/>
        </a:gradFill>
      </p:bgPr>
    </p:bg>
    <p:spTree>
      <p:nvGrpSpPr>
        <p:cNvPr id="214" name="Shape 214"/>
        <p:cNvGrpSpPr/>
        <p:nvPr/>
      </p:nvGrpSpPr>
      <p:grpSpPr>
        <a:xfrm>
          <a:off x="0" y="0"/>
          <a:ext cx="0" cy="0"/>
          <a:chOff x="0" y="0"/>
          <a:chExt cx="0" cy="0"/>
        </a:xfrm>
      </p:grpSpPr>
      <p:sp>
        <p:nvSpPr>
          <p:cNvPr id="215" name="Google Shape;215;p26"/>
          <p:cNvSpPr txBox="1"/>
          <p:nvPr/>
        </p:nvSpPr>
        <p:spPr>
          <a:xfrm>
            <a:off x="705080" y="352462"/>
            <a:ext cx="10223700" cy="1065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E2107"/>
              </a:buClr>
              <a:buSzPts val="7200"/>
              <a:buFont typeface="Arial"/>
              <a:buNone/>
            </a:pPr>
            <a:r>
              <a:rPr b="1" i="0" lang="en-US" sz="7200" u="none" cap="none" strike="noStrike">
                <a:solidFill>
                  <a:srgbClr val="CE2107"/>
                </a:solidFill>
                <a:latin typeface="Arial"/>
                <a:ea typeface="Arial"/>
                <a:cs typeface="Arial"/>
                <a:sym typeface="Arial"/>
              </a:rPr>
              <a:t>Build a Longevity Ecosystem</a:t>
            </a:r>
            <a:endParaRPr b="0" i="0" sz="1800" u="none" cap="none" strike="noStrike">
              <a:solidFill>
                <a:schemeClr val="dk1"/>
              </a:solidFill>
              <a:latin typeface="Arial"/>
              <a:ea typeface="Arial"/>
              <a:cs typeface="Arial"/>
              <a:sym typeface="Arial"/>
            </a:endParaRPr>
          </a:p>
        </p:txBody>
      </p:sp>
      <p:sp>
        <p:nvSpPr>
          <p:cNvPr id="216" name="Google Shape;216;p26"/>
          <p:cNvSpPr txBox="1"/>
          <p:nvPr/>
        </p:nvSpPr>
        <p:spPr>
          <a:xfrm>
            <a:off x="705075" y="2796075"/>
            <a:ext cx="8306700" cy="35613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Strengthen partnerships between service providers</a:t>
            </a:r>
            <a:r>
              <a:rPr b="0" i="0" lang="en-US" sz="2000" u="none" cap="none" strike="noStrike">
                <a:solidFill>
                  <a:srgbClr val="000000"/>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by sharing data, information, and resources that support each other’s work.</a:t>
            </a:r>
            <a:endParaRPr b="1" i="0" sz="2000" u="none" cap="none" strike="noStrike">
              <a:solidFill>
                <a:srgbClr val="000000"/>
              </a:solidFill>
              <a:latin typeface="Arial"/>
              <a:ea typeface="Arial"/>
              <a:cs typeface="Arial"/>
              <a:sym typeface="Arial"/>
            </a:endParaRPr>
          </a:p>
          <a:p>
            <a:pPr indent="-355600" lvl="0" marL="457200" marR="0" rtl="0" algn="l">
              <a:lnSpc>
                <a:spcPct val="100000"/>
              </a:lnSpc>
              <a:spcBef>
                <a:spcPts val="100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Protect older adults from abuse, neglect, and exploitation </a:t>
            </a:r>
            <a:r>
              <a:rPr b="0" i="0" lang="en-US" sz="2000" u="none" cap="none" strike="noStrike">
                <a:solidFill>
                  <a:srgbClr val="000000"/>
                </a:solidFill>
                <a:latin typeface="Arial"/>
                <a:ea typeface="Arial"/>
                <a:cs typeface="Arial"/>
                <a:sym typeface="Arial"/>
              </a:rPr>
              <a:t>by increasing safeguards and improving systems of oversight and monitoring.</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100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Increase equity </a:t>
            </a:r>
            <a:r>
              <a:rPr b="0" i="0" lang="en-US" sz="2000" u="none" cap="none" strike="noStrike">
                <a:solidFill>
                  <a:schemeClr val="dk1"/>
                </a:solidFill>
                <a:latin typeface="Arial"/>
                <a:ea typeface="Arial"/>
                <a:cs typeface="Arial"/>
                <a:sym typeface="Arial"/>
              </a:rPr>
              <a:t>by identifying communities in</a:t>
            </a:r>
            <a:r>
              <a:rPr lang="en-US" sz="2000">
                <a:solidFill>
                  <a:schemeClr val="dk1"/>
                </a:solidFill>
              </a:rPr>
              <a:t> need</a:t>
            </a:r>
            <a:r>
              <a:rPr b="0" i="0" lang="en-US" sz="2000" u="none" cap="none" strike="noStrike">
                <a:solidFill>
                  <a:schemeClr val="dk1"/>
                </a:solidFill>
                <a:latin typeface="Arial"/>
                <a:ea typeface="Arial"/>
                <a:cs typeface="Arial"/>
                <a:sym typeface="Arial"/>
              </a:rPr>
              <a:t> and prioritizing program development</a:t>
            </a:r>
            <a:r>
              <a:rPr lang="en-US" sz="2000">
                <a:solidFill>
                  <a:schemeClr val="dk1"/>
                </a:solidFill>
              </a:rPr>
              <a:t> accordingly</a:t>
            </a:r>
            <a:r>
              <a:rPr b="0" i="0" lang="en-US" sz="2000" u="none" cap="none" strike="noStrike">
                <a:solidFill>
                  <a:schemeClr val="dk1"/>
                </a:solidFill>
                <a:latin typeface="Arial"/>
                <a:ea typeface="Arial"/>
                <a:cs typeface="Arial"/>
                <a:sym typeface="Arial"/>
              </a:rPr>
              <a:t>.</a:t>
            </a:r>
            <a:endParaRPr b="0" i="0" sz="2000" u="none" cap="none" strike="noStrike">
              <a:solidFill>
                <a:schemeClr val="dk1"/>
              </a:solidFill>
              <a:latin typeface="Arial"/>
              <a:ea typeface="Arial"/>
              <a:cs typeface="Arial"/>
              <a:sym typeface="Arial"/>
            </a:endParaRPr>
          </a:p>
          <a:p>
            <a:pPr indent="-355600" lvl="0" marL="457200" marR="0" rtl="0" algn="l">
              <a:lnSpc>
                <a:spcPct val="100000"/>
              </a:lnSpc>
              <a:spcBef>
                <a:spcPts val="1000"/>
              </a:spcBef>
              <a:spcAft>
                <a:spcPts val="100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Promote volunteerism </a:t>
            </a:r>
            <a:r>
              <a:rPr b="0" i="0" lang="en-US" sz="2000" u="none" cap="none" strike="noStrike">
                <a:solidFill>
                  <a:schemeClr val="dk1"/>
                </a:solidFill>
                <a:latin typeface="Arial"/>
                <a:ea typeface="Arial"/>
                <a:cs typeface="Arial"/>
                <a:sym typeface="Arial"/>
              </a:rPr>
              <a:t>by capitalizing on the opportunities of older volunteers as a resource.</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AFAFA"/>
            </a:gs>
            <a:gs pos="100000">
              <a:srgbClr val="E8E8E8"/>
            </a:gs>
          </a:gsLst>
          <a:lin ang="0" scaled="0"/>
        </a:gradFill>
      </p:bgPr>
    </p:bg>
    <p:spTree>
      <p:nvGrpSpPr>
        <p:cNvPr id="221" name="Shape 221"/>
        <p:cNvGrpSpPr/>
        <p:nvPr/>
      </p:nvGrpSpPr>
      <p:grpSpPr>
        <a:xfrm>
          <a:off x="0" y="0"/>
          <a:ext cx="0" cy="0"/>
          <a:chOff x="0" y="0"/>
          <a:chExt cx="0" cy="0"/>
        </a:xfrm>
      </p:grpSpPr>
      <p:sp>
        <p:nvSpPr>
          <p:cNvPr id="222" name="Google Shape;222;p27"/>
          <p:cNvSpPr txBox="1"/>
          <p:nvPr/>
        </p:nvSpPr>
        <p:spPr>
          <a:xfrm>
            <a:off x="705080" y="352462"/>
            <a:ext cx="10223700" cy="1065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E2107"/>
              </a:buClr>
              <a:buSzPts val="7200"/>
              <a:buFont typeface="Arial"/>
              <a:buNone/>
            </a:pPr>
            <a:r>
              <a:rPr b="1" i="0" lang="en-US" sz="7200" u="none" cap="none" strike="noStrike">
                <a:solidFill>
                  <a:srgbClr val="CE2107"/>
                </a:solidFill>
                <a:latin typeface="Arial"/>
                <a:ea typeface="Arial"/>
                <a:cs typeface="Arial"/>
                <a:sym typeface="Arial"/>
              </a:rPr>
              <a:t>Promote Economic Opportunity</a:t>
            </a:r>
            <a:endParaRPr b="1" i="0" sz="7200" u="none" cap="none" strike="noStrike">
              <a:solidFill>
                <a:srgbClr val="CE2107"/>
              </a:solidFill>
              <a:latin typeface="Arial"/>
              <a:ea typeface="Arial"/>
              <a:cs typeface="Arial"/>
              <a:sym typeface="Arial"/>
            </a:endParaRPr>
          </a:p>
        </p:txBody>
      </p:sp>
      <p:sp>
        <p:nvSpPr>
          <p:cNvPr id="223" name="Google Shape;223;p27"/>
          <p:cNvSpPr txBox="1"/>
          <p:nvPr/>
        </p:nvSpPr>
        <p:spPr>
          <a:xfrm>
            <a:off x="705075" y="2796075"/>
            <a:ext cx="8531100" cy="32910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Support unpaid and family caregivers</a:t>
            </a:r>
            <a:r>
              <a:rPr b="0" i="0" lang="en-US" sz="2000" u="none" cap="none" strike="noStrike">
                <a:solidFill>
                  <a:srgbClr val="000000"/>
                </a:solidFill>
                <a:latin typeface="Arial"/>
                <a:ea typeface="Arial"/>
                <a:cs typeface="Arial"/>
                <a:sym typeface="Arial"/>
              </a:rPr>
              <a:t> by i</a:t>
            </a:r>
            <a:r>
              <a:rPr b="0" i="0" lang="en-US" sz="2000" u="none" cap="none" strike="noStrike">
                <a:solidFill>
                  <a:schemeClr val="dk1"/>
                </a:solidFill>
                <a:latin typeface="Arial"/>
                <a:ea typeface="Arial"/>
                <a:cs typeface="Arial"/>
                <a:sym typeface="Arial"/>
              </a:rPr>
              <a:t>ncreasing access to caregiving resources.</a:t>
            </a:r>
            <a:endParaRPr b="0" i="0" sz="2000" u="none" cap="none" strike="noStrike">
              <a:solidFill>
                <a:schemeClr val="dk1"/>
              </a:solidFill>
              <a:latin typeface="Arial"/>
              <a:ea typeface="Arial"/>
              <a:cs typeface="Arial"/>
              <a:sym typeface="Arial"/>
            </a:endParaRPr>
          </a:p>
          <a:p>
            <a:pPr indent="-355600" lvl="0" marL="457200" marR="0" rtl="0" algn="l">
              <a:lnSpc>
                <a:spcPct val="100000"/>
              </a:lnSpc>
              <a:spcBef>
                <a:spcPts val="100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Support the direct care workforce</a:t>
            </a:r>
            <a:r>
              <a:rPr b="0" i="0" lang="en-US" sz="2000" u="none" cap="none" strike="noStrike">
                <a:solidFill>
                  <a:srgbClr val="000000"/>
                </a:solidFill>
                <a:latin typeface="Arial"/>
                <a:ea typeface="Arial"/>
                <a:cs typeface="Arial"/>
                <a:sym typeface="Arial"/>
              </a:rPr>
              <a:t> through improvements in training programs, wage determinations, and workforce development.</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1000"/>
              </a:spcBef>
              <a:spcAft>
                <a:spcPts val="100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Encourage age-inclusive employment by </a:t>
            </a:r>
            <a:r>
              <a:rPr b="0" i="0" lang="en-US" sz="2000" u="none" cap="none" strike="noStrike">
                <a:solidFill>
                  <a:schemeClr val="dk1"/>
                </a:solidFill>
                <a:latin typeface="Arial"/>
                <a:ea typeface="Arial"/>
                <a:cs typeface="Arial"/>
                <a:sym typeface="Arial"/>
              </a:rPr>
              <a:t>developing programs that promote the value of older workers and increase multigenerational workplaces.</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AFAFA"/>
            </a:gs>
            <a:gs pos="100000">
              <a:srgbClr val="E8E8E8"/>
            </a:gs>
          </a:gsLst>
          <a:lin ang="0" scaled="0"/>
        </a:gradFill>
      </p:bgPr>
    </p:bg>
    <p:spTree>
      <p:nvGrpSpPr>
        <p:cNvPr id="228" name="Shape 228"/>
        <p:cNvGrpSpPr/>
        <p:nvPr/>
      </p:nvGrpSpPr>
      <p:grpSpPr>
        <a:xfrm>
          <a:off x="0" y="0"/>
          <a:ext cx="0" cy="0"/>
          <a:chOff x="0" y="0"/>
          <a:chExt cx="0" cy="0"/>
        </a:xfrm>
      </p:grpSpPr>
      <p:sp>
        <p:nvSpPr>
          <p:cNvPr id="229" name="Google Shape;229;p28"/>
          <p:cNvSpPr txBox="1"/>
          <p:nvPr/>
        </p:nvSpPr>
        <p:spPr>
          <a:xfrm>
            <a:off x="705075" y="352450"/>
            <a:ext cx="11014500" cy="2154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E2107"/>
              </a:buClr>
              <a:buSzPts val="7200"/>
              <a:buFont typeface="Arial"/>
              <a:buNone/>
            </a:pPr>
            <a:r>
              <a:rPr b="1" i="0" lang="en-US" sz="7200" u="none" cap="none" strike="noStrike">
                <a:solidFill>
                  <a:srgbClr val="CE2107"/>
                </a:solidFill>
                <a:latin typeface="Arial"/>
                <a:ea typeface="Arial"/>
                <a:cs typeface="Arial"/>
                <a:sym typeface="Arial"/>
              </a:rPr>
              <a:t>Prepare Marylanders to Afford Longevity</a:t>
            </a:r>
            <a:endParaRPr b="1" i="0" sz="7200" u="none" cap="none" strike="noStrike">
              <a:solidFill>
                <a:srgbClr val="CE2107"/>
              </a:solidFill>
              <a:latin typeface="Arial"/>
              <a:ea typeface="Arial"/>
              <a:cs typeface="Arial"/>
              <a:sym typeface="Arial"/>
            </a:endParaRPr>
          </a:p>
        </p:txBody>
      </p:sp>
      <p:sp>
        <p:nvSpPr>
          <p:cNvPr id="230" name="Google Shape;230;p28"/>
          <p:cNvSpPr txBox="1"/>
          <p:nvPr/>
        </p:nvSpPr>
        <p:spPr>
          <a:xfrm>
            <a:off x="705075" y="2796650"/>
            <a:ext cx="8975400" cy="31848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Increase access to affordable housing</a:t>
            </a:r>
            <a:r>
              <a:rPr b="0" i="0" lang="en-US" sz="2000" u="none" cap="none" strike="noStrike">
                <a:solidFill>
                  <a:srgbClr val="000000"/>
                </a:solidFill>
                <a:latin typeface="Arial"/>
                <a:ea typeface="Arial"/>
                <a:cs typeface="Arial"/>
                <a:sym typeface="Arial"/>
              </a:rPr>
              <a:t> through i</a:t>
            </a:r>
            <a:r>
              <a:rPr b="0" i="0" lang="en-US" sz="2000" u="none" cap="none" strike="noStrike">
                <a:solidFill>
                  <a:schemeClr val="dk1"/>
                </a:solidFill>
                <a:latin typeface="Arial"/>
                <a:ea typeface="Arial"/>
                <a:cs typeface="Arial"/>
                <a:sym typeface="Arial"/>
              </a:rPr>
              <a:t>mprovements to wraparound referral systems for identifying housing-insecure older adults and program development to meet a diverse range of housing needs.</a:t>
            </a:r>
            <a:endParaRPr b="0" i="0" sz="2000" u="none" cap="none" strike="noStrike">
              <a:solidFill>
                <a:schemeClr val="dk1"/>
              </a:solidFill>
              <a:latin typeface="Arial"/>
              <a:ea typeface="Arial"/>
              <a:cs typeface="Arial"/>
              <a:sym typeface="Arial"/>
            </a:endParaRPr>
          </a:p>
          <a:p>
            <a:pPr indent="-355600" lvl="0" marL="457200" marR="0" rtl="0" algn="l">
              <a:lnSpc>
                <a:spcPct val="100000"/>
              </a:lnSpc>
              <a:spcBef>
                <a:spcPts val="100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Encourage financial planning </a:t>
            </a:r>
            <a:r>
              <a:rPr b="0" i="0" lang="en-US" sz="2000" u="none" cap="none" strike="noStrike">
                <a:solidFill>
                  <a:schemeClr val="dk1"/>
                </a:solidFill>
                <a:latin typeface="Arial"/>
                <a:ea typeface="Arial"/>
                <a:cs typeface="Arial"/>
                <a:sym typeface="Arial"/>
              </a:rPr>
              <a:t>by increasing and promoting financial literacy programs across the lifespan and improving access to financial planning resources.</a:t>
            </a:r>
            <a:endParaRPr b="0" i="0" sz="2000" u="none" cap="none" strike="noStrike">
              <a:solidFill>
                <a:schemeClr val="dk1"/>
              </a:solidFill>
              <a:latin typeface="Arial"/>
              <a:ea typeface="Arial"/>
              <a:cs typeface="Arial"/>
              <a:sym typeface="Arial"/>
            </a:endParaRPr>
          </a:p>
          <a:p>
            <a:pPr indent="-355600" lvl="0" marL="457200" marR="0" rtl="0" algn="l">
              <a:lnSpc>
                <a:spcPct val="100000"/>
              </a:lnSpc>
              <a:spcBef>
                <a:spcPts val="1000"/>
              </a:spcBef>
              <a:spcAft>
                <a:spcPts val="100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Improve access to benefits and services </a:t>
            </a:r>
            <a:r>
              <a:rPr b="0" i="0" lang="en-US" sz="2000" u="none" cap="none" strike="noStrike">
                <a:solidFill>
                  <a:schemeClr val="dk1"/>
                </a:solidFill>
                <a:latin typeface="Arial"/>
                <a:ea typeface="Arial"/>
                <a:cs typeface="Arial"/>
                <a:sym typeface="Arial"/>
              </a:rPr>
              <a:t>by modernizing screening and referral services for identifying at-risk older adults and promoting awareness of available programs.</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AFAFA"/>
            </a:gs>
            <a:gs pos="100000">
              <a:srgbClr val="E8E8E8"/>
            </a:gs>
          </a:gsLst>
          <a:lin ang="0" scaled="0"/>
        </a:gradFill>
      </p:bgPr>
    </p:bg>
    <p:spTree>
      <p:nvGrpSpPr>
        <p:cNvPr id="235" name="Shape 235"/>
        <p:cNvGrpSpPr/>
        <p:nvPr/>
      </p:nvGrpSpPr>
      <p:grpSpPr>
        <a:xfrm>
          <a:off x="0" y="0"/>
          <a:ext cx="0" cy="0"/>
          <a:chOff x="0" y="0"/>
          <a:chExt cx="0" cy="0"/>
        </a:xfrm>
      </p:grpSpPr>
      <p:sp>
        <p:nvSpPr>
          <p:cNvPr id="236" name="Google Shape;236;p29"/>
          <p:cNvSpPr txBox="1"/>
          <p:nvPr/>
        </p:nvSpPr>
        <p:spPr>
          <a:xfrm>
            <a:off x="705080" y="352462"/>
            <a:ext cx="10223700" cy="1065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E2107"/>
              </a:buClr>
              <a:buSzPts val="7200"/>
              <a:buFont typeface="Arial"/>
              <a:buNone/>
            </a:pPr>
            <a:r>
              <a:rPr b="1" i="0" lang="en-US" sz="7200" u="none" cap="none" strike="noStrike">
                <a:solidFill>
                  <a:srgbClr val="CE2107"/>
                </a:solidFill>
                <a:latin typeface="Arial"/>
                <a:ea typeface="Arial"/>
                <a:cs typeface="Arial"/>
                <a:sym typeface="Arial"/>
              </a:rPr>
              <a:t>Optimize Health, Wellness, and Mobility</a:t>
            </a:r>
            <a:endParaRPr b="1" i="0" sz="7200" u="none" cap="none" strike="noStrike">
              <a:solidFill>
                <a:srgbClr val="CE2107"/>
              </a:solidFill>
              <a:latin typeface="Arial"/>
              <a:ea typeface="Arial"/>
              <a:cs typeface="Arial"/>
              <a:sym typeface="Arial"/>
            </a:endParaRPr>
          </a:p>
          <a:p>
            <a:pPr indent="0" lvl="0" marL="0" marR="0" rtl="0" algn="l">
              <a:lnSpc>
                <a:spcPct val="90000"/>
              </a:lnSpc>
              <a:spcBef>
                <a:spcPts val="0"/>
              </a:spcBef>
              <a:spcAft>
                <a:spcPts val="0"/>
              </a:spcAft>
              <a:buClr>
                <a:srgbClr val="CE2107"/>
              </a:buClr>
              <a:buSzPts val="7200"/>
              <a:buFont typeface="Arial"/>
              <a:buNone/>
            </a:pPr>
            <a:r>
              <a:t/>
            </a:r>
            <a:endParaRPr b="1" i="0" sz="7200" u="none" cap="none" strike="noStrike">
              <a:solidFill>
                <a:srgbClr val="CE2107"/>
              </a:solidFill>
              <a:latin typeface="Arial"/>
              <a:ea typeface="Arial"/>
              <a:cs typeface="Arial"/>
              <a:sym typeface="Arial"/>
            </a:endParaRPr>
          </a:p>
        </p:txBody>
      </p:sp>
      <p:sp>
        <p:nvSpPr>
          <p:cNvPr id="237" name="Google Shape;237;p29"/>
          <p:cNvSpPr txBox="1"/>
          <p:nvPr/>
        </p:nvSpPr>
        <p:spPr>
          <a:xfrm>
            <a:off x="705075" y="2650875"/>
            <a:ext cx="9157500" cy="38775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Improve access to holistic health care </a:t>
            </a:r>
            <a:r>
              <a:rPr b="0" i="0" lang="en-US" sz="2000" u="none" cap="none" strike="noStrike">
                <a:solidFill>
                  <a:schemeClr val="dk1"/>
                </a:solidFill>
                <a:latin typeface="Arial"/>
                <a:ea typeface="Arial"/>
                <a:cs typeface="Arial"/>
                <a:sym typeface="Arial"/>
              </a:rPr>
              <a:t>through expanded programs and systems of care that are inclusive of physical, behavioral, emotional, and cognitive wellbeing.</a:t>
            </a:r>
            <a:endParaRPr b="0" i="0" sz="2000" u="none" cap="none" strike="noStrike">
              <a:solidFill>
                <a:schemeClr val="dk1"/>
              </a:solidFill>
              <a:latin typeface="Arial"/>
              <a:ea typeface="Arial"/>
              <a:cs typeface="Arial"/>
              <a:sym typeface="Arial"/>
            </a:endParaRPr>
          </a:p>
          <a:p>
            <a:pPr indent="-355600" lvl="0" marL="457200" marR="0" rtl="0" algn="l">
              <a:lnSpc>
                <a:spcPct val="100000"/>
              </a:lnSpc>
              <a:spcBef>
                <a:spcPts val="100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Increase access to healthy food and physical activity</a:t>
            </a:r>
            <a:r>
              <a:rPr b="0" i="0" lang="en-US" sz="2000" u="none" cap="none" strike="noStrike">
                <a:solidFill>
                  <a:schemeClr val="dk1"/>
                </a:solidFill>
                <a:latin typeface="Arial"/>
                <a:ea typeface="Arial"/>
                <a:cs typeface="Arial"/>
                <a:sym typeface="Arial"/>
              </a:rPr>
              <a:t> by building awareness of available nutrition and fitness programs and promoting the value of community spaces.</a:t>
            </a:r>
            <a:endParaRPr b="0" i="0" sz="2000" u="none" cap="none" strike="noStrike">
              <a:solidFill>
                <a:schemeClr val="dk1"/>
              </a:solidFill>
              <a:latin typeface="Arial"/>
              <a:ea typeface="Arial"/>
              <a:cs typeface="Arial"/>
              <a:sym typeface="Arial"/>
            </a:endParaRPr>
          </a:p>
          <a:p>
            <a:pPr indent="-355600" lvl="0" marL="457200" marR="0" rtl="0" algn="l">
              <a:lnSpc>
                <a:spcPct val="100000"/>
              </a:lnSpc>
              <a:spcBef>
                <a:spcPts val="100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Improve transportation infrastructure </a:t>
            </a:r>
            <a:r>
              <a:rPr b="0" i="0" lang="en-US" sz="2000" u="none" cap="none" strike="noStrike">
                <a:solidFill>
                  <a:schemeClr val="dk1"/>
                </a:solidFill>
                <a:latin typeface="Arial"/>
                <a:ea typeface="Arial"/>
                <a:cs typeface="Arial"/>
                <a:sym typeface="Arial"/>
              </a:rPr>
              <a:t>by prioritizing service options for older adults in need and improving mobility-friendly community planning.</a:t>
            </a:r>
            <a:endParaRPr b="0" i="0" sz="2000" u="none" cap="none" strike="noStrike">
              <a:solidFill>
                <a:schemeClr val="dk1"/>
              </a:solidFill>
              <a:latin typeface="Arial"/>
              <a:ea typeface="Arial"/>
              <a:cs typeface="Arial"/>
              <a:sym typeface="Arial"/>
            </a:endParaRPr>
          </a:p>
          <a:p>
            <a:pPr indent="-355600" lvl="0" marL="457200" marR="0" rtl="0" algn="l">
              <a:lnSpc>
                <a:spcPct val="100000"/>
              </a:lnSpc>
              <a:spcBef>
                <a:spcPts val="1000"/>
              </a:spcBef>
              <a:spcAft>
                <a:spcPts val="100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Increase social connection </a:t>
            </a:r>
            <a:r>
              <a:rPr b="0" i="0" lang="en-US" sz="2000" u="none" cap="none" strike="noStrike">
                <a:solidFill>
                  <a:schemeClr val="dk1"/>
                </a:solidFill>
                <a:latin typeface="Arial"/>
                <a:ea typeface="Arial"/>
                <a:cs typeface="Arial"/>
                <a:sym typeface="Arial"/>
              </a:rPr>
              <a:t>through policies that identify older adults at risk of social isolation and promoting programs that support inclusion.</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30"/>
          <p:cNvPicPr preferRelativeResize="0"/>
          <p:nvPr/>
        </p:nvPicPr>
        <p:blipFill rotWithShape="1">
          <a:blip r:embed="rId3">
            <a:alphaModFix/>
          </a:blip>
          <a:srcRect b="4396" l="0" r="0" t="0"/>
          <a:stretch/>
        </p:blipFill>
        <p:spPr>
          <a:xfrm>
            <a:off x="0" y="0"/>
            <a:ext cx="12192005" cy="6858001"/>
          </a:xfrm>
          <a:prstGeom prst="rect">
            <a:avLst/>
          </a:prstGeom>
          <a:noFill/>
          <a:ln>
            <a:noFill/>
          </a:ln>
        </p:spPr>
      </p:pic>
      <p:sp>
        <p:nvSpPr>
          <p:cNvPr id="244" name="Google Shape;244;p30"/>
          <p:cNvSpPr txBox="1"/>
          <p:nvPr>
            <p:ph type="ctrTitle"/>
          </p:nvPr>
        </p:nvSpPr>
        <p:spPr>
          <a:xfrm>
            <a:off x="907350" y="2341300"/>
            <a:ext cx="10377300" cy="2629800"/>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SzPts val="6000"/>
              <a:buNone/>
            </a:pPr>
            <a:r>
              <a:rPr b="1" lang="en-US" sz="7500">
                <a:solidFill>
                  <a:srgbClr val="FFC000"/>
                </a:solidFill>
              </a:rPr>
              <a:t>DISCUSSION </a:t>
            </a:r>
            <a:endParaRPr b="1" sz="7200">
              <a:solidFill>
                <a:srgbClr val="FFC000"/>
              </a:solidFill>
            </a:endParaRPr>
          </a:p>
          <a:p>
            <a:pPr indent="0" lvl="0" marL="0" rtl="0" algn="ctr">
              <a:lnSpc>
                <a:spcPct val="100000"/>
              </a:lnSpc>
              <a:spcBef>
                <a:spcPts val="1000"/>
              </a:spcBef>
              <a:spcAft>
                <a:spcPts val="0"/>
              </a:spcAft>
              <a:buSzPts val="6000"/>
              <a:buNone/>
            </a:pPr>
            <a:r>
              <a:rPr lang="en-US" sz="3500">
                <a:solidFill>
                  <a:schemeClr val="lt1"/>
                </a:solidFill>
              </a:rPr>
              <a:t>Feedback on Priorities and Implementation</a:t>
            </a:r>
            <a:endParaRPr sz="4100"/>
          </a:p>
        </p:txBody>
      </p:sp>
      <p:pic>
        <p:nvPicPr>
          <p:cNvPr descr="Maryland Department of Aging logo" id="245" name="Google Shape;245;p30"/>
          <p:cNvPicPr preferRelativeResize="0"/>
          <p:nvPr/>
        </p:nvPicPr>
        <p:blipFill rotWithShape="1">
          <a:blip r:embed="rId4">
            <a:alphaModFix/>
          </a:blip>
          <a:srcRect b="0" l="0" r="0" t="0"/>
          <a:stretch/>
        </p:blipFill>
        <p:spPr>
          <a:xfrm>
            <a:off x="10371909" y="5268728"/>
            <a:ext cx="1362609" cy="111065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AFAFA"/>
            </a:gs>
            <a:gs pos="100000">
              <a:srgbClr val="E8E8E8"/>
            </a:gs>
          </a:gsLst>
          <a:lin ang="0" scaled="0"/>
        </a:gradFill>
      </p:bgPr>
    </p:bg>
    <p:spTree>
      <p:nvGrpSpPr>
        <p:cNvPr id="250" name="Shape 250"/>
        <p:cNvGrpSpPr/>
        <p:nvPr/>
      </p:nvGrpSpPr>
      <p:grpSpPr>
        <a:xfrm>
          <a:off x="0" y="0"/>
          <a:ext cx="0" cy="0"/>
          <a:chOff x="0" y="0"/>
          <a:chExt cx="0" cy="0"/>
        </a:xfrm>
      </p:grpSpPr>
      <p:sp>
        <p:nvSpPr>
          <p:cNvPr id="251" name="Google Shape;251;p31"/>
          <p:cNvSpPr txBox="1"/>
          <p:nvPr/>
        </p:nvSpPr>
        <p:spPr>
          <a:xfrm>
            <a:off x="705075" y="1108350"/>
            <a:ext cx="10912200" cy="1065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E2107"/>
              </a:buClr>
              <a:buSzPts val="7200"/>
              <a:buFont typeface="Arial"/>
              <a:buNone/>
            </a:pPr>
            <a:r>
              <a:rPr b="1" i="0" lang="en-US" sz="7200" u="none" cap="none" strike="noStrike">
                <a:solidFill>
                  <a:srgbClr val="CE2107"/>
                </a:solidFill>
                <a:latin typeface="Arial"/>
                <a:ea typeface="Arial"/>
                <a:cs typeface="Arial"/>
                <a:sym typeface="Arial"/>
              </a:rPr>
              <a:t>Questions to Consider</a:t>
            </a:r>
            <a:endParaRPr b="1" i="0" sz="7200" u="none" cap="none" strike="noStrike">
              <a:solidFill>
                <a:srgbClr val="CE2107"/>
              </a:solidFill>
              <a:latin typeface="Arial"/>
              <a:ea typeface="Arial"/>
              <a:cs typeface="Arial"/>
              <a:sym typeface="Arial"/>
            </a:endParaRPr>
          </a:p>
          <a:p>
            <a:pPr indent="0" lvl="0" marL="0" marR="0" rtl="0" algn="l">
              <a:lnSpc>
                <a:spcPct val="90000"/>
              </a:lnSpc>
              <a:spcBef>
                <a:spcPts val="0"/>
              </a:spcBef>
              <a:spcAft>
                <a:spcPts val="0"/>
              </a:spcAft>
              <a:buClr>
                <a:srgbClr val="CE2107"/>
              </a:buClr>
              <a:buSzPts val="7200"/>
              <a:buFont typeface="Arial"/>
              <a:buNone/>
            </a:pPr>
            <a:r>
              <a:t/>
            </a:r>
            <a:endParaRPr b="1" i="0" sz="7200" u="none" cap="none" strike="noStrike">
              <a:solidFill>
                <a:srgbClr val="CE2107"/>
              </a:solidFill>
              <a:latin typeface="Arial"/>
              <a:ea typeface="Arial"/>
              <a:cs typeface="Arial"/>
              <a:sym typeface="Arial"/>
            </a:endParaRPr>
          </a:p>
        </p:txBody>
      </p:sp>
      <p:sp>
        <p:nvSpPr>
          <p:cNvPr id="252" name="Google Shape;252;p31"/>
          <p:cNvSpPr txBox="1"/>
          <p:nvPr/>
        </p:nvSpPr>
        <p:spPr>
          <a:xfrm>
            <a:off x="2529725" y="2333224"/>
            <a:ext cx="7863000" cy="1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800"/>
              </a:spcBef>
              <a:spcAft>
                <a:spcPts val="1000"/>
              </a:spcAft>
              <a:buClr>
                <a:srgbClr val="000000"/>
              </a:buClr>
              <a:buSzPts val="3900"/>
              <a:buFont typeface="Arial"/>
              <a:buNone/>
            </a:pPr>
            <a:r>
              <a:rPr b="0" i="0" lang="en-US" sz="3900" u="none" cap="none" strike="noStrike">
                <a:solidFill>
                  <a:schemeClr val="dk1"/>
                </a:solidFill>
                <a:latin typeface="Arial"/>
                <a:ea typeface="Arial"/>
                <a:cs typeface="Arial"/>
                <a:sym typeface="Arial"/>
              </a:rPr>
              <a:t>Does LRM provide a strong foundation for preparing Maryland for longer lives?</a:t>
            </a:r>
            <a:endParaRPr b="0" i="0" sz="3900" u="none" cap="none" strike="noStrike">
              <a:solidFill>
                <a:schemeClr val="dk1"/>
              </a:solidFill>
              <a:latin typeface="Arial"/>
              <a:ea typeface="Arial"/>
              <a:cs typeface="Arial"/>
              <a:sym typeface="Arial"/>
            </a:endParaRPr>
          </a:p>
        </p:txBody>
      </p:sp>
      <p:pic>
        <p:nvPicPr>
          <p:cNvPr id="253" name="Google Shape;253;p31"/>
          <p:cNvPicPr preferRelativeResize="0"/>
          <p:nvPr/>
        </p:nvPicPr>
        <p:blipFill rotWithShape="1">
          <a:blip r:embed="rId3">
            <a:alphaModFix/>
          </a:blip>
          <a:srcRect b="0" l="0" r="71753" t="0"/>
          <a:stretch/>
        </p:blipFill>
        <p:spPr>
          <a:xfrm>
            <a:off x="853400" y="2529500"/>
            <a:ext cx="1537900" cy="15445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AFAFA"/>
            </a:gs>
            <a:gs pos="100000">
              <a:srgbClr val="E8E8E8"/>
            </a:gs>
          </a:gsLst>
          <a:lin ang="0" scaled="0"/>
        </a:gradFill>
      </p:bgPr>
    </p:bg>
    <p:spTree>
      <p:nvGrpSpPr>
        <p:cNvPr id="258" name="Shape 258"/>
        <p:cNvGrpSpPr/>
        <p:nvPr/>
      </p:nvGrpSpPr>
      <p:grpSpPr>
        <a:xfrm>
          <a:off x="0" y="0"/>
          <a:ext cx="0" cy="0"/>
          <a:chOff x="0" y="0"/>
          <a:chExt cx="0" cy="0"/>
        </a:xfrm>
      </p:grpSpPr>
      <p:sp>
        <p:nvSpPr>
          <p:cNvPr id="259" name="Google Shape;259;p32"/>
          <p:cNvSpPr txBox="1"/>
          <p:nvPr/>
        </p:nvSpPr>
        <p:spPr>
          <a:xfrm>
            <a:off x="705075" y="1108350"/>
            <a:ext cx="10912200" cy="1065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E2107"/>
              </a:buClr>
              <a:buSzPts val="7200"/>
              <a:buFont typeface="Arial"/>
              <a:buNone/>
            </a:pPr>
            <a:r>
              <a:rPr b="1" i="0" lang="en-US" sz="7200" u="none" cap="none" strike="noStrike">
                <a:solidFill>
                  <a:srgbClr val="CE2107"/>
                </a:solidFill>
                <a:latin typeface="Arial"/>
                <a:ea typeface="Arial"/>
                <a:cs typeface="Arial"/>
                <a:sym typeface="Arial"/>
              </a:rPr>
              <a:t>Questions to Consider</a:t>
            </a:r>
            <a:endParaRPr b="1" i="0" sz="7200" u="none" cap="none" strike="noStrike">
              <a:solidFill>
                <a:srgbClr val="CE2107"/>
              </a:solidFill>
              <a:latin typeface="Arial"/>
              <a:ea typeface="Arial"/>
              <a:cs typeface="Arial"/>
              <a:sym typeface="Arial"/>
            </a:endParaRPr>
          </a:p>
          <a:p>
            <a:pPr indent="0" lvl="0" marL="0" marR="0" rtl="0" algn="l">
              <a:lnSpc>
                <a:spcPct val="90000"/>
              </a:lnSpc>
              <a:spcBef>
                <a:spcPts val="0"/>
              </a:spcBef>
              <a:spcAft>
                <a:spcPts val="0"/>
              </a:spcAft>
              <a:buClr>
                <a:srgbClr val="CE2107"/>
              </a:buClr>
              <a:buSzPts val="7200"/>
              <a:buFont typeface="Arial"/>
              <a:buNone/>
            </a:pPr>
            <a:r>
              <a:t/>
            </a:r>
            <a:endParaRPr b="1" i="0" sz="7200" u="none" cap="none" strike="noStrike">
              <a:solidFill>
                <a:srgbClr val="CE2107"/>
              </a:solidFill>
              <a:latin typeface="Arial"/>
              <a:ea typeface="Arial"/>
              <a:cs typeface="Arial"/>
              <a:sym typeface="Arial"/>
            </a:endParaRPr>
          </a:p>
        </p:txBody>
      </p:sp>
      <p:sp>
        <p:nvSpPr>
          <p:cNvPr id="260" name="Google Shape;260;p32"/>
          <p:cNvSpPr txBox="1"/>
          <p:nvPr/>
        </p:nvSpPr>
        <p:spPr>
          <a:xfrm>
            <a:off x="2529725" y="2310049"/>
            <a:ext cx="7863000" cy="1764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800"/>
              </a:spcBef>
              <a:spcAft>
                <a:spcPts val="1000"/>
              </a:spcAft>
              <a:buClr>
                <a:srgbClr val="000000"/>
              </a:buClr>
              <a:buSzPts val="3900"/>
              <a:buFont typeface="Arial"/>
              <a:buNone/>
            </a:pPr>
            <a:r>
              <a:rPr b="0" i="0" lang="en-US" sz="3900" u="none" cap="none" strike="noStrike">
                <a:solidFill>
                  <a:schemeClr val="dk1"/>
                </a:solidFill>
                <a:latin typeface="Arial"/>
                <a:ea typeface="Arial"/>
                <a:cs typeface="Arial"/>
                <a:sym typeface="Arial"/>
              </a:rPr>
              <a:t>What do you like about LRM? What else should be included </a:t>
            </a:r>
            <a:br>
              <a:rPr b="0" i="0" lang="en-US" sz="3900" u="none" cap="none" strike="noStrike">
                <a:solidFill>
                  <a:schemeClr val="dk1"/>
                </a:solidFill>
                <a:latin typeface="Arial"/>
                <a:ea typeface="Arial"/>
                <a:cs typeface="Arial"/>
                <a:sym typeface="Arial"/>
              </a:rPr>
            </a:br>
            <a:r>
              <a:rPr b="0" i="0" lang="en-US" sz="3900" u="none" cap="none" strike="noStrike">
                <a:solidFill>
                  <a:schemeClr val="dk1"/>
                </a:solidFill>
                <a:latin typeface="Arial"/>
                <a:ea typeface="Arial"/>
                <a:cs typeface="Arial"/>
                <a:sym typeface="Arial"/>
              </a:rPr>
              <a:t>in it going forward?</a:t>
            </a:r>
            <a:endParaRPr b="0" i="0" sz="3900" u="none" cap="none" strike="noStrike">
              <a:solidFill>
                <a:schemeClr val="dk1"/>
              </a:solidFill>
              <a:latin typeface="Arial"/>
              <a:ea typeface="Arial"/>
              <a:cs typeface="Arial"/>
              <a:sym typeface="Arial"/>
            </a:endParaRPr>
          </a:p>
        </p:txBody>
      </p:sp>
      <p:pic>
        <p:nvPicPr>
          <p:cNvPr id="261" name="Google Shape;261;p32"/>
          <p:cNvPicPr preferRelativeResize="0"/>
          <p:nvPr/>
        </p:nvPicPr>
        <p:blipFill rotWithShape="1">
          <a:blip r:embed="rId3">
            <a:alphaModFix/>
          </a:blip>
          <a:srcRect b="0" l="35876" r="35875" t="0"/>
          <a:stretch/>
        </p:blipFill>
        <p:spPr>
          <a:xfrm>
            <a:off x="853400" y="2529500"/>
            <a:ext cx="1537900" cy="15445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5"/>
          <p:cNvPicPr preferRelativeResize="0"/>
          <p:nvPr/>
        </p:nvPicPr>
        <p:blipFill rotWithShape="1">
          <a:blip r:embed="rId3">
            <a:alphaModFix/>
          </a:blip>
          <a:srcRect b="4396" l="0" r="0" t="0"/>
          <a:stretch/>
        </p:blipFill>
        <p:spPr>
          <a:xfrm>
            <a:off x="0" y="0"/>
            <a:ext cx="12192005" cy="6858001"/>
          </a:xfrm>
          <a:prstGeom prst="rect">
            <a:avLst/>
          </a:prstGeom>
          <a:noFill/>
          <a:ln>
            <a:noFill/>
          </a:ln>
        </p:spPr>
      </p:pic>
      <p:sp>
        <p:nvSpPr>
          <p:cNvPr id="102" name="Google Shape;102;p15"/>
          <p:cNvSpPr txBox="1"/>
          <p:nvPr>
            <p:ph type="ctrTitle"/>
          </p:nvPr>
        </p:nvSpPr>
        <p:spPr>
          <a:xfrm>
            <a:off x="907350" y="2341300"/>
            <a:ext cx="10377300" cy="2629800"/>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SzPts val="6000"/>
              <a:buNone/>
            </a:pPr>
            <a:r>
              <a:rPr b="1" lang="en-US" sz="7500">
                <a:solidFill>
                  <a:srgbClr val="FFC000"/>
                </a:solidFill>
              </a:rPr>
              <a:t>BACKGROUND</a:t>
            </a:r>
            <a:endParaRPr b="1" sz="7200">
              <a:solidFill>
                <a:srgbClr val="FFC000"/>
              </a:solidFill>
            </a:endParaRPr>
          </a:p>
          <a:p>
            <a:pPr indent="0" lvl="0" marL="0" rtl="0" algn="ctr">
              <a:lnSpc>
                <a:spcPct val="100000"/>
              </a:lnSpc>
              <a:spcBef>
                <a:spcPts val="1000"/>
              </a:spcBef>
              <a:spcAft>
                <a:spcPts val="0"/>
              </a:spcAft>
              <a:buSzPts val="6000"/>
              <a:buNone/>
            </a:pPr>
            <a:r>
              <a:rPr lang="en-US" sz="3500">
                <a:solidFill>
                  <a:schemeClr val="lt1"/>
                </a:solidFill>
              </a:rPr>
              <a:t>Maryland’s Demographic Shift and</a:t>
            </a:r>
            <a:r>
              <a:rPr lang="en-US" sz="4100"/>
              <a:t> </a:t>
            </a:r>
            <a:r>
              <a:rPr lang="en-US" sz="3500">
                <a:solidFill>
                  <a:schemeClr val="lt1"/>
                </a:solidFill>
              </a:rPr>
              <a:t>a </a:t>
            </a:r>
            <a:br>
              <a:rPr lang="en-US" sz="3500">
                <a:solidFill>
                  <a:schemeClr val="lt1"/>
                </a:solidFill>
              </a:rPr>
            </a:br>
            <a:r>
              <a:rPr lang="en-US" sz="3500">
                <a:solidFill>
                  <a:schemeClr val="lt1"/>
                </a:solidFill>
              </a:rPr>
              <a:t>Mandate from Governor Moore</a:t>
            </a:r>
            <a:endParaRPr sz="4100"/>
          </a:p>
        </p:txBody>
      </p:sp>
      <p:pic>
        <p:nvPicPr>
          <p:cNvPr descr="Maryland Department of Aging logo" id="103" name="Google Shape;103;p15"/>
          <p:cNvPicPr preferRelativeResize="0"/>
          <p:nvPr/>
        </p:nvPicPr>
        <p:blipFill rotWithShape="1">
          <a:blip r:embed="rId4">
            <a:alphaModFix/>
          </a:blip>
          <a:srcRect b="0" l="0" r="0" t="0"/>
          <a:stretch/>
        </p:blipFill>
        <p:spPr>
          <a:xfrm>
            <a:off x="10371909" y="5268728"/>
            <a:ext cx="1362609" cy="111065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AFAFA"/>
            </a:gs>
            <a:gs pos="100000">
              <a:srgbClr val="E8E8E8"/>
            </a:gs>
          </a:gsLst>
          <a:lin ang="0" scaled="0"/>
        </a:gradFill>
      </p:bgPr>
    </p:bg>
    <p:spTree>
      <p:nvGrpSpPr>
        <p:cNvPr id="266" name="Shape 266"/>
        <p:cNvGrpSpPr/>
        <p:nvPr/>
      </p:nvGrpSpPr>
      <p:grpSpPr>
        <a:xfrm>
          <a:off x="0" y="0"/>
          <a:ext cx="0" cy="0"/>
          <a:chOff x="0" y="0"/>
          <a:chExt cx="0" cy="0"/>
        </a:xfrm>
      </p:grpSpPr>
      <p:sp>
        <p:nvSpPr>
          <p:cNvPr id="267" name="Google Shape;267;p33"/>
          <p:cNvSpPr txBox="1"/>
          <p:nvPr/>
        </p:nvSpPr>
        <p:spPr>
          <a:xfrm>
            <a:off x="705075" y="1108350"/>
            <a:ext cx="10912200" cy="1065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E2107"/>
              </a:buClr>
              <a:buSzPts val="7200"/>
              <a:buFont typeface="Arial"/>
              <a:buNone/>
            </a:pPr>
            <a:r>
              <a:rPr b="1" i="0" lang="en-US" sz="7200" u="none" cap="none" strike="noStrike">
                <a:solidFill>
                  <a:srgbClr val="CE2107"/>
                </a:solidFill>
                <a:latin typeface="Arial"/>
                <a:ea typeface="Arial"/>
                <a:cs typeface="Arial"/>
                <a:sym typeface="Arial"/>
              </a:rPr>
              <a:t>Questions to Consider</a:t>
            </a:r>
            <a:endParaRPr b="1" i="0" sz="7200" u="none" cap="none" strike="noStrike">
              <a:solidFill>
                <a:srgbClr val="CE2107"/>
              </a:solidFill>
              <a:latin typeface="Arial"/>
              <a:ea typeface="Arial"/>
              <a:cs typeface="Arial"/>
              <a:sym typeface="Arial"/>
            </a:endParaRPr>
          </a:p>
          <a:p>
            <a:pPr indent="0" lvl="0" marL="0" marR="0" rtl="0" algn="l">
              <a:lnSpc>
                <a:spcPct val="90000"/>
              </a:lnSpc>
              <a:spcBef>
                <a:spcPts val="0"/>
              </a:spcBef>
              <a:spcAft>
                <a:spcPts val="0"/>
              </a:spcAft>
              <a:buClr>
                <a:srgbClr val="CE2107"/>
              </a:buClr>
              <a:buSzPts val="7200"/>
              <a:buFont typeface="Arial"/>
              <a:buNone/>
            </a:pPr>
            <a:r>
              <a:t/>
            </a:r>
            <a:endParaRPr b="1" i="0" sz="7200" u="none" cap="none" strike="noStrike">
              <a:solidFill>
                <a:srgbClr val="CE2107"/>
              </a:solidFill>
              <a:latin typeface="Arial"/>
              <a:ea typeface="Arial"/>
              <a:cs typeface="Arial"/>
              <a:sym typeface="Arial"/>
            </a:endParaRPr>
          </a:p>
        </p:txBody>
      </p:sp>
      <p:sp>
        <p:nvSpPr>
          <p:cNvPr id="268" name="Google Shape;268;p33"/>
          <p:cNvSpPr txBox="1"/>
          <p:nvPr/>
        </p:nvSpPr>
        <p:spPr>
          <a:xfrm>
            <a:off x="2529725" y="2368723"/>
            <a:ext cx="7863000" cy="1764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800"/>
              </a:spcBef>
              <a:spcAft>
                <a:spcPts val="0"/>
              </a:spcAft>
              <a:buClr>
                <a:srgbClr val="000000"/>
              </a:buClr>
              <a:buSzPts val="3900"/>
              <a:buFont typeface="Arial"/>
              <a:buNone/>
            </a:pPr>
            <a:r>
              <a:rPr b="0" i="0" lang="en-US" sz="3900" u="none" cap="none" strike="noStrike">
                <a:solidFill>
                  <a:schemeClr val="dk1"/>
                </a:solidFill>
                <a:latin typeface="Arial"/>
                <a:ea typeface="Arial"/>
                <a:cs typeface="Arial"/>
                <a:sym typeface="Arial"/>
              </a:rPr>
              <a:t>What do you feel are the biggest priorities when we begin implementation?</a:t>
            </a:r>
            <a:endParaRPr b="0" i="0" sz="39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1000"/>
              </a:spcAft>
              <a:buClr>
                <a:srgbClr val="000000"/>
              </a:buClr>
              <a:buSzPts val="3900"/>
              <a:buFont typeface="Arial"/>
              <a:buNone/>
            </a:pPr>
            <a:r>
              <a:t/>
            </a:r>
            <a:endParaRPr b="0" i="0" sz="3900" u="none" cap="none" strike="noStrike">
              <a:solidFill>
                <a:schemeClr val="dk1"/>
              </a:solidFill>
              <a:latin typeface="Arial"/>
              <a:ea typeface="Arial"/>
              <a:cs typeface="Arial"/>
              <a:sym typeface="Arial"/>
            </a:endParaRPr>
          </a:p>
        </p:txBody>
      </p:sp>
      <p:pic>
        <p:nvPicPr>
          <p:cNvPr id="269" name="Google Shape;269;p33"/>
          <p:cNvPicPr preferRelativeResize="0"/>
          <p:nvPr/>
        </p:nvPicPr>
        <p:blipFill rotWithShape="1">
          <a:blip r:embed="rId3">
            <a:alphaModFix/>
          </a:blip>
          <a:srcRect b="0" l="71753" r="0" t="0"/>
          <a:stretch/>
        </p:blipFill>
        <p:spPr>
          <a:xfrm>
            <a:off x="853400" y="2529500"/>
            <a:ext cx="1537900" cy="15445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34"/>
          <p:cNvPicPr preferRelativeResize="0"/>
          <p:nvPr/>
        </p:nvPicPr>
        <p:blipFill rotWithShape="1">
          <a:blip r:embed="rId3">
            <a:alphaModFix/>
          </a:blip>
          <a:srcRect b="4396" l="0" r="0" t="0"/>
          <a:stretch/>
        </p:blipFill>
        <p:spPr>
          <a:xfrm>
            <a:off x="0" y="0"/>
            <a:ext cx="12192005" cy="6858001"/>
          </a:xfrm>
          <a:prstGeom prst="rect">
            <a:avLst/>
          </a:prstGeom>
          <a:noFill/>
          <a:ln>
            <a:noFill/>
          </a:ln>
        </p:spPr>
      </p:pic>
      <p:pic>
        <p:nvPicPr>
          <p:cNvPr descr="Please leave your feedback at lp.constantcontactpages.com/sv/DQsZIrz" id="276" name="Google Shape;276;p34"/>
          <p:cNvPicPr preferRelativeResize="0"/>
          <p:nvPr/>
        </p:nvPicPr>
        <p:blipFill rotWithShape="1">
          <a:blip r:embed="rId4">
            <a:alphaModFix/>
          </a:blip>
          <a:srcRect b="29318" l="8146" r="74032" t="38996"/>
          <a:stretch/>
        </p:blipFill>
        <p:spPr>
          <a:xfrm>
            <a:off x="2842859" y="1719207"/>
            <a:ext cx="2643542" cy="2643544"/>
          </a:xfrm>
          <a:prstGeom prst="rect">
            <a:avLst/>
          </a:prstGeom>
          <a:noFill/>
          <a:ln>
            <a:noFill/>
          </a:ln>
        </p:spPr>
      </p:pic>
      <p:sp>
        <p:nvSpPr>
          <p:cNvPr id="277" name="Google Shape;277;p34"/>
          <p:cNvSpPr txBox="1"/>
          <p:nvPr>
            <p:ph type="ctrTitle"/>
          </p:nvPr>
        </p:nvSpPr>
        <p:spPr>
          <a:xfrm>
            <a:off x="5692877" y="1719207"/>
            <a:ext cx="4042399" cy="3314909"/>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6000"/>
              <a:buNone/>
            </a:pPr>
            <a:r>
              <a:rPr b="1" lang="en-US" sz="6600">
                <a:solidFill>
                  <a:schemeClr val="lt1"/>
                </a:solidFill>
              </a:rPr>
              <a:t>THANK </a:t>
            </a:r>
            <a:br>
              <a:rPr b="1" lang="en-US" sz="6600">
                <a:solidFill>
                  <a:schemeClr val="lt1"/>
                </a:solidFill>
              </a:rPr>
            </a:br>
            <a:r>
              <a:rPr b="1" lang="en-US" sz="6600">
                <a:solidFill>
                  <a:schemeClr val="lt1"/>
                </a:solidFill>
              </a:rPr>
              <a:t>YOU! </a:t>
            </a:r>
            <a:endParaRPr b="1">
              <a:solidFill>
                <a:schemeClr val="lt1"/>
              </a:solidFill>
            </a:endParaRPr>
          </a:p>
          <a:p>
            <a:pPr indent="0" lvl="0" marL="0" rtl="0" algn="l">
              <a:lnSpc>
                <a:spcPct val="100000"/>
              </a:lnSpc>
              <a:spcBef>
                <a:spcPts val="0"/>
              </a:spcBef>
              <a:spcAft>
                <a:spcPts val="0"/>
              </a:spcAft>
              <a:buSzPts val="6000"/>
              <a:buNone/>
            </a:pPr>
            <a:r>
              <a:rPr b="1" lang="en-US" sz="3600">
                <a:solidFill>
                  <a:srgbClr val="FFC000"/>
                </a:solidFill>
              </a:rPr>
              <a:t>Your feedback is </a:t>
            </a:r>
            <a:br>
              <a:rPr b="1" lang="en-US" sz="3600">
                <a:solidFill>
                  <a:srgbClr val="FFC000"/>
                </a:solidFill>
              </a:rPr>
            </a:br>
            <a:r>
              <a:rPr b="1" lang="en-US" sz="3600">
                <a:solidFill>
                  <a:srgbClr val="FFC000"/>
                </a:solidFill>
              </a:rPr>
              <a:t>appreciated.</a:t>
            </a:r>
            <a:endParaRPr b="1" sz="3600">
              <a:solidFill>
                <a:srgbClr val="FFC000"/>
              </a:solidFill>
            </a:endParaRPr>
          </a:p>
        </p:txBody>
      </p:sp>
      <p:pic>
        <p:nvPicPr>
          <p:cNvPr descr="Maryland Department of Aging logo" id="278" name="Google Shape;278;p34"/>
          <p:cNvPicPr preferRelativeResize="0"/>
          <p:nvPr/>
        </p:nvPicPr>
        <p:blipFill rotWithShape="1">
          <a:blip r:embed="rId5">
            <a:alphaModFix/>
          </a:blip>
          <a:srcRect b="0" l="0" r="0" t="0"/>
          <a:stretch/>
        </p:blipFill>
        <p:spPr>
          <a:xfrm>
            <a:off x="10371909" y="5268728"/>
            <a:ext cx="1362609" cy="111065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descr="We are living Longer. By 2040, Maryland's 60+ population will represent 26.57% of the total state population." id="109" name="Google Shape;109;p16"/>
          <p:cNvPicPr preferRelativeResize="0"/>
          <p:nvPr/>
        </p:nvPicPr>
        <p:blipFill rotWithShape="1">
          <a:blip r:embed="rId3">
            <a:alphaModFix/>
          </a:blip>
          <a:srcRect b="0" l="0" r="0" t="0"/>
          <a:stretch/>
        </p:blipFill>
        <p:spPr>
          <a:xfrm>
            <a:off x="0" y="0"/>
            <a:ext cx="12192001" cy="68580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90000"/>
              </a:lnSpc>
              <a:spcBef>
                <a:spcPts val="0"/>
              </a:spcBef>
              <a:spcAft>
                <a:spcPts val="0"/>
              </a:spcAft>
              <a:buClr>
                <a:schemeClr val="dk1"/>
              </a:buClr>
              <a:buSzPct val="70707"/>
              <a:buFont typeface="Arial"/>
              <a:buNone/>
            </a:pPr>
            <a:r>
              <a:t/>
            </a:r>
            <a:endParaRPr/>
          </a:p>
        </p:txBody>
      </p:sp>
      <p:sp>
        <p:nvSpPr>
          <p:cNvPr id="115" name="Google Shape;115;p17"/>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p>
            <a:pPr indent="0" lvl="0" marL="0" rtl="0" algn="l">
              <a:lnSpc>
                <a:spcPct val="90000"/>
              </a:lnSpc>
              <a:spcBef>
                <a:spcPts val="0"/>
              </a:spcBef>
              <a:spcAft>
                <a:spcPts val="1600"/>
              </a:spcAft>
              <a:buClr>
                <a:schemeClr val="dk1"/>
              </a:buClr>
              <a:buSzPts val="1800"/>
              <a:buNone/>
            </a:pPr>
            <a:r>
              <a:t/>
            </a:r>
            <a:endParaRPr/>
          </a:p>
        </p:txBody>
      </p:sp>
      <p:pic>
        <p:nvPicPr>
          <p:cNvPr descr="Governor Moore Signs Executive Order Establishing Longevity Ready Maryland Initiative." id="116" name="Google Shape;116;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descr="A multisector plan for aging is a cross-sector, state-led strategic planning roadmap for transforming the infrastructure and coordination of services for older adults, people with disabilities, and caregivers." id="122" name="Google Shape;122;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19"/>
          <p:cNvPicPr preferRelativeResize="0"/>
          <p:nvPr/>
        </p:nvPicPr>
        <p:blipFill rotWithShape="1">
          <a:blip r:embed="rId3">
            <a:alphaModFix/>
          </a:blip>
          <a:srcRect b="4396" l="0" r="0" t="0"/>
          <a:stretch/>
        </p:blipFill>
        <p:spPr>
          <a:xfrm>
            <a:off x="0" y="0"/>
            <a:ext cx="12192005" cy="6858001"/>
          </a:xfrm>
          <a:prstGeom prst="rect">
            <a:avLst/>
          </a:prstGeom>
          <a:noFill/>
          <a:ln>
            <a:noFill/>
          </a:ln>
        </p:spPr>
      </p:pic>
      <p:sp>
        <p:nvSpPr>
          <p:cNvPr id="129" name="Google Shape;129;p19"/>
          <p:cNvSpPr txBox="1"/>
          <p:nvPr>
            <p:ph type="ctrTitle"/>
          </p:nvPr>
        </p:nvSpPr>
        <p:spPr>
          <a:xfrm>
            <a:off x="0" y="2422750"/>
            <a:ext cx="12192000" cy="2629800"/>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SzPts val="6000"/>
              <a:buNone/>
            </a:pPr>
            <a:r>
              <a:rPr b="1" lang="en-US" sz="7500">
                <a:solidFill>
                  <a:srgbClr val="FFC000"/>
                </a:solidFill>
              </a:rPr>
              <a:t>PLAN </a:t>
            </a:r>
            <a:r>
              <a:rPr b="1" lang="en-US" sz="7500">
                <a:solidFill>
                  <a:schemeClr val="accent4"/>
                </a:solidFill>
              </a:rPr>
              <a:t>REVIEW</a:t>
            </a:r>
            <a:endParaRPr b="1" sz="7200">
              <a:solidFill>
                <a:srgbClr val="FFC000"/>
              </a:solidFill>
            </a:endParaRPr>
          </a:p>
          <a:p>
            <a:pPr indent="0" lvl="0" marL="0" rtl="0" algn="ctr">
              <a:lnSpc>
                <a:spcPct val="100000"/>
              </a:lnSpc>
              <a:spcBef>
                <a:spcPts val="1000"/>
              </a:spcBef>
              <a:spcAft>
                <a:spcPts val="0"/>
              </a:spcAft>
              <a:buSzPts val="6000"/>
              <a:buNone/>
            </a:pPr>
            <a:r>
              <a:rPr lang="en-US" sz="3500">
                <a:solidFill>
                  <a:schemeClr val="lt1"/>
                </a:solidFill>
              </a:rPr>
              <a:t>Where Maryland Stands, </a:t>
            </a:r>
            <a:br>
              <a:rPr lang="en-US" sz="3500">
                <a:solidFill>
                  <a:schemeClr val="lt1"/>
                </a:solidFill>
              </a:rPr>
            </a:br>
            <a:r>
              <a:rPr lang="en-US" sz="3500">
                <a:solidFill>
                  <a:schemeClr val="lt1"/>
                </a:solidFill>
              </a:rPr>
              <a:t>Epic Goals, and Implementation</a:t>
            </a:r>
            <a:endParaRPr sz="4100"/>
          </a:p>
        </p:txBody>
      </p:sp>
      <p:pic>
        <p:nvPicPr>
          <p:cNvPr descr="Maryland Department of Aging logo" id="130" name="Google Shape;130;p19"/>
          <p:cNvPicPr preferRelativeResize="0"/>
          <p:nvPr/>
        </p:nvPicPr>
        <p:blipFill rotWithShape="1">
          <a:blip r:embed="rId4">
            <a:alphaModFix/>
          </a:blip>
          <a:srcRect b="0" l="0" r="0" t="0"/>
          <a:stretch/>
        </p:blipFill>
        <p:spPr>
          <a:xfrm>
            <a:off x="10371909" y="5268728"/>
            <a:ext cx="1362609" cy="11106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AFAFA"/>
            </a:gs>
            <a:gs pos="100000">
              <a:srgbClr val="E8E8E8"/>
            </a:gs>
          </a:gsLst>
          <a:lin ang="0" scaled="0"/>
        </a:gradFill>
      </p:bgPr>
    </p:bg>
    <p:spTree>
      <p:nvGrpSpPr>
        <p:cNvPr id="135" name="Shape 135"/>
        <p:cNvGrpSpPr/>
        <p:nvPr/>
      </p:nvGrpSpPr>
      <p:grpSpPr>
        <a:xfrm>
          <a:off x="0" y="0"/>
          <a:ext cx="0" cy="0"/>
          <a:chOff x="0" y="0"/>
          <a:chExt cx="0" cy="0"/>
        </a:xfrm>
      </p:grpSpPr>
      <p:sp>
        <p:nvSpPr>
          <p:cNvPr id="136" name="Google Shape;136;p20"/>
          <p:cNvSpPr txBox="1"/>
          <p:nvPr/>
        </p:nvSpPr>
        <p:spPr>
          <a:xfrm>
            <a:off x="1085425" y="725546"/>
            <a:ext cx="5673000" cy="28365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CE2107"/>
              </a:buClr>
              <a:buSzPts val="7200"/>
              <a:buFont typeface="Arial"/>
              <a:buNone/>
            </a:pPr>
            <a:r>
              <a:rPr b="1" i="0" lang="en-US" sz="7200" u="none" cap="none" strike="noStrike">
                <a:solidFill>
                  <a:srgbClr val="CE2107"/>
                </a:solidFill>
                <a:latin typeface="Arial"/>
                <a:ea typeface="Arial"/>
                <a:cs typeface="Arial"/>
                <a:sym typeface="Arial"/>
              </a:rPr>
              <a:t>Where Maryland Stands</a:t>
            </a:r>
            <a:endParaRPr b="0" i="0" sz="7200" u="none" cap="none" strike="noStrike">
              <a:solidFill>
                <a:schemeClr val="dk1"/>
              </a:solidFill>
              <a:latin typeface="Arial"/>
              <a:ea typeface="Arial"/>
              <a:cs typeface="Arial"/>
              <a:sym typeface="Arial"/>
            </a:endParaRPr>
          </a:p>
        </p:txBody>
      </p:sp>
      <p:sp>
        <p:nvSpPr>
          <p:cNvPr id="137" name="Google Shape;137;p20"/>
          <p:cNvSpPr txBox="1"/>
          <p:nvPr/>
        </p:nvSpPr>
        <p:spPr>
          <a:xfrm>
            <a:off x="1249750" y="3631625"/>
            <a:ext cx="3898200" cy="2364300"/>
          </a:xfrm>
          <a:prstGeom prst="rect">
            <a:avLst/>
          </a:prstGeom>
          <a:noFill/>
          <a:ln>
            <a:noFill/>
          </a:ln>
        </p:spPr>
        <p:txBody>
          <a:bodyPr anchorCtr="0" anchor="t" bIns="91425" lIns="91425" spcFirstLastPara="1" rIns="91425" wrap="square" tIns="91425">
            <a:noAutofit/>
          </a:bodyPr>
          <a:lstStyle/>
          <a:p>
            <a:pPr indent="-361950" lvl="0" marL="457200" marR="0" rtl="0" algn="l">
              <a:lnSpc>
                <a:spcPct val="100000"/>
              </a:lnSpc>
              <a:spcBef>
                <a:spcPts val="100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The older adult population is growing.</a:t>
            </a:r>
            <a:endParaRPr b="0" i="0" sz="2100" u="none" cap="none" strike="noStrike">
              <a:solidFill>
                <a:schemeClr val="dk1"/>
              </a:solidFill>
              <a:latin typeface="Arial"/>
              <a:ea typeface="Arial"/>
              <a:cs typeface="Arial"/>
              <a:sym typeface="Arial"/>
            </a:endParaRPr>
          </a:p>
          <a:p>
            <a:pPr indent="-361950" lvl="0" marL="457200" marR="0" rtl="0" algn="l">
              <a:lnSpc>
                <a:spcPct val="100000"/>
              </a:lnSpc>
              <a:spcBef>
                <a:spcPts val="1000"/>
              </a:spcBef>
              <a:spcAft>
                <a:spcPts val="0"/>
              </a:spcAft>
              <a:buClr>
                <a:schemeClr val="dk1"/>
              </a:buClr>
              <a:buSzPts val="2100"/>
              <a:buFont typeface="Arial"/>
              <a:buChar char="●"/>
            </a:pPr>
            <a:r>
              <a:rPr b="0" i="0" lang="en-US" sz="2100" u="none" cap="none" strike="noStrike">
                <a:solidFill>
                  <a:schemeClr val="dk1"/>
                </a:solidFill>
                <a:latin typeface="Arial"/>
                <a:ea typeface="Arial"/>
                <a:cs typeface="Arial"/>
                <a:sym typeface="Arial"/>
              </a:rPr>
              <a:t>The wellbeing of the older adult population is very important to Maryland communities</a:t>
            </a:r>
            <a:endParaRPr b="0" i="0" sz="2100" u="none" cap="none" strike="noStrike">
              <a:solidFill>
                <a:schemeClr val="dk1"/>
              </a:solidFill>
              <a:latin typeface="Arial"/>
              <a:ea typeface="Arial"/>
              <a:cs typeface="Arial"/>
              <a:sym typeface="Arial"/>
            </a:endParaRPr>
          </a:p>
        </p:txBody>
      </p:sp>
      <p:pic>
        <p:nvPicPr>
          <p:cNvPr descr="Copy of a &quot;Where Maryland Stands&quot; section of the plan." id="138" name="Google Shape;138;p20"/>
          <p:cNvPicPr preferRelativeResize="0"/>
          <p:nvPr/>
        </p:nvPicPr>
        <p:blipFill rotWithShape="1">
          <a:blip r:embed="rId3">
            <a:alphaModFix/>
          </a:blip>
          <a:srcRect b="0" l="0" r="0" t="0"/>
          <a:stretch/>
        </p:blipFill>
        <p:spPr>
          <a:xfrm>
            <a:off x="5736575" y="261450"/>
            <a:ext cx="4895324" cy="6335121"/>
          </a:xfrm>
          <a:prstGeom prst="rect">
            <a:avLst/>
          </a:prstGeom>
          <a:noFill/>
          <a:ln>
            <a:noFill/>
          </a:ln>
          <a:effectLst>
            <a:outerShdw blurRad="63500" sx="102000" rotWithShape="0" algn="ctr" sy="102000">
              <a:srgbClr val="A5A5A5">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AFAFA"/>
            </a:gs>
            <a:gs pos="100000">
              <a:srgbClr val="E8E8E8"/>
            </a:gs>
          </a:gsLst>
          <a:lin ang="0" scaled="0"/>
        </a:gradFill>
      </p:bgPr>
    </p:bg>
    <p:spTree>
      <p:nvGrpSpPr>
        <p:cNvPr id="143" name="Shape 143"/>
        <p:cNvGrpSpPr/>
        <p:nvPr/>
      </p:nvGrpSpPr>
      <p:grpSpPr>
        <a:xfrm>
          <a:off x="0" y="0"/>
          <a:ext cx="0" cy="0"/>
          <a:chOff x="0" y="0"/>
          <a:chExt cx="0" cy="0"/>
        </a:xfrm>
      </p:grpSpPr>
      <p:sp>
        <p:nvSpPr>
          <p:cNvPr id="144" name="Google Shape;144;p21"/>
          <p:cNvSpPr txBox="1"/>
          <p:nvPr/>
        </p:nvSpPr>
        <p:spPr>
          <a:xfrm>
            <a:off x="735325" y="725550"/>
            <a:ext cx="5873400" cy="10005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CE2107"/>
              </a:buClr>
              <a:buSzPts val="7200"/>
              <a:buFont typeface="Arial"/>
              <a:buNone/>
            </a:pPr>
            <a:r>
              <a:rPr b="1" i="0" lang="en-US" sz="7200" u="none" cap="none" strike="noStrike">
                <a:solidFill>
                  <a:srgbClr val="CE2107"/>
                </a:solidFill>
                <a:latin typeface="Arial"/>
                <a:ea typeface="Arial"/>
                <a:cs typeface="Arial"/>
                <a:sym typeface="Arial"/>
              </a:rPr>
              <a:t>Epic </a:t>
            </a:r>
            <a:endParaRPr b="1" i="0" sz="7200" u="none" cap="none" strike="noStrike">
              <a:solidFill>
                <a:srgbClr val="CE2107"/>
              </a:solidFill>
              <a:latin typeface="Arial"/>
              <a:ea typeface="Arial"/>
              <a:cs typeface="Arial"/>
              <a:sym typeface="Arial"/>
            </a:endParaRPr>
          </a:p>
          <a:p>
            <a:pPr indent="0" lvl="0" marL="0" marR="0" rtl="0" algn="l">
              <a:lnSpc>
                <a:spcPct val="80000"/>
              </a:lnSpc>
              <a:spcBef>
                <a:spcPts val="0"/>
              </a:spcBef>
              <a:spcAft>
                <a:spcPts val="0"/>
              </a:spcAft>
              <a:buClr>
                <a:srgbClr val="CE2107"/>
              </a:buClr>
              <a:buSzPts val="7200"/>
              <a:buFont typeface="Arial"/>
              <a:buNone/>
            </a:pPr>
            <a:r>
              <a:rPr b="1" i="0" lang="en-US" sz="7200" u="none" cap="none" strike="noStrike">
                <a:solidFill>
                  <a:srgbClr val="CE2107"/>
                </a:solidFill>
                <a:latin typeface="Arial"/>
                <a:ea typeface="Arial"/>
                <a:cs typeface="Arial"/>
                <a:sym typeface="Arial"/>
              </a:rPr>
              <a:t>Goals</a:t>
            </a:r>
            <a:endParaRPr b="0" i="0" sz="7200" u="none" cap="none" strike="noStrike">
              <a:solidFill>
                <a:schemeClr val="dk1"/>
              </a:solidFill>
              <a:latin typeface="Arial"/>
              <a:ea typeface="Arial"/>
              <a:cs typeface="Arial"/>
              <a:sym typeface="Arial"/>
            </a:endParaRPr>
          </a:p>
        </p:txBody>
      </p:sp>
      <p:sp>
        <p:nvSpPr>
          <p:cNvPr id="145" name="Google Shape;145;p21"/>
          <p:cNvSpPr txBox="1"/>
          <p:nvPr/>
        </p:nvSpPr>
        <p:spPr>
          <a:xfrm>
            <a:off x="625275" y="2700150"/>
            <a:ext cx="3297900" cy="33600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100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Areas of Focus: </a:t>
            </a:r>
            <a:r>
              <a:rPr b="0" i="0" lang="en-US" sz="2000" u="none" cap="none" strike="noStrike">
                <a:solidFill>
                  <a:schemeClr val="dk1"/>
                </a:solidFill>
                <a:latin typeface="Arial"/>
                <a:ea typeface="Arial"/>
                <a:cs typeface="Arial"/>
                <a:sym typeface="Arial"/>
              </a:rPr>
              <a:t>Informed by research and mandated by Governor Moore.</a:t>
            </a:r>
            <a:endParaRPr b="0" i="0" sz="2000" u="none" cap="none" strike="noStrike">
              <a:solidFill>
                <a:schemeClr val="dk1"/>
              </a:solidFill>
              <a:latin typeface="Arial"/>
              <a:ea typeface="Arial"/>
              <a:cs typeface="Arial"/>
              <a:sym typeface="Arial"/>
            </a:endParaRPr>
          </a:p>
          <a:p>
            <a:pPr indent="-355600" lvl="0" marL="457200" marR="0" rtl="0" algn="l">
              <a:lnSpc>
                <a:spcPct val="100000"/>
              </a:lnSpc>
              <a:spcBef>
                <a:spcPts val="100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Objectives: </a:t>
            </a:r>
            <a:r>
              <a:rPr b="0" i="0" lang="en-US" sz="2000" u="none" cap="none" strike="noStrike">
                <a:solidFill>
                  <a:schemeClr val="dk1"/>
                </a:solidFill>
                <a:latin typeface="Arial"/>
                <a:ea typeface="Arial"/>
                <a:cs typeface="Arial"/>
                <a:sym typeface="Arial"/>
              </a:rPr>
              <a:t>Supported by specific strategies with defined outcomes and measures of success.</a:t>
            </a:r>
            <a:endParaRPr b="0" i="0" sz="2000" u="none" cap="none" strike="noStrike">
              <a:solidFill>
                <a:schemeClr val="dk1"/>
              </a:solidFill>
              <a:latin typeface="Arial"/>
              <a:ea typeface="Arial"/>
              <a:cs typeface="Arial"/>
              <a:sym typeface="Arial"/>
            </a:endParaRPr>
          </a:p>
        </p:txBody>
      </p:sp>
      <p:pic>
        <p:nvPicPr>
          <p:cNvPr descr="A copy of the &quot;Epic Goals&quot; section of the plan." id="146" name="Google Shape;146;p21"/>
          <p:cNvPicPr preferRelativeResize="0"/>
          <p:nvPr/>
        </p:nvPicPr>
        <p:blipFill rotWithShape="1">
          <a:blip r:embed="rId3">
            <a:alphaModFix/>
          </a:blip>
          <a:srcRect b="0" l="0" r="0" t="0"/>
          <a:stretch/>
        </p:blipFill>
        <p:spPr>
          <a:xfrm>
            <a:off x="4023063" y="725544"/>
            <a:ext cx="3765101" cy="5119430"/>
          </a:xfrm>
          <a:prstGeom prst="rect">
            <a:avLst/>
          </a:prstGeom>
          <a:noFill/>
          <a:ln>
            <a:noFill/>
          </a:ln>
          <a:effectLst>
            <a:outerShdw blurRad="63500" sx="102000" rotWithShape="0" algn="ctr" sy="102000">
              <a:srgbClr val="A5A5A5">
                <a:alpha val="40000"/>
              </a:srgbClr>
            </a:outerShdw>
          </a:effectLst>
        </p:spPr>
      </p:pic>
      <p:pic>
        <p:nvPicPr>
          <p:cNvPr descr="A copy of the &quot;Epic Goals&quot; section of the plan." id="147" name="Google Shape;147;p21"/>
          <p:cNvPicPr preferRelativeResize="0"/>
          <p:nvPr/>
        </p:nvPicPr>
        <p:blipFill rotWithShape="1">
          <a:blip r:embed="rId4">
            <a:alphaModFix/>
          </a:blip>
          <a:srcRect b="0" l="0" r="0" t="0"/>
          <a:stretch/>
        </p:blipFill>
        <p:spPr>
          <a:xfrm>
            <a:off x="7957255" y="725545"/>
            <a:ext cx="3765101" cy="5119430"/>
          </a:xfrm>
          <a:prstGeom prst="rect">
            <a:avLst/>
          </a:prstGeom>
          <a:noFill/>
          <a:ln>
            <a:noFill/>
          </a:ln>
          <a:effectLst>
            <a:outerShdw blurRad="63500" sx="102000" rotWithShape="0" algn="ctr" sy="102000">
              <a:srgbClr val="A5A5A5">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AFAFA"/>
            </a:gs>
            <a:gs pos="100000">
              <a:srgbClr val="E8E8E8"/>
            </a:gs>
          </a:gsLst>
          <a:lin ang="0" scaled="0"/>
        </a:gradFill>
      </p:bgPr>
    </p:bg>
    <p:spTree>
      <p:nvGrpSpPr>
        <p:cNvPr id="152" name="Shape 152"/>
        <p:cNvGrpSpPr/>
        <p:nvPr/>
      </p:nvGrpSpPr>
      <p:grpSpPr>
        <a:xfrm>
          <a:off x="0" y="0"/>
          <a:ext cx="0" cy="0"/>
          <a:chOff x="0" y="0"/>
          <a:chExt cx="0" cy="0"/>
        </a:xfrm>
      </p:grpSpPr>
      <p:sp>
        <p:nvSpPr>
          <p:cNvPr id="153" name="Google Shape;153;p22"/>
          <p:cNvSpPr txBox="1"/>
          <p:nvPr/>
        </p:nvSpPr>
        <p:spPr>
          <a:xfrm>
            <a:off x="4508650" y="1092025"/>
            <a:ext cx="10376700" cy="10005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CE2107"/>
              </a:buClr>
              <a:buSzPts val="7200"/>
              <a:buFont typeface="Arial"/>
              <a:buNone/>
            </a:pPr>
            <a:r>
              <a:rPr b="1" i="0" lang="en-US" sz="7200" u="none" cap="none" strike="noStrike">
                <a:solidFill>
                  <a:srgbClr val="CE2107"/>
                </a:solidFill>
                <a:latin typeface="Arial"/>
                <a:ea typeface="Arial"/>
                <a:cs typeface="Arial"/>
                <a:sym typeface="Arial"/>
              </a:rPr>
              <a:t>Phases of Implementation</a:t>
            </a:r>
            <a:endParaRPr b="0" i="0" sz="7200" u="none" cap="none" strike="noStrike">
              <a:solidFill>
                <a:schemeClr val="dk1"/>
              </a:solidFill>
              <a:latin typeface="Arial"/>
              <a:ea typeface="Arial"/>
              <a:cs typeface="Arial"/>
              <a:sym typeface="Arial"/>
            </a:endParaRPr>
          </a:p>
        </p:txBody>
      </p:sp>
      <p:sp>
        <p:nvSpPr>
          <p:cNvPr id="154" name="Google Shape;154;p22"/>
          <p:cNvSpPr txBox="1"/>
          <p:nvPr/>
        </p:nvSpPr>
        <p:spPr>
          <a:xfrm>
            <a:off x="4508650" y="2928750"/>
            <a:ext cx="7805700" cy="100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0"/>
              </a:spcAft>
              <a:buClr>
                <a:srgbClr val="000000"/>
              </a:buClr>
              <a:buSzPts val="2500"/>
              <a:buFont typeface="Arial"/>
              <a:buNone/>
            </a:pPr>
            <a:r>
              <a:rPr b="1" i="0" lang="en-US" sz="2500" u="none" cap="none" strike="noStrike">
                <a:solidFill>
                  <a:schemeClr val="dk1"/>
                </a:solidFill>
                <a:latin typeface="Arial"/>
                <a:ea typeface="Arial"/>
                <a:cs typeface="Arial"/>
                <a:sym typeface="Arial"/>
              </a:rPr>
              <a:t>26</a:t>
            </a:r>
            <a:r>
              <a:rPr b="0" i="0" lang="en-US" sz="2500" u="none" cap="none" strike="noStrike">
                <a:solidFill>
                  <a:schemeClr val="dk1"/>
                </a:solidFill>
                <a:latin typeface="Arial"/>
                <a:ea typeface="Arial"/>
                <a:cs typeface="Arial"/>
                <a:sym typeface="Arial"/>
              </a:rPr>
              <a:t> methods for implementing </a:t>
            </a:r>
            <a:r>
              <a:rPr b="1" i="0" lang="en-US" sz="2500" u="none" cap="none" strike="noStrike">
                <a:solidFill>
                  <a:schemeClr val="dk1"/>
                </a:solidFill>
                <a:latin typeface="Arial"/>
                <a:ea typeface="Arial"/>
                <a:cs typeface="Arial"/>
                <a:sym typeface="Arial"/>
              </a:rPr>
              <a:t>79 </a:t>
            </a:r>
            <a:r>
              <a:rPr b="0" i="0" lang="en-US" sz="2500" u="none" cap="none" strike="noStrike">
                <a:solidFill>
                  <a:schemeClr val="dk1"/>
                </a:solidFill>
                <a:latin typeface="Arial"/>
                <a:ea typeface="Arial"/>
                <a:cs typeface="Arial"/>
                <a:sym typeface="Arial"/>
              </a:rPr>
              <a:t>defined strategies.</a:t>
            </a:r>
            <a:endParaRPr b="0" i="0" sz="2500" u="none" cap="none" strike="noStrike">
              <a:solidFill>
                <a:schemeClr val="dk1"/>
              </a:solidFill>
              <a:latin typeface="Arial"/>
              <a:ea typeface="Arial"/>
              <a:cs typeface="Arial"/>
              <a:sym typeface="Arial"/>
            </a:endParaRPr>
          </a:p>
        </p:txBody>
      </p:sp>
      <p:sp>
        <p:nvSpPr>
          <p:cNvPr id="155" name="Google Shape;155;p22"/>
          <p:cNvSpPr txBox="1"/>
          <p:nvPr/>
        </p:nvSpPr>
        <p:spPr>
          <a:xfrm>
            <a:off x="4508673" y="4638189"/>
            <a:ext cx="1869600" cy="8505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1000"/>
              </a:spcBef>
              <a:spcAft>
                <a:spcPts val="0"/>
              </a:spcAft>
              <a:buClr>
                <a:srgbClr val="000000"/>
              </a:buClr>
              <a:buSzPts val="1600"/>
              <a:buFont typeface="Arial"/>
              <a:buNone/>
            </a:pPr>
            <a:r>
              <a:rPr b="1" i="0" lang="en-US" sz="1600" u="none" cap="none" strike="noStrike">
                <a:solidFill>
                  <a:schemeClr val="dk2"/>
                </a:solidFill>
                <a:latin typeface="Arial"/>
                <a:ea typeface="Arial"/>
                <a:cs typeface="Arial"/>
                <a:sym typeface="Arial"/>
              </a:rPr>
              <a:t>Stakeholder Engagement</a:t>
            </a:r>
            <a:endParaRPr b="1" i="0" sz="1600" u="none" cap="none" strike="noStrike">
              <a:solidFill>
                <a:schemeClr val="dk2"/>
              </a:solidFill>
              <a:latin typeface="Arial"/>
              <a:ea typeface="Arial"/>
              <a:cs typeface="Arial"/>
              <a:sym typeface="Arial"/>
            </a:endParaRPr>
          </a:p>
        </p:txBody>
      </p:sp>
      <p:sp>
        <p:nvSpPr>
          <p:cNvPr id="156" name="Google Shape;156;p22"/>
          <p:cNvSpPr txBox="1"/>
          <p:nvPr/>
        </p:nvSpPr>
        <p:spPr>
          <a:xfrm>
            <a:off x="6334181" y="4638189"/>
            <a:ext cx="1939200" cy="8505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1000"/>
              </a:spcBef>
              <a:spcAft>
                <a:spcPts val="0"/>
              </a:spcAft>
              <a:buClr>
                <a:srgbClr val="000000"/>
              </a:buClr>
              <a:buSzPts val="1600"/>
              <a:buFont typeface="Arial"/>
              <a:buNone/>
            </a:pPr>
            <a:r>
              <a:rPr b="1" i="0" lang="en-US" sz="1600" u="none" cap="none" strike="noStrike">
                <a:solidFill>
                  <a:schemeClr val="dk2"/>
                </a:solidFill>
                <a:latin typeface="Arial"/>
                <a:ea typeface="Arial"/>
                <a:cs typeface="Arial"/>
                <a:sym typeface="Arial"/>
              </a:rPr>
              <a:t>Program and </a:t>
            </a:r>
            <a:br>
              <a:rPr b="1" i="0" lang="en-US" sz="1600" u="none" cap="none" strike="noStrike">
                <a:solidFill>
                  <a:schemeClr val="dk2"/>
                </a:solidFill>
                <a:latin typeface="Arial"/>
                <a:ea typeface="Arial"/>
                <a:cs typeface="Arial"/>
                <a:sym typeface="Arial"/>
              </a:rPr>
            </a:br>
            <a:r>
              <a:rPr b="1" i="0" lang="en-US" sz="1600" u="none" cap="none" strike="noStrike">
                <a:solidFill>
                  <a:schemeClr val="dk2"/>
                </a:solidFill>
                <a:latin typeface="Arial"/>
                <a:ea typeface="Arial"/>
                <a:cs typeface="Arial"/>
                <a:sym typeface="Arial"/>
              </a:rPr>
              <a:t>Service Analysis</a:t>
            </a:r>
            <a:endParaRPr b="1" i="0" sz="1600" u="none" cap="none" strike="noStrike">
              <a:solidFill>
                <a:schemeClr val="dk2"/>
              </a:solidFill>
              <a:latin typeface="Arial"/>
              <a:ea typeface="Arial"/>
              <a:cs typeface="Arial"/>
              <a:sym typeface="Arial"/>
            </a:endParaRPr>
          </a:p>
        </p:txBody>
      </p:sp>
      <p:sp>
        <p:nvSpPr>
          <p:cNvPr id="157" name="Google Shape;157;p22"/>
          <p:cNvSpPr txBox="1"/>
          <p:nvPr/>
        </p:nvSpPr>
        <p:spPr>
          <a:xfrm>
            <a:off x="8301999" y="4561989"/>
            <a:ext cx="1681500" cy="8505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1000"/>
              </a:spcBef>
              <a:spcAft>
                <a:spcPts val="0"/>
              </a:spcAft>
              <a:buClr>
                <a:srgbClr val="000000"/>
              </a:buClr>
              <a:buSzPts val="1600"/>
              <a:buFont typeface="Arial"/>
              <a:buNone/>
            </a:pPr>
            <a:r>
              <a:rPr b="1" i="0" lang="en-US" sz="1600" u="none" cap="none" strike="noStrike">
                <a:solidFill>
                  <a:schemeClr val="dk2"/>
                </a:solidFill>
                <a:latin typeface="Arial"/>
                <a:ea typeface="Arial"/>
                <a:cs typeface="Arial"/>
                <a:sym typeface="Arial"/>
              </a:rPr>
              <a:t>Program and Service Development</a:t>
            </a:r>
            <a:endParaRPr b="1" i="0" sz="1600" u="none" cap="none" strike="noStrike">
              <a:solidFill>
                <a:schemeClr val="dk2"/>
              </a:solidFill>
              <a:latin typeface="Arial"/>
              <a:ea typeface="Arial"/>
              <a:cs typeface="Arial"/>
              <a:sym typeface="Arial"/>
            </a:endParaRPr>
          </a:p>
        </p:txBody>
      </p:sp>
      <p:sp>
        <p:nvSpPr>
          <p:cNvPr id="158" name="Google Shape;158;p22"/>
          <p:cNvSpPr txBox="1"/>
          <p:nvPr/>
        </p:nvSpPr>
        <p:spPr>
          <a:xfrm>
            <a:off x="10064211" y="4638189"/>
            <a:ext cx="1939200" cy="8505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1000"/>
              </a:spcBef>
              <a:spcAft>
                <a:spcPts val="0"/>
              </a:spcAft>
              <a:buClr>
                <a:srgbClr val="000000"/>
              </a:buClr>
              <a:buSzPts val="1600"/>
              <a:buFont typeface="Arial"/>
              <a:buNone/>
            </a:pPr>
            <a:r>
              <a:rPr b="1" i="0" lang="en-US" sz="1600" u="none" cap="none" strike="noStrike">
                <a:solidFill>
                  <a:schemeClr val="dk2"/>
                </a:solidFill>
                <a:latin typeface="Arial"/>
                <a:ea typeface="Arial"/>
                <a:cs typeface="Arial"/>
                <a:sym typeface="Arial"/>
              </a:rPr>
              <a:t>Evaluation and Tracking</a:t>
            </a:r>
            <a:endParaRPr b="1" i="0" sz="1600" u="none" cap="none" strike="noStrike">
              <a:solidFill>
                <a:schemeClr val="dk2"/>
              </a:solidFill>
              <a:latin typeface="Arial"/>
              <a:ea typeface="Arial"/>
              <a:cs typeface="Arial"/>
              <a:sym typeface="Arial"/>
            </a:endParaRPr>
          </a:p>
        </p:txBody>
      </p:sp>
      <p:cxnSp>
        <p:nvCxnSpPr>
          <p:cNvPr id="159" name="Google Shape;159;p22"/>
          <p:cNvCxnSpPr/>
          <p:nvPr/>
        </p:nvCxnSpPr>
        <p:spPr>
          <a:xfrm>
            <a:off x="6369310" y="3753660"/>
            <a:ext cx="0" cy="1589400"/>
          </a:xfrm>
          <a:prstGeom prst="straightConnector1">
            <a:avLst/>
          </a:prstGeom>
          <a:noFill/>
          <a:ln cap="flat" cmpd="sng" w="9525">
            <a:solidFill>
              <a:schemeClr val="dk2"/>
            </a:solidFill>
            <a:prstDash val="solid"/>
            <a:round/>
            <a:headEnd len="sm" w="sm" type="none"/>
            <a:tailEnd len="sm" w="sm" type="none"/>
          </a:ln>
        </p:spPr>
      </p:cxnSp>
      <p:cxnSp>
        <p:nvCxnSpPr>
          <p:cNvPr id="160" name="Google Shape;160;p22"/>
          <p:cNvCxnSpPr/>
          <p:nvPr/>
        </p:nvCxnSpPr>
        <p:spPr>
          <a:xfrm>
            <a:off x="8221323" y="3753660"/>
            <a:ext cx="0" cy="1589400"/>
          </a:xfrm>
          <a:prstGeom prst="straightConnector1">
            <a:avLst/>
          </a:prstGeom>
          <a:noFill/>
          <a:ln cap="flat" cmpd="sng" w="9525">
            <a:solidFill>
              <a:schemeClr val="dk2"/>
            </a:solidFill>
            <a:prstDash val="solid"/>
            <a:round/>
            <a:headEnd len="sm" w="sm" type="none"/>
            <a:tailEnd len="sm" w="sm" type="none"/>
          </a:ln>
        </p:spPr>
      </p:cxnSp>
      <p:cxnSp>
        <p:nvCxnSpPr>
          <p:cNvPr id="161" name="Google Shape;161;p22"/>
          <p:cNvCxnSpPr/>
          <p:nvPr/>
        </p:nvCxnSpPr>
        <p:spPr>
          <a:xfrm>
            <a:off x="10064211" y="3823103"/>
            <a:ext cx="0" cy="1589400"/>
          </a:xfrm>
          <a:prstGeom prst="straightConnector1">
            <a:avLst/>
          </a:prstGeom>
          <a:noFill/>
          <a:ln cap="flat" cmpd="sng" w="9525">
            <a:solidFill>
              <a:schemeClr val="dk2"/>
            </a:solidFill>
            <a:prstDash val="solid"/>
            <a:round/>
            <a:headEnd len="sm" w="sm" type="none"/>
            <a:tailEnd len="sm" w="sm" type="none"/>
          </a:ln>
        </p:spPr>
      </p:cxnSp>
      <p:pic>
        <p:nvPicPr>
          <p:cNvPr id="162" name="Google Shape;162;p22"/>
          <p:cNvPicPr preferRelativeResize="0"/>
          <p:nvPr/>
        </p:nvPicPr>
        <p:blipFill rotWithShape="1">
          <a:blip r:embed="rId3">
            <a:alphaModFix/>
          </a:blip>
          <a:srcRect b="0" l="0" r="0" t="0"/>
          <a:stretch/>
        </p:blipFill>
        <p:spPr>
          <a:xfrm>
            <a:off x="4943346" y="3679774"/>
            <a:ext cx="875421" cy="856268"/>
          </a:xfrm>
          <a:prstGeom prst="rect">
            <a:avLst/>
          </a:prstGeom>
          <a:noFill/>
          <a:ln>
            <a:noFill/>
          </a:ln>
        </p:spPr>
      </p:pic>
      <p:pic>
        <p:nvPicPr>
          <p:cNvPr id="163" name="Google Shape;163;p22"/>
          <p:cNvPicPr preferRelativeResize="0"/>
          <p:nvPr/>
        </p:nvPicPr>
        <p:blipFill rotWithShape="1">
          <a:blip r:embed="rId4">
            <a:alphaModFix/>
          </a:blip>
          <a:srcRect b="0" l="0" r="0" t="0"/>
          <a:stretch/>
        </p:blipFill>
        <p:spPr>
          <a:xfrm>
            <a:off x="6919841" y="3791794"/>
            <a:ext cx="831650" cy="840213"/>
          </a:xfrm>
          <a:prstGeom prst="rect">
            <a:avLst/>
          </a:prstGeom>
          <a:noFill/>
          <a:ln>
            <a:noFill/>
          </a:ln>
        </p:spPr>
      </p:pic>
      <p:pic>
        <p:nvPicPr>
          <p:cNvPr id="164" name="Google Shape;164;p22"/>
          <p:cNvPicPr preferRelativeResize="0"/>
          <p:nvPr/>
        </p:nvPicPr>
        <p:blipFill rotWithShape="1">
          <a:blip r:embed="rId5">
            <a:alphaModFix/>
          </a:blip>
          <a:srcRect b="0" l="0" r="0" t="0"/>
          <a:stretch/>
        </p:blipFill>
        <p:spPr>
          <a:xfrm>
            <a:off x="8854140" y="3753658"/>
            <a:ext cx="629209" cy="856268"/>
          </a:xfrm>
          <a:prstGeom prst="rect">
            <a:avLst/>
          </a:prstGeom>
          <a:noFill/>
          <a:ln>
            <a:noFill/>
          </a:ln>
        </p:spPr>
      </p:pic>
      <p:pic>
        <p:nvPicPr>
          <p:cNvPr id="165" name="Google Shape;165;p22"/>
          <p:cNvPicPr preferRelativeResize="0"/>
          <p:nvPr/>
        </p:nvPicPr>
        <p:blipFill rotWithShape="1">
          <a:blip r:embed="rId6">
            <a:alphaModFix/>
          </a:blip>
          <a:srcRect b="0" l="0" r="0" t="0"/>
          <a:stretch/>
        </p:blipFill>
        <p:spPr>
          <a:xfrm>
            <a:off x="10586000" y="3814634"/>
            <a:ext cx="929250" cy="795291"/>
          </a:xfrm>
          <a:prstGeom prst="rect">
            <a:avLst/>
          </a:prstGeom>
          <a:noFill/>
          <a:ln>
            <a:noFill/>
          </a:ln>
        </p:spPr>
      </p:pic>
      <p:pic>
        <p:nvPicPr>
          <p:cNvPr descr="A copy of the &quot;Phases of Implementation&quot; section of the plan." id="166" name="Google Shape;166;p22"/>
          <p:cNvPicPr preferRelativeResize="0"/>
          <p:nvPr/>
        </p:nvPicPr>
        <p:blipFill rotWithShape="1">
          <a:blip r:embed="rId7">
            <a:alphaModFix/>
          </a:blip>
          <a:srcRect b="0" l="0" r="0" t="0"/>
          <a:stretch/>
        </p:blipFill>
        <p:spPr>
          <a:xfrm>
            <a:off x="383175" y="904787"/>
            <a:ext cx="3901051" cy="5048427"/>
          </a:xfrm>
          <a:prstGeom prst="rect">
            <a:avLst/>
          </a:prstGeom>
          <a:noFill/>
          <a:ln>
            <a:noFill/>
          </a:ln>
          <a:effectLst>
            <a:outerShdw blurRad="63500" sx="102000" rotWithShape="0" algn="ctr" sy="102000">
              <a:srgbClr val="A5A5A5">
                <a:alpha val="4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7">
      <a:dk1>
        <a:srgbClr val="000000"/>
      </a:dk1>
      <a:lt1>
        <a:srgbClr val="FFFFFF"/>
      </a:lt1>
      <a:dk2>
        <a:srgbClr val="1D8DAB"/>
      </a:dk2>
      <a:lt2>
        <a:srgbClr val="EA000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0A237DA1386BBD408E48B6383E48EC3D" ma:contentTypeVersion="1" ma:contentTypeDescription="Upload an image." ma:contentTypeScope="" ma:versionID="9f6a486f88698447842007f566bd071b">
  <xsd:schema xmlns:xsd="http://www.w3.org/2001/XMLSchema" xmlns:xs="http://www.w3.org/2001/XMLSchema" xmlns:p="http://schemas.microsoft.com/office/2006/metadata/properties" xmlns:ns1="http://schemas.microsoft.com/sharepoint/v3" xmlns:ns2="BFDBEDBD-E80F-4EE7-8D00-2B7FF5CDAC43" xmlns:ns3="http://schemas.microsoft.com/sharepoint/v3/fields" targetNamespace="http://schemas.microsoft.com/office/2006/metadata/properties" ma:root="true" ma:fieldsID="472f6b1f4f719a97de007d764a98a00f" ns1:_="" ns2:_="" ns3:_="">
    <xsd:import namespace="http://schemas.microsoft.com/sharepoint/v3"/>
    <xsd:import namespace="BFDBEDBD-E80F-4EE7-8D00-2B7FF5CDAC43"/>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FDBEDBD-E80F-4EE7-8D00-2B7FF5CDAC4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FDBEDBD-E80F-4EE7-8D00-2B7FF5CDAC43" xsi:nil="true"/>
    <wic_System_Copyright xmlns="http://schemas.microsoft.com/sharepoint/v3/fields" xsi:nil="true"/>
  </documentManagement>
</p:properties>
</file>

<file path=customXml/itemProps1.xml><?xml version="1.0" encoding="utf-8"?>
<ds:datastoreItem xmlns:ds="http://schemas.openxmlformats.org/officeDocument/2006/customXml" ds:itemID="{EAE74D07-BA5B-4446-B25B-B1620026166A}"/>
</file>

<file path=customXml/itemProps2.xml><?xml version="1.0" encoding="utf-8"?>
<ds:datastoreItem xmlns:ds="http://schemas.openxmlformats.org/officeDocument/2006/customXml" ds:itemID="{17130E57-887C-4DE1-AE8D-F29548EDBA86}"/>
</file>

<file path=customXml/itemProps3.xml><?xml version="1.0" encoding="utf-8"?>
<ds:datastoreItem xmlns:ds="http://schemas.openxmlformats.org/officeDocument/2006/customXml" ds:itemID="{03F5F4CB-6472-473D-ACF5-8785D03ACD9D}"/>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dc:descript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0x0101009148F5A04DDD49CBA7127AADA5FB792B00AADE34325A8B49CDA8BB4DB53328F214000A237DA1386BBD408E48B6383E48EC3D</vt:lpwstr>
  </property>
</Properties>
</file>