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7" r:id="rId6"/>
    <p:sldId id="269" r:id="rId7"/>
    <p:sldId id="270" r:id="rId8"/>
    <p:sldId id="271" r:id="rId9"/>
    <p:sldId id="272" r:id="rId10"/>
    <p:sldId id="274" r:id="rId11"/>
    <p:sldId id="265" r:id="rId12"/>
  </p:sldIdLst>
  <p:sldSz cx="18288000" cy="10287000"/>
  <p:notesSz cx="70104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 Classic" panose="020B0604020202020204" charset="0"/>
      <p:regular r:id="rId17"/>
      <p:bold r:id="rId18"/>
    </p:embeddedFont>
    <p:embeddedFont>
      <p:font typeface="Montserrat Extra-Bold" panose="020B0604020202020204" charset="0"/>
      <p:regular r:id="rId19"/>
      <p:bold r:id="rId20"/>
      <p:italic r:id="rId21"/>
      <p:boldItalic r:id="rId22"/>
    </p:embeddedFont>
    <p:embeddedFont>
      <p:font typeface="Montserrat Semi-Bold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4777" y="9014261"/>
            <a:ext cx="3704625" cy="10745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41675" t="54331"/>
          <a:stretch>
            <a:fillRect/>
          </a:stretch>
        </p:blipFill>
        <p:spPr>
          <a:xfrm>
            <a:off x="4283167" y="9078527"/>
            <a:ext cx="4422574" cy="10504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05823" y="3642995"/>
            <a:ext cx="15276353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19"/>
              </a:lnSpc>
              <a:spcBef>
                <a:spcPct val="0"/>
              </a:spcBef>
            </a:pPr>
            <a:r>
              <a:rPr lang="en-US" sz="8800" b="0" i="0">
                <a:solidFill>
                  <a:srgbClr val="C8122C"/>
                </a:solidFill>
                <a:latin typeface="Montserrat Extra-Bold"/>
              </a:rPr>
              <a:t> DEPARTMENT OF AGING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b="18280"/>
          <a:stretch>
            <a:fillRect/>
          </a:stretch>
        </p:blipFill>
        <p:spPr>
          <a:xfrm>
            <a:off x="5539252" y="2223923"/>
            <a:ext cx="6669859" cy="158099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55078" y="9386568"/>
            <a:ext cx="6832922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b="0" i="0">
                <a:solidFill>
                  <a:srgbClr val="000000"/>
                </a:solidFill>
                <a:latin typeface="Montserrat Semi-Bold"/>
              </a:rPr>
              <a:t>1-800-243-3425  </a:t>
            </a:r>
            <a:r>
              <a:rPr lang="en-US" sz="2400" b="0" i="0">
                <a:solidFill>
                  <a:srgbClr val="C8122C"/>
                </a:solidFill>
                <a:latin typeface="Montserrat Semi-Bold"/>
              </a:rPr>
              <a:t>aging.maryland.gov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18288000" cy="995477"/>
            <a:chOff x="0" y="0"/>
            <a:chExt cx="24384000" cy="132730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743200" y="0"/>
              <a:ext cx="21640800" cy="1327302"/>
            </a:xfrm>
            <a:prstGeom prst="rect">
              <a:avLst/>
            </a:prstGeom>
          </p:spPr>
        </p:pic>
        <p:grpSp>
          <p:nvGrpSpPr>
            <p:cNvPr id="9" name="Group 9"/>
            <p:cNvGrpSpPr/>
            <p:nvPr/>
          </p:nvGrpSpPr>
          <p:grpSpPr>
            <a:xfrm>
              <a:off x="0" y="0"/>
              <a:ext cx="17106961" cy="1327302"/>
              <a:chOff x="0" y="0"/>
              <a:chExt cx="2983818" cy="23151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983818" cy="231510"/>
              </a:xfrm>
              <a:custGeom>
                <a:avLst/>
                <a:gdLst/>
                <a:ahLst/>
                <a:cxnLst/>
                <a:rect l="l" t="t" r="r" b="b"/>
                <a:pathLst>
                  <a:path w="2983818" h="231510">
                    <a:moveTo>
                      <a:pt x="0" y="0"/>
                    </a:moveTo>
                    <a:lnTo>
                      <a:pt x="2983818" y="0"/>
                    </a:lnTo>
                    <a:lnTo>
                      <a:pt x="2983818" y="231510"/>
                    </a:lnTo>
                    <a:lnTo>
                      <a:pt x="0" y="231510"/>
                    </a:lnTo>
                    <a:close/>
                  </a:path>
                </a:pathLst>
              </a:custGeom>
              <a:solidFill>
                <a:srgbClr val="FFC838"/>
              </a:solidFill>
            </p:spPr>
          </p:sp>
        </p:grpSp>
      </p:grpSp>
      <p:sp>
        <p:nvSpPr>
          <p:cNvPr id="11" name="TextBox 11"/>
          <p:cNvSpPr txBox="1"/>
          <p:nvPr/>
        </p:nvSpPr>
        <p:spPr>
          <a:xfrm>
            <a:off x="4089402" y="6071431"/>
            <a:ext cx="9802557" cy="1409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2"/>
              </a:lnSpc>
            </a:pPr>
            <a:r>
              <a:rPr lang="en-US" sz="3599" b="0" i="0">
                <a:solidFill>
                  <a:srgbClr val="000000"/>
                </a:solidFill>
                <a:latin typeface="Montserrat Semi-Bold"/>
              </a:rPr>
              <a:t>R</a:t>
            </a:r>
            <a:r>
              <a:rPr lang="en-US" sz="3600" b="0" i="0">
                <a:solidFill>
                  <a:srgbClr val="000000"/>
                </a:solidFill>
                <a:latin typeface="Montserrat Semi-Bold"/>
              </a:rPr>
              <a:t>ona E. Kramer, Secretary</a:t>
            </a:r>
          </a:p>
          <a:p>
            <a:pPr algn="ctr">
              <a:lnSpc>
                <a:spcPts val="5576"/>
              </a:lnSpc>
            </a:pPr>
            <a:endParaRPr lang="en-US" sz="3600" b="0" i="0">
              <a:solidFill>
                <a:srgbClr val="000000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76400" y="943646"/>
            <a:ext cx="14524696" cy="7938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dirty="0">
                <a:latin typeface="Montserrat Extra-Bold"/>
              </a:rPr>
              <a:t>Community for </a:t>
            </a:r>
            <a:r>
              <a:rPr lang="en-US" sz="4800" dirty="0" err="1">
                <a:latin typeface="Montserrat Extra-Bold"/>
              </a:rPr>
              <a:t>Life</a:t>
            </a:r>
            <a:r>
              <a:rPr lang="en-US" sz="4800" baseline="30000" dirty="0" err="1">
                <a:latin typeface="Montserrat Extra-Bold"/>
              </a:rPr>
              <a:t>SM</a:t>
            </a:r>
            <a:r>
              <a:rPr lang="en-US" sz="4800" dirty="0">
                <a:latin typeface="Montserrat Extra-Bold"/>
              </a:rPr>
              <a:t> providing services in: </a:t>
            </a:r>
            <a:endParaRPr lang="en-US" sz="2800" dirty="0">
              <a:latin typeface="Montserrat Extra-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Allegany County 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Anne Arundel County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Baltimore County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Baltimore City 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Caroline County 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Frederick County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Talbot County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Wicomico County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Worcester County 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Washington County</a:t>
            </a:r>
            <a:endParaRPr lang="en-US" sz="3200" dirty="0"/>
          </a:p>
          <a:p>
            <a:pPr>
              <a:lnSpc>
                <a:spcPts val="3919"/>
              </a:lnSpc>
            </a:pPr>
            <a:endParaRPr lang="en-US" sz="2800" b="0" i="0" dirty="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5040"/>
              </a:lnSpc>
            </a:pPr>
            <a:r>
              <a:rPr lang="en-US" sz="3200" b="1" i="0" dirty="0">
                <a:solidFill>
                  <a:srgbClr val="000000"/>
                </a:solidFill>
                <a:latin typeface="Montserrat Semi-Bold"/>
              </a:rPr>
              <a:t>Contact the Maryland Department of Aging to become a</a:t>
            </a:r>
          </a:p>
          <a:p>
            <a:pPr>
              <a:lnSpc>
                <a:spcPts val="5040"/>
              </a:lnSpc>
            </a:pPr>
            <a:r>
              <a:rPr lang="en-US" sz="3200" b="1" i="0" dirty="0">
                <a:solidFill>
                  <a:srgbClr val="000000"/>
                </a:solidFill>
                <a:latin typeface="Montserrat Semi-Bold"/>
              </a:rPr>
              <a:t>CFL</a:t>
            </a:r>
            <a:r>
              <a:rPr lang="en-US" sz="3200" b="1" i="0" baseline="30000" dirty="0">
                <a:solidFill>
                  <a:srgbClr val="000000"/>
                </a:solidFill>
                <a:latin typeface="Montserrat Semi-Bold"/>
              </a:rPr>
              <a:t>SM</a:t>
            </a:r>
            <a:r>
              <a:rPr lang="en-US" sz="3200" b="1" i="0" dirty="0">
                <a:solidFill>
                  <a:srgbClr val="000000"/>
                </a:solidFill>
                <a:latin typeface="Montserrat Semi-Bold"/>
              </a:rPr>
              <a:t> provider.</a:t>
            </a:r>
          </a:p>
        </p:txBody>
      </p:sp>
      <p:grpSp>
        <p:nvGrpSpPr>
          <p:cNvPr id="16" name="Group 6"/>
          <p:cNvGrpSpPr/>
          <p:nvPr/>
        </p:nvGrpSpPr>
        <p:grpSpPr>
          <a:xfrm>
            <a:off x="227723" y="9476031"/>
            <a:ext cx="18060277" cy="688385"/>
            <a:chOff x="0" y="0"/>
            <a:chExt cx="24080370" cy="917846"/>
          </a:xfrm>
        </p:grpSpPr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164322" cy="917846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615855" y="30689"/>
              <a:ext cx="14464514" cy="887157"/>
            </a:xfrm>
            <a:prstGeom prst="rect">
              <a:avLst/>
            </a:prstGeom>
          </p:spPr>
        </p:pic>
        <p:pic>
          <p:nvPicPr>
            <p:cNvPr id="19" name="Picture 9"/>
            <p:cNvPicPr>
              <a:picLocks noChangeAspect="1"/>
            </p:cNvPicPr>
            <p:nvPr/>
          </p:nvPicPr>
          <p:blipFill>
            <a:blip r:embed="rId3"/>
            <a:srcRect r="36026"/>
            <a:stretch>
              <a:fillRect/>
            </a:stretch>
          </p:blipFill>
          <p:spPr>
            <a:xfrm>
              <a:off x="3357334" y="30689"/>
              <a:ext cx="9253486" cy="88715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3CB0B6-0757-495A-B74E-62421387D138}"/>
              </a:ext>
            </a:extLst>
          </p:cNvPr>
          <p:cNvGrpSpPr/>
          <p:nvPr/>
        </p:nvGrpSpPr>
        <p:grpSpPr>
          <a:xfrm>
            <a:off x="7772400" y="2247900"/>
            <a:ext cx="6730768" cy="4430345"/>
            <a:chOff x="10151601" y="2072094"/>
            <a:chExt cx="6730768" cy="443034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151601" y="3019902"/>
              <a:ext cx="6633404" cy="3482537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1016769" y="2072094"/>
              <a:ext cx="1023236" cy="123467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3468303" y="2072094"/>
              <a:ext cx="1023236" cy="123467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3915155" y="2860785"/>
              <a:ext cx="1023236" cy="1234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859133" y="4761171"/>
              <a:ext cx="1023236" cy="123467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704054" y="3899584"/>
              <a:ext cx="1023236" cy="1234674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464435" y="4516921"/>
              <a:ext cx="1023236" cy="1234674"/>
            </a:xfrm>
            <a:prstGeom prst="rect">
              <a:avLst/>
            </a:prstGeom>
          </p:spPr>
        </p:pic>
        <p:pic>
          <p:nvPicPr>
            <p:cNvPr id="20" name="Picture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14505" y="2490044"/>
              <a:ext cx="1023236" cy="1234674"/>
            </a:xfrm>
            <a:prstGeom prst="rect">
              <a:avLst/>
            </a:prstGeom>
          </p:spPr>
        </p:pic>
        <p:pic>
          <p:nvPicPr>
            <p:cNvPr id="21" name="Picture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3857290" y="3400806"/>
              <a:ext cx="1023236" cy="1234674"/>
            </a:xfrm>
            <a:prstGeom prst="rect">
              <a:avLst/>
            </a:prstGeom>
          </p:spPr>
        </p:pic>
        <p:pic>
          <p:nvPicPr>
            <p:cNvPr id="22" name="Picture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63044" y="3461274"/>
              <a:ext cx="1023236" cy="1234674"/>
            </a:xfrm>
            <a:prstGeom prst="rect">
              <a:avLst/>
            </a:prstGeom>
          </p:spPr>
        </p:pic>
        <p:pic>
          <p:nvPicPr>
            <p:cNvPr id="23" name="Picture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200105" y="2203716"/>
              <a:ext cx="1023236" cy="1234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007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8260"/>
          <a:stretch>
            <a:fillRect/>
          </a:stretch>
        </p:blipFill>
        <p:spPr>
          <a:xfrm>
            <a:off x="11201400" y="4396929"/>
            <a:ext cx="5074408" cy="367142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22933" y="5422843"/>
            <a:ext cx="9288797" cy="1139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68"/>
              </a:lnSpc>
            </a:pPr>
            <a:r>
              <a:rPr lang="en-US" sz="4800" b="0" i="0" dirty="0">
                <a:solidFill>
                  <a:srgbClr val="000000"/>
                </a:solidFill>
                <a:latin typeface="Montserrat Semi-Bold"/>
              </a:rPr>
              <a:t>The "key" to at home independence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4777" y="9014261"/>
            <a:ext cx="3704625" cy="10745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41675" t="54331"/>
          <a:stretch>
            <a:fillRect/>
          </a:stretch>
        </p:blipFill>
        <p:spPr>
          <a:xfrm>
            <a:off x="4283167" y="9078527"/>
            <a:ext cx="4422574" cy="105042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455078" y="9386568"/>
            <a:ext cx="6832922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b="0" i="0">
                <a:solidFill>
                  <a:srgbClr val="000000"/>
                </a:solidFill>
                <a:latin typeface="Montserrat Semi-Bold"/>
              </a:rPr>
              <a:t>1-800-243-3425  </a:t>
            </a:r>
            <a:r>
              <a:rPr lang="en-US" sz="2400" b="0" i="0">
                <a:solidFill>
                  <a:srgbClr val="C8122C"/>
                </a:solidFill>
                <a:latin typeface="Montserrat Semi-Bold"/>
              </a:rPr>
              <a:t>aging.maryland.gov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0"/>
            <a:ext cx="18288000" cy="995477"/>
            <a:chOff x="0" y="0"/>
            <a:chExt cx="24384000" cy="132730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743200" y="0"/>
              <a:ext cx="21640800" cy="1327302"/>
            </a:xfrm>
            <a:prstGeom prst="rect">
              <a:avLst/>
            </a:prstGeom>
          </p:spPr>
        </p:pic>
        <p:grpSp>
          <p:nvGrpSpPr>
            <p:cNvPr id="10" name="Group 10"/>
            <p:cNvGrpSpPr/>
            <p:nvPr/>
          </p:nvGrpSpPr>
          <p:grpSpPr>
            <a:xfrm>
              <a:off x="0" y="0"/>
              <a:ext cx="17106961" cy="1327302"/>
              <a:chOff x="0" y="0"/>
              <a:chExt cx="2983818" cy="2315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983818" cy="231510"/>
              </a:xfrm>
              <a:custGeom>
                <a:avLst/>
                <a:gdLst/>
                <a:ahLst/>
                <a:cxnLst/>
                <a:rect l="l" t="t" r="r" b="b"/>
                <a:pathLst>
                  <a:path w="2983818" h="231510">
                    <a:moveTo>
                      <a:pt x="0" y="0"/>
                    </a:moveTo>
                    <a:lnTo>
                      <a:pt x="2983818" y="0"/>
                    </a:lnTo>
                    <a:lnTo>
                      <a:pt x="2983818" y="231510"/>
                    </a:lnTo>
                    <a:lnTo>
                      <a:pt x="0" y="231510"/>
                    </a:lnTo>
                    <a:close/>
                  </a:path>
                </a:pathLst>
              </a:custGeom>
              <a:solidFill>
                <a:srgbClr val="FFC838"/>
              </a:solidFill>
            </p:spPr>
          </p:sp>
        </p:grpSp>
      </p:grpSp>
      <p:pic>
        <p:nvPicPr>
          <p:cNvPr id="12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209800" y="1181100"/>
            <a:ext cx="7124418" cy="32103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845" t="591" b="17193"/>
          <a:stretch>
            <a:fillRect/>
          </a:stretch>
        </p:blipFill>
        <p:spPr>
          <a:xfrm>
            <a:off x="3262314" y="612512"/>
            <a:ext cx="14204589" cy="789983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95050" y="5625357"/>
            <a:ext cx="3219566" cy="1284199"/>
            <a:chOff x="0" y="0"/>
            <a:chExt cx="748748" cy="2986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8748" cy="298655"/>
            </a:xfrm>
            <a:custGeom>
              <a:avLst/>
              <a:gdLst/>
              <a:ahLst/>
              <a:cxnLst/>
              <a:rect l="l" t="t" r="r" b="b"/>
              <a:pathLst>
                <a:path w="748748" h="298655">
                  <a:moveTo>
                    <a:pt x="0" y="0"/>
                  </a:moveTo>
                  <a:lnTo>
                    <a:pt x="748748" y="0"/>
                  </a:lnTo>
                  <a:lnTo>
                    <a:pt x="748748" y="298655"/>
                  </a:lnTo>
                  <a:lnTo>
                    <a:pt x="0" y="2986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03752" y="2298261"/>
            <a:ext cx="7037074" cy="703707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27723" y="9476031"/>
            <a:ext cx="18060277" cy="688385"/>
            <a:chOff x="0" y="0"/>
            <a:chExt cx="24080370" cy="91784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3164322" cy="91784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615855" y="30689"/>
              <a:ext cx="14464514" cy="88715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r="36026"/>
            <a:stretch>
              <a:fillRect/>
            </a:stretch>
          </p:blipFill>
          <p:spPr>
            <a:xfrm>
              <a:off x="3357334" y="30689"/>
              <a:ext cx="9253486" cy="887157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l="16189" t="65132" b="29963"/>
          <a:stretch>
            <a:fillRect/>
          </a:stretch>
        </p:blipFill>
        <p:spPr>
          <a:xfrm>
            <a:off x="3206327" y="8787137"/>
            <a:ext cx="14316562" cy="4711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31061" y="3076114"/>
            <a:ext cx="6399917" cy="639991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85754" y="942975"/>
            <a:ext cx="1297613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 b="0" i="0">
                <a:solidFill>
                  <a:srgbClr val="000000"/>
                </a:solidFill>
                <a:latin typeface="Montserrat Extra-Bold"/>
              </a:rPr>
              <a:t>Senior Population </a:t>
            </a:r>
            <a:r>
              <a:rPr lang="en-US" sz="4800" b="0" i="0">
                <a:solidFill>
                  <a:srgbClr val="C8122C"/>
                </a:solidFill>
                <a:latin typeface="Montserrat Extra-Bold"/>
              </a:rPr>
              <a:t>Increase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93503" y="6871455"/>
            <a:ext cx="95860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0" i="0">
                <a:solidFill>
                  <a:srgbClr val="000000"/>
                </a:solidFill>
                <a:latin typeface="Montserrat Semi-Bold"/>
              </a:rPr>
              <a:t>500,000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93503" y="5318652"/>
            <a:ext cx="11218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0" i="0">
                <a:solidFill>
                  <a:srgbClr val="000000"/>
                </a:solidFill>
                <a:latin typeface="Montserrat Semi-Bold"/>
              </a:rPr>
              <a:t>1,000,000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11871" y="3781554"/>
            <a:ext cx="110147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0" i="0">
                <a:solidFill>
                  <a:srgbClr val="000000"/>
                </a:solidFill>
                <a:latin typeface="Montserrat Semi-Bold"/>
              </a:rPr>
              <a:t>1,500,000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93503" y="2260161"/>
            <a:ext cx="116770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0" i="0">
                <a:solidFill>
                  <a:srgbClr val="000000"/>
                </a:solidFill>
                <a:latin typeface="Montserrat Semi-Bold"/>
              </a:rPr>
              <a:t>2,000,000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00248" y="8850316"/>
            <a:ext cx="153888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0" i="0">
                <a:solidFill>
                  <a:srgbClr val="000000"/>
                </a:solidFill>
                <a:latin typeface="Montserrat Semi-Bold"/>
              </a:rPr>
              <a:t>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30374" y="8984618"/>
            <a:ext cx="612858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0" i="0" dirty="0">
                <a:solidFill>
                  <a:srgbClr val="000000"/>
                </a:solidFill>
                <a:latin typeface="Montserrat Semi-Bold"/>
              </a:rPr>
              <a:t>2010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218658" y="8984619"/>
            <a:ext cx="672218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0" i="0" dirty="0">
                <a:solidFill>
                  <a:srgbClr val="000000"/>
                </a:solidFill>
                <a:latin typeface="Montserrat Semi-Bold"/>
              </a:rPr>
              <a:t>2015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44120" y="8984618"/>
            <a:ext cx="852548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0" i="0" dirty="0">
                <a:solidFill>
                  <a:srgbClr val="000000"/>
                </a:solidFill>
                <a:latin typeface="Montserrat Semi-Bold"/>
              </a:rPr>
              <a:t>2020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834455" y="8984619"/>
            <a:ext cx="780161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0" i="0" dirty="0">
                <a:solidFill>
                  <a:srgbClr val="000000"/>
                </a:solidFill>
                <a:latin typeface="Montserrat Semi-Bold"/>
              </a:rPr>
              <a:t>2045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218830" y="8984619"/>
            <a:ext cx="664339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0" i="0" dirty="0">
                <a:solidFill>
                  <a:srgbClr val="000000"/>
                </a:solidFill>
                <a:latin typeface="Montserrat Semi-Bold"/>
              </a:rPr>
              <a:t>2040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666026" y="8984618"/>
            <a:ext cx="648282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0" i="0" dirty="0">
                <a:solidFill>
                  <a:srgbClr val="000000"/>
                </a:solidFill>
                <a:latin typeface="Montserrat Semi-Bold"/>
              </a:rPr>
              <a:t>2035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71874" y="8984618"/>
            <a:ext cx="761534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0" i="0" dirty="0">
                <a:solidFill>
                  <a:srgbClr val="000000"/>
                </a:solidFill>
                <a:latin typeface="Montserrat Semi-Bold"/>
              </a:rPr>
              <a:t>2030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93426" y="8984618"/>
            <a:ext cx="704325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0" i="0" dirty="0">
                <a:solidFill>
                  <a:srgbClr val="000000"/>
                </a:solidFill>
                <a:latin typeface="Montserrat Semi-Bold"/>
              </a:rPr>
              <a:t>2025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94321" y="4505781"/>
            <a:ext cx="4651240" cy="465124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/>
          <a:srcRect l="74895" t="65990" r="7025" b="21029"/>
          <a:stretch>
            <a:fillRect/>
          </a:stretch>
        </p:blipFill>
        <p:spPr>
          <a:xfrm>
            <a:off x="14684253" y="1028700"/>
            <a:ext cx="2575047" cy="1039923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5029200" y="2432564"/>
            <a:ext cx="8229600" cy="655310"/>
            <a:chOff x="0" y="0"/>
            <a:chExt cx="1913890" cy="152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5086696" y="1982898"/>
            <a:ext cx="993899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 b="0" i="0" dirty="0">
                <a:solidFill>
                  <a:srgbClr val="000000"/>
                </a:solidFill>
                <a:latin typeface="Montserrat Semi-Bold"/>
              </a:rPr>
              <a:t>Maryland's "Silver Tsunami"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586" r="3991"/>
          <a:stretch>
            <a:fillRect/>
          </a:stretch>
        </p:blipFill>
        <p:spPr>
          <a:xfrm>
            <a:off x="11264145" y="3115481"/>
            <a:ext cx="6604225" cy="450181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05000" y="4991100"/>
            <a:ext cx="10046980" cy="16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 b="0" i="0" dirty="0">
                <a:solidFill>
                  <a:srgbClr val="000000"/>
                </a:solidFill>
                <a:latin typeface="Montserrat Semi-Bold"/>
              </a:rPr>
              <a:t>Helping Maryland Residents</a:t>
            </a:r>
          </a:p>
          <a:p>
            <a:pPr>
              <a:lnSpc>
                <a:spcPts val="6719"/>
              </a:lnSpc>
            </a:pPr>
            <a:r>
              <a:rPr lang="en-US" sz="4800" b="0" i="0" dirty="0">
                <a:solidFill>
                  <a:srgbClr val="000000"/>
                </a:solidFill>
                <a:latin typeface="Montserrat Semi-Bold"/>
              </a:rPr>
              <a:t>to Age at Home</a:t>
            </a:r>
          </a:p>
        </p:txBody>
      </p:sp>
      <p:grpSp>
        <p:nvGrpSpPr>
          <p:cNvPr id="9" name="Group 6"/>
          <p:cNvGrpSpPr/>
          <p:nvPr/>
        </p:nvGrpSpPr>
        <p:grpSpPr>
          <a:xfrm>
            <a:off x="227723" y="9476031"/>
            <a:ext cx="18060277" cy="688385"/>
            <a:chOff x="0" y="0"/>
            <a:chExt cx="24080370" cy="917846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3164322" cy="917846"/>
            </a:xfrm>
            <a:prstGeom prst="rect">
              <a:avLst/>
            </a:prstGeom>
          </p:spPr>
        </p:pic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615855" y="30689"/>
              <a:ext cx="14464514" cy="887157"/>
            </a:xfrm>
            <a:prstGeom prst="rect">
              <a:avLst/>
            </a:prstGeom>
          </p:spPr>
        </p:pic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4"/>
            <a:srcRect r="36026"/>
            <a:stretch>
              <a:fillRect/>
            </a:stretch>
          </p:blipFill>
          <p:spPr>
            <a:xfrm>
              <a:off x="3357334" y="30689"/>
              <a:ext cx="9253486" cy="887157"/>
            </a:xfrm>
            <a:prstGeom prst="rect">
              <a:avLst/>
            </a:prstGeom>
          </p:spPr>
        </p:pic>
      </p:grpSp>
      <p:pic>
        <p:nvPicPr>
          <p:cNvPr id="13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09800" y="1181100"/>
            <a:ext cx="7124418" cy="32103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/>
          <a:srcRect l="2719" t="20461" r="9756"/>
          <a:stretch/>
        </p:blipFill>
        <p:spPr>
          <a:xfrm>
            <a:off x="11430000" y="1147921"/>
            <a:ext cx="5638800" cy="770568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292858" y="2019300"/>
            <a:ext cx="7753642" cy="6647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endParaRPr lang="en-US" sz="3600" b="0" i="0" dirty="0">
              <a:solidFill>
                <a:srgbClr val="000000"/>
              </a:solidFill>
              <a:latin typeface="Montserrat Classic" panose="020B0604020202020204" charset="0"/>
            </a:endParaRPr>
          </a:p>
          <a:p>
            <a:pPr marL="462280" lvl="1" indent="-231140">
              <a:buFont typeface="Arial"/>
              <a:buChar char="•"/>
            </a:pPr>
            <a:r>
              <a:rPr lang="en-US" sz="3600" b="0" i="0" dirty="0">
                <a:solidFill>
                  <a:srgbClr val="000000"/>
                </a:solidFill>
                <a:latin typeface="Montserrat Classic" panose="020B0604020202020204" charset="0"/>
              </a:rPr>
              <a:t>For adults age 65+</a:t>
            </a:r>
          </a:p>
          <a:p>
            <a:pPr marL="231140" lvl="1"/>
            <a:endParaRPr lang="en-US" sz="3600" b="0" i="0" dirty="0">
              <a:solidFill>
                <a:srgbClr val="000000"/>
              </a:solidFill>
              <a:latin typeface="Montserrat Classic" panose="020B0604020202020204" charset="0"/>
            </a:endParaRPr>
          </a:p>
          <a:p>
            <a:pPr marL="462280" lvl="1" indent="-231140">
              <a:buFont typeface="Arial"/>
              <a:buChar char="•"/>
            </a:pPr>
            <a:r>
              <a:rPr lang="en-US" sz="3600" b="0" i="0" dirty="0">
                <a:solidFill>
                  <a:srgbClr val="000000"/>
                </a:solidFill>
                <a:latin typeface="Montserrat Classic" panose="020B0604020202020204" charset="0"/>
              </a:rPr>
              <a:t>No health </a:t>
            </a:r>
            <a:r>
              <a:rPr lang="en-US" sz="3600" b="0" i="1" dirty="0">
                <a:solidFill>
                  <a:srgbClr val="000000"/>
                </a:solidFill>
                <a:latin typeface="Montserrat Classic" panose="020B0604020202020204" charset="0"/>
              </a:rPr>
              <a:t>or</a:t>
            </a:r>
            <a:r>
              <a:rPr lang="en-US" sz="3600" b="0" i="0" dirty="0">
                <a:solidFill>
                  <a:srgbClr val="000000"/>
                </a:solidFill>
                <a:latin typeface="Montserrat Classic" panose="020B0604020202020204" charset="0"/>
              </a:rPr>
              <a:t>  income qualification</a:t>
            </a:r>
          </a:p>
          <a:p>
            <a:pPr marL="231140" lvl="1"/>
            <a:endParaRPr lang="en-US" sz="3600" b="0" i="0" dirty="0">
              <a:solidFill>
                <a:srgbClr val="000000"/>
              </a:solidFill>
              <a:latin typeface="Montserrat Classic" panose="020B0604020202020204" charset="0"/>
            </a:endParaRPr>
          </a:p>
          <a:p>
            <a:pPr marL="462280" lvl="1" indent="-231140">
              <a:buFont typeface="Arial"/>
              <a:buChar char="•"/>
            </a:pPr>
            <a:r>
              <a:rPr lang="en-US" sz="3600" b="0" i="0" dirty="0">
                <a:solidFill>
                  <a:srgbClr val="000000"/>
                </a:solidFill>
                <a:latin typeface="Montserrat Classic" panose="020B0604020202020204" charset="0"/>
              </a:rPr>
              <a:t>Offering non-medical core services and support for aging at home</a:t>
            </a:r>
          </a:p>
          <a:p>
            <a:pPr marL="231140" lvl="1"/>
            <a:endParaRPr lang="en-US" sz="3600" b="0" i="0" dirty="0">
              <a:solidFill>
                <a:srgbClr val="000000"/>
              </a:solidFill>
              <a:latin typeface="Montserrat Classic" panose="020B0604020202020204" charset="0"/>
            </a:endParaRPr>
          </a:p>
          <a:p>
            <a:pPr marL="462280" lvl="1" indent="-231140">
              <a:buFont typeface="Arial"/>
              <a:buChar char="•"/>
            </a:pPr>
            <a:r>
              <a:rPr lang="en-US" sz="3600" b="0" i="0" dirty="0">
                <a:solidFill>
                  <a:srgbClr val="000000"/>
                </a:solidFill>
                <a:latin typeface="Montserrat Classic" panose="020B0604020202020204" charset="0"/>
              </a:rPr>
              <a:t>Prevents the need for costly long-term care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91400" y="852357"/>
            <a:ext cx="679459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0" i="0" dirty="0">
                <a:solidFill>
                  <a:srgbClr val="000000"/>
                </a:solidFill>
                <a:latin typeface="Montserrat Semi-Bold"/>
              </a:rPr>
              <a:t>SM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1083755" y="861051"/>
            <a:ext cx="11941459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 b="0" i="0" dirty="0">
                <a:latin typeface="Montserrat Extra-Bold"/>
              </a:rPr>
              <a:t>Community for Life   </a:t>
            </a:r>
            <a:r>
              <a:rPr lang="en-US" sz="4800" b="0" i="0" dirty="0">
                <a:solidFill>
                  <a:srgbClr val="C8122C"/>
                </a:solidFill>
                <a:latin typeface="Montserrat Extra-Bold"/>
              </a:rPr>
              <a:t>Features</a:t>
            </a:r>
          </a:p>
        </p:txBody>
      </p:sp>
      <p:grpSp>
        <p:nvGrpSpPr>
          <p:cNvPr id="10" name="Group 6"/>
          <p:cNvGrpSpPr/>
          <p:nvPr/>
        </p:nvGrpSpPr>
        <p:grpSpPr>
          <a:xfrm>
            <a:off x="227723" y="9476031"/>
            <a:ext cx="18060277" cy="688385"/>
            <a:chOff x="0" y="0"/>
            <a:chExt cx="24080370" cy="917846"/>
          </a:xfrm>
        </p:grpSpPr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3164322" cy="917846"/>
            </a:xfrm>
            <a:prstGeom prst="rect">
              <a:avLst/>
            </a:prstGeom>
          </p:spPr>
        </p:pic>
        <p:pic>
          <p:nvPicPr>
            <p:cNvPr id="12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615855" y="30689"/>
              <a:ext cx="14464514" cy="887157"/>
            </a:xfrm>
            <a:prstGeom prst="rect">
              <a:avLst/>
            </a:prstGeom>
          </p:spPr>
        </p:pic>
        <p:pic>
          <p:nvPicPr>
            <p:cNvPr id="13" name="Picture 9"/>
            <p:cNvPicPr>
              <a:picLocks noChangeAspect="1"/>
            </p:cNvPicPr>
            <p:nvPr/>
          </p:nvPicPr>
          <p:blipFill>
            <a:blip r:embed="rId4"/>
            <a:srcRect r="36026"/>
            <a:stretch>
              <a:fillRect/>
            </a:stretch>
          </p:blipFill>
          <p:spPr>
            <a:xfrm>
              <a:off x="3357334" y="30689"/>
              <a:ext cx="9253486" cy="887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505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/>
          <p:cNvSpPr txBox="1"/>
          <p:nvPr/>
        </p:nvSpPr>
        <p:spPr>
          <a:xfrm>
            <a:off x="3200400" y="4829989"/>
            <a:ext cx="11941459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800" b="0" i="0" dirty="0">
                <a:solidFill>
                  <a:srgbClr val="000000"/>
                </a:solidFill>
                <a:latin typeface="Montserrat Extra-Bold"/>
              </a:rPr>
              <a:t>Core Services of </a:t>
            </a:r>
          </a:p>
          <a:p>
            <a:pPr algn="ctr">
              <a:spcBef>
                <a:spcPct val="0"/>
              </a:spcBef>
            </a:pPr>
            <a:r>
              <a:rPr lang="en-US" sz="8800" b="0" i="0" dirty="0">
                <a:solidFill>
                  <a:srgbClr val="C8122C"/>
                </a:solidFill>
                <a:latin typeface="Montserrat Extra-Bold"/>
              </a:rPr>
              <a:t>Community for Life</a:t>
            </a:r>
          </a:p>
        </p:txBody>
      </p:sp>
      <p:grpSp>
        <p:nvGrpSpPr>
          <p:cNvPr id="10" name="Group 8"/>
          <p:cNvGrpSpPr/>
          <p:nvPr/>
        </p:nvGrpSpPr>
        <p:grpSpPr>
          <a:xfrm>
            <a:off x="0" y="0"/>
            <a:ext cx="18288000" cy="995477"/>
            <a:chOff x="0" y="0"/>
            <a:chExt cx="24384000" cy="1327302"/>
          </a:xfrm>
        </p:grpSpPr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743200" y="0"/>
              <a:ext cx="21640800" cy="1327302"/>
            </a:xfrm>
            <a:prstGeom prst="rect">
              <a:avLst/>
            </a:prstGeom>
          </p:spPr>
        </p:pic>
        <p:grpSp>
          <p:nvGrpSpPr>
            <p:cNvPr id="12" name="Group 10"/>
            <p:cNvGrpSpPr/>
            <p:nvPr/>
          </p:nvGrpSpPr>
          <p:grpSpPr>
            <a:xfrm>
              <a:off x="0" y="0"/>
              <a:ext cx="17106961" cy="1327302"/>
              <a:chOff x="0" y="0"/>
              <a:chExt cx="2983818" cy="231510"/>
            </a:xfrm>
          </p:grpSpPr>
          <p:sp>
            <p:nvSpPr>
              <p:cNvPr id="13" name="Freeform 11"/>
              <p:cNvSpPr/>
              <p:nvPr/>
            </p:nvSpPr>
            <p:spPr>
              <a:xfrm>
                <a:off x="0" y="0"/>
                <a:ext cx="2983818" cy="231510"/>
              </a:xfrm>
              <a:custGeom>
                <a:avLst/>
                <a:gdLst/>
                <a:ahLst/>
                <a:cxnLst/>
                <a:rect l="l" t="t" r="r" b="b"/>
                <a:pathLst>
                  <a:path w="2983818" h="231510">
                    <a:moveTo>
                      <a:pt x="0" y="0"/>
                    </a:moveTo>
                    <a:lnTo>
                      <a:pt x="2983818" y="0"/>
                    </a:lnTo>
                    <a:lnTo>
                      <a:pt x="2983818" y="231510"/>
                    </a:lnTo>
                    <a:lnTo>
                      <a:pt x="0" y="231510"/>
                    </a:lnTo>
                    <a:close/>
                  </a:path>
                </a:pathLst>
              </a:custGeom>
              <a:solidFill>
                <a:srgbClr val="FFC838"/>
              </a:solidFill>
            </p:spPr>
          </p:sp>
        </p:grp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09800" y="1181100"/>
            <a:ext cx="7124418" cy="3210386"/>
          </a:xfrm>
          <a:prstGeom prst="rect">
            <a:avLst/>
          </a:prstGeom>
        </p:spPr>
      </p:pic>
      <p:sp>
        <p:nvSpPr>
          <p:cNvPr id="15" name="TextBox 8"/>
          <p:cNvSpPr txBox="1"/>
          <p:nvPr/>
        </p:nvSpPr>
        <p:spPr>
          <a:xfrm>
            <a:off x="14935200" y="6286500"/>
            <a:ext cx="790558" cy="258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b="0" i="0" dirty="0">
                <a:solidFill>
                  <a:srgbClr val="C8122C"/>
                </a:solidFill>
                <a:latin typeface="Montserrat Classic"/>
              </a:rPr>
              <a:t>SM</a:t>
            </a:r>
          </a:p>
        </p:txBody>
      </p:sp>
      <p:grpSp>
        <p:nvGrpSpPr>
          <p:cNvPr id="16" name="Group 6"/>
          <p:cNvGrpSpPr/>
          <p:nvPr/>
        </p:nvGrpSpPr>
        <p:grpSpPr>
          <a:xfrm>
            <a:off x="227723" y="9476031"/>
            <a:ext cx="18060277" cy="688385"/>
            <a:chOff x="0" y="0"/>
            <a:chExt cx="24080370" cy="917846"/>
          </a:xfrm>
        </p:grpSpPr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3164322" cy="917846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615855" y="30689"/>
              <a:ext cx="14464514" cy="887157"/>
            </a:xfrm>
            <a:prstGeom prst="rect">
              <a:avLst/>
            </a:prstGeom>
          </p:spPr>
        </p:pic>
        <p:pic>
          <p:nvPicPr>
            <p:cNvPr id="19" name="Picture 9"/>
            <p:cNvPicPr>
              <a:picLocks noChangeAspect="1"/>
            </p:cNvPicPr>
            <p:nvPr/>
          </p:nvPicPr>
          <p:blipFill>
            <a:blip r:embed="rId2"/>
            <a:srcRect r="36026"/>
            <a:stretch>
              <a:fillRect/>
            </a:stretch>
          </p:blipFill>
          <p:spPr>
            <a:xfrm>
              <a:off x="3357334" y="30689"/>
              <a:ext cx="9253486" cy="887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09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5922" y="1863665"/>
            <a:ext cx="2379325" cy="23793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030200" y="3390900"/>
            <a:ext cx="4658683" cy="310384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442165" y="1863665"/>
            <a:ext cx="10937563" cy="7771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4090" lvl="1" indent="-742950"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000000"/>
                </a:solidFill>
                <a:latin typeface="Montserrat Classic" panose="020B0604020202020204" charset="0"/>
              </a:rPr>
              <a:t>Initial home safety assessment</a:t>
            </a:r>
          </a:p>
          <a:p>
            <a:pPr marL="1431290" lvl="2" indent="-74295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000000"/>
                </a:solidFill>
                <a:latin typeface="Montserrat Classic" panose="020B0604020202020204" charset="0"/>
              </a:rPr>
              <a:t>Check for environmental hazards</a:t>
            </a:r>
          </a:p>
          <a:p>
            <a:pPr marL="1431290" lvl="2" indent="-742950">
              <a:buFont typeface="Wingdings" panose="05000000000000000000" pitchFamily="2" charset="2"/>
              <a:buChar char="ü"/>
            </a:pPr>
            <a:r>
              <a:rPr lang="en-US" sz="4000" b="0" i="0" dirty="0">
                <a:solidFill>
                  <a:srgbClr val="000000"/>
                </a:solidFill>
                <a:latin typeface="Montserrat Classic" panose="020B0604020202020204" charset="0"/>
              </a:rPr>
              <a:t>Safety assessment</a:t>
            </a:r>
          </a:p>
          <a:p>
            <a:pPr marL="2345690" lvl="4" indent="-7429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Montserrat Classic" panose="020B0604020202020204" charset="0"/>
              </a:rPr>
              <a:t>Door locks</a:t>
            </a:r>
          </a:p>
          <a:p>
            <a:pPr marL="2345690" lvl="4" indent="-742950"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000000"/>
                </a:solidFill>
                <a:latin typeface="Montserrat Classic" panose="020B0604020202020204" charset="0"/>
              </a:rPr>
              <a:t>Windows</a:t>
            </a:r>
          </a:p>
          <a:p>
            <a:pPr marL="1602740" lvl="4"/>
            <a:endParaRPr lang="en-US" sz="4000" dirty="0">
              <a:solidFill>
                <a:srgbClr val="000000"/>
              </a:solidFill>
              <a:latin typeface="Montserrat Classic" panose="020B0604020202020204" charset="0"/>
            </a:endParaRPr>
          </a:p>
          <a:p>
            <a:pPr marL="974090" lvl="1" indent="-742950"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000000"/>
                </a:solidFill>
                <a:latin typeface="Montserrat Classic" panose="020B0604020202020204" charset="0"/>
              </a:rPr>
              <a:t>Handyman services</a:t>
            </a:r>
          </a:p>
          <a:p>
            <a:pPr marL="231140" lvl="1"/>
            <a:endParaRPr lang="en-US" sz="4000" b="0" i="0" dirty="0">
              <a:solidFill>
                <a:srgbClr val="000000"/>
              </a:solidFill>
              <a:latin typeface="Montserrat Classic" panose="020B0604020202020204" charset="0"/>
            </a:endParaRPr>
          </a:p>
          <a:p>
            <a:pPr marL="974090" lvl="1" indent="-7429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Montserrat Classic" panose="020B0604020202020204" charset="0"/>
              </a:rPr>
              <a:t>Vetted contractors and assistance with contract review for major repairs</a:t>
            </a:r>
            <a:endParaRPr lang="en-US" sz="4000" b="0" i="0" dirty="0">
              <a:solidFill>
                <a:srgbClr val="000000"/>
              </a:solidFill>
              <a:latin typeface="Montserrat Classic" panose="020B0604020202020204" charset="0"/>
            </a:endParaRPr>
          </a:p>
          <a:p>
            <a:pPr marL="1888490" lvl="3" indent="-742950"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000000"/>
              </a:solidFill>
              <a:latin typeface="Montserrat Classic" panose="020B0604020202020204" charset="0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en-US" sz="2800" b="0" i="0" dirty="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en-US" sz="2800" b="0" i="0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35149" y="1028700"/>
            <a:ext cx="12308699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6600" dirty="0">
                <a:solidFill>
                  <a:srgbClr val="000000"/>
                </a:solidFill>
                <a:latin typeface="Montserrat Extra-Bold" panose="020B0604020202020204" charset="0"/>
              </a:rPr>
              <a:t>Home </a:t>
            </a:r>
            <a:r>
              <a:rPr lang="en-US" sz="6600" dirty="0">
                <a:solidFill>
                  <a:srgbClr val="C8122C"/>
                </a:solidFill>
                <a:latin typeface="Montserrat Extra-Bold"/>
              </a:rPr>
              <a:t>Maintenance</a:t>
            </a:r>
          </a:p>
        </p:txBody>
      </p:sp>
      <p:grpSp>
        <p:nvGrpSpPr>
          <p:cNvPr id="11" name="Group 6"/>
          <p:cNvGrpSpPr/>
          <p:nvPr/>
        </p:nvGrpSpPr>
        <p:grpSpPr>
          <a:xfrm>
            <a:off x="227723" y="9476031"/>
            <a:ext cx="18060277" cy="688385"/>
            <a:chOff x="0" y="0"/>
            <a:chExt cx="24080370" cy="917846"/>
          </a:xfrm>
        </p:grpSpPr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3164322" cy="917846"/>
            </a:xfrm>
            <a:prstGeom prst="rect">
              <a:avLst/>
            </a:prstGeom>
          </p:spPr>
        </p:pic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615855" y="30689"/>
              <a:ext cx="14464514" cy="887157"/>
            </a:xfrm>
            <a:prstGeom prst="rect">
              <a:avLst/>
            </a:prstGeom>
          </p:spPr>
        </p:pic>
        <p:pic>
          <p:nvPicPr>
            <p:cNvPr id="14" name="Picture 9"/>
            <p:cNvPicPr>
              <a:picLocks noChangeAspect="1"/>
            </p:cNvPicPr>
            <p:nvPr/>
          </p:nvPicPr>
          <p:blipFill>
            <a:blip r:embed="rId5"/>
            <a:srcRect r="36026"/>
            <a:stretch>
              <a:fillRect/>
            </a:stretch>
          </p:blipFill>
          <p:spPr>
            <a:xfrm>
              <a:off x="3357334" y="30689"/>
              <a:ext cx="9253486" cy="887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3955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5149" y="1887910"/>
            <a:ext cx="2379325" cy="23793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443848" y="1028700"/>
            <a:ext cx="4059964" cy="270495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657600" y="2171700"/>
            <a:ext cx="10648924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2280" lvl="1" indent="-231140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Montserrat Classic" panose="020B0604020202020204" charset="0"/>
              </a:rPr>
              <a:t>Warm, frequent, proactive contact </a:t>
            </a:r>
          </a:p>
          <a:p>
            <a:pPr marL="231140" lvl="1"/>
            <a:r>
              <a:rPr lang="en-US" sz="4000" dirty="0">
                <a:solidFill>
                  <a:srgbClr val="000000"/>
                </a:solidFill>
                <a:latin typeface="Montserrat Classic" panose="020B0604020202020204" charset="0"/>
              </a:rPr>
              <a:t>  with members</a:t>
            </a:r>
          </a:p>
          <a:p>
            <a:pPr marL="231140" lvl="1"/>
            <a:endParaRPr lang="en-US" sz="4000" dirty="0">
              <a:solidFill>
                <a:srgbClr val="000000"/>
              </a:solidFill>
              <a:latin typeface="Montserrat Classic" panose="020B0604020202020204" charset="0"/>
            </a:endParaRPr>
          </a:p>
          <a:p>
            <a:pPr marL="462280" lvl="1" indent="-231140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Montserrat Classic" panose="020B0604020202020204" charset="0"/>
              </a:rPr>
              <a:t>Information and assistance in obtaining all local activities and link to local resources for services in the community </a:t>
            </a:r>
          </a:p>
          <a:p>
            <a:pPr marL="231140" lvl="1"/>
            <a:endParaRPr lang="en-US" sz="4000" dirty="0">
              <a:solidFill>
                <a:srgbClr val="000000"/>
              </a:solidFill>
              <a:latin typeface="Montserrat Classic" panose="020B0604020202020204" charset="0"/>
            </a:endParaRPr>
          </a:p>
          <a:p>
            <a:pPr marL="462280" lvl="1" indent="-231140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Montserrat Classic" panose="020B0604020202020204" charset="0"/>
              </a:rPr>
              <a:t>Prevent isolation and provide one-on-one personal contact</a:t>
            </a:r>
          </a:p>
          <a:p>
            <a:pPr marL="462280" lvl="1" indent="-231140">
              <a:buFont typeface="Arial"/>
              <a:buChar char="•"/>
            </a:pPr>
            <a:endParaRPr lang="en-US" sz="4000" dirty="0">
              <a:solidFill>
                <a:srgbClr val="000000"/>
              </a:solidFill>
              <a:latin typeface="Montserrat Classic" panose="020B0604020202020204" charset="0"/>
            </a:endParaRPr>
          </a:p>
          <a:p>
            <a:pPr marL="462280" lvl="1" indent="-231140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Montserrat Classic" panose="020B0604020202020204" charset="0"/>
              </a:rPr>
              <a:t>Advice and oversight to prevent fraud</a:t>
            </a:r>
          </a:p>
        </p:txBody>
      </p:sp>
      <p:grpSp>
        <p:nvGrpSpPr>
          <p:cNvPr id="11" name="Group 6"/>
          <p:cNvGrpSpPr/>
          <p:nvPr/>
        </p:nvGrpSpPr>
        <p:grpSpPr>
          <a:xfrm>
            <a:off x="227723" y="9476031"/>
            <a:ext cx="18060277" cy="688385"/>
            <a:chOff x="0" y="0"/>
            <a:chExt cx="24080370" cy="917846"/>
          </a:xfrm>
        </p:grpSpPr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3164322" cy="917846"/>
            </a:xfrm>
            <a:prstGeom prst="rect">
              <a:avLst/>
            </a:prstGeom>
          </p:spPr>
        </p:pic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615855" y="30689"/>
              <a:ext cx="14464514" cy="887157"/>
            </a:xfrm>
            <a:prstGeom prst="rect">
              <a:avLst/>
            </a:prstGeom>
          </p:spPr>
        </p:pic>
        <p:pic>
          <p:nvPicPr>
            <p:cNvPr id="14" name="Picture 9"/>
            <p:cNvPicPr>
              <a:picLocks noChangeAspect="1"/>
            </p:cNvPicPr>
            <p:nvPr/>
          </p:nvPicPr>
          <p:blipFill>
            <a:blip r:embed="rId5"/>
            <a:srcRect r="36026"/>
            <a:stretch>
              <a:fillRect/>
            </a:stretch>
          </p:blipFill>
          <p:spPr>
            <a:xfrm>
              <a:off x="3357334" y="30689"/>
              <a:ext cx="9253486" cy="887157"/>
            </a:xfrm>
            <a:prstGeom prst="rect">
              <a:avLst/>
            </a:prstGeom>
          </p:spPr>
        </p:pic>
      </p:grpSp>
      <p:sp>
        <p:nvSpPr>
          <p:cNvPr id="15" name="TextBox 10"/>
          <p:cNvSpPr txBox="1"/>
          <p:nvPr/>
        </p:nvSpPr>
        <p:spPr>
          <a:xfrm>
            <a:off x="1135149" y="1028700"/>
            <a:ext cx="12308699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6600" dirty="0">
                <a:solidFill>
                  <a:srgbClr val="000000"/>
                </a:solidFill>
                <a:latin typeface="Montserrat Extra-Bold" panose="020B0604020202020204" charset="0"/>
              </a:rPr>
              <a:t>Service </a:t>
            </a:r>
            <a:r>
              <a:rPr lang="en-US" sz="6600" dirty="0">
                <a:solidFill>
                  <a:srgbClr val="C8122C"/>
                </a:solidFill>
                <a:latin typeface="Montserrat Extra-Bold"/>
              </a:rPr>
              <a:t>Navigator</a:t>
            </a:r>
          </a:p>
        </p:txBody>
      </p:sp>
    </p:spTree>
    <p:extLst>
      <p:ext uri="{BB962C8B-B14F-4D97-AF65-F5344CB8AC3E}">
        <p14:creationId xmlns:p14="http://schemas.microsoft.com/office/powerpoint/2010/main" val="8851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96800" y="4686300"/>
            <a:ext cx="4002164" cy="30466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35149" y="1919083"/>
            <a:ext cx="2381149" cy="238114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038600" y="2034131"/>
            <a:ext cx="9667901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Montserrat Classic" panose="020B0604020202020204" charset="0"/>
              </a:rPr>
              <a:t>Run errands</a:t>
            </a:r>
          </a:p>
          <a:p>
            <a:pPr marL="231140" lvl="1"/>
            <a:endParaRPr lang="en-US" sz="4000" dirty="0">
              <a:solidFill>
                <a:srgbClr val="000000"/>
              </a:solidFill>
              <a:latin typeface="Montserrat Classic" panose="020B0604020202020204" charset="0"/>
            </a:endParaRPr>
          </a:p>
          <a:p>
            <a:pPr marL="462280" lvl="1" indent="-231140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Montserrat Classic" panose="020B0604020202020204" charset="0"/>
              </a:rPr>
              <a:t>Get to the doctor or pharmacy visits</a:t>
            </a:r>
          </a:p>
          <a:p>
            <a:pPr marL="462280" lvl="1" indent="-231140">
              <a:buFont typeface="Arial"/>
              <a:buChar char="•"/>
            </a:pPr>
            <a:endParaRPr lang="en-US" sz="4000" dirty="0">
              <a:solidFill>
                <a:srgbClr val="000000"/>
              </a:solidFill>
              <a:latin typeface="Montserrat Classic" panose="020B0604020202020204" charset="0"/>
            </a:endParaRPr>
          </a:p>
          <a:p>
            <a:pPr marL="462280" lvl="1" indent="-231140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Montserrat Classic" panose="020B0604020202020204" charset="0"/>
              </a:rPr>
              <a:t>Go shopping</a:t>
            </a:r>
          </a:p>
          <a:p>
            <a:pPr marL="231140" lvl="1"/>
            <a:endParaRPr lang="en-US" sz="4000" dirty="0">
              <a:solidFill>
                <a:srgbClr val="000000"/>
              </a:solidFill>
              <a:latin typeface="Montserrat Classic" panose="020B0604020202020204" charset="0"/>
            </a:endParaRPr>
          </a:p>
          <a:p>
            <a:pPr marL="462280" lvl="1" indent="-231140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Montserrat Classic" panose="020B0604020202020204" charset="0"/>
              </a:rPr>
              <a:t>Visit family</a:t>
            </a:r>
          </a:p>
          <a:p>
            <a:pPr marL="231140" lvl="1"/>
            <a:endParaRPr lang="en-US" sz="4000" dirty="0">
              <a:solidFill>
                <a:srgbClr val="000000"/>
              </a:solidFill>
              <a:latin typeface="Montserrat Classic" panose="020B0604020202020204" charset="0"/>
            </a:endParaRPr>
          </a:p>
          <a:p>
            <a:pPr marL="462280" lvl="1" indent="-231140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Montserrat Classic" panose="020B0604020202020204" charset="0"/>
              </a:rPr>
              <a:t>Attend social activities</a:t>
            </a:r>
          </a:p>
          <a:p>
            <a:pPr marL="462280" lvl="1" indent="-231140">
              <a:buFont typeface="Arial"/>
              <a:buChar char="•"/>
            </a:pPr>
            <a:endParaRPr lang="en-US" sz="4000" dirty="0">
              <a:solidFill>
                <a:srgbClr val="000000"/>
              </a:solidFill>
              <a:latin typeface="Montserrat Classic" panose="020B0604020202020204" charset="0"/>
            </a:endParaRPr>
          </a:p>
          <a:p>
            <a:pPr marL="462280" lvl="1" indent="-231140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Montserrat Classic" panose="020B0604020202020204" charset="0"/>
              </a:rPr>
              <a:t>Prevent isolation</a:t>
            </a:r>
          </a:p>
        </p:txBody>
      </p:sp>
      <p:grpSp>
        <p:nvGrpSpPr>
          <p:cNvPr id="11" name="Group 6"/>
          <p:cNvGrpSpPr/>
          <p:nvPr/>
        </p:nvGrpSpPr>
        <p:grpSpPr>
          <a:xfrm>
            <a:off x="227723" y="9476031"/>
            <a:ext cx="18060277" cy="688385"/>
            <a:chOff x="0" y="0"/>
            <a:chExt cx="24080370" cy="917846"/>
          </a:xfrm>
        </p:grpSpPr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3164322" cy="917846"/>
            </a:xfrm>
            <a:prstGeom prst="rect">
              <a:avLst/>
            </a:prstGeom>
          </p:spPr>
        </p:pic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615855" y="30689"/>
              <a:ext cx="14464514" cy="887157"/>
            </a:xfrm>
            <a:prstGeom prst="rect">
              <a:avLst/>
            </a:prstGeom>
          </p:spPr>
        </p:pic>
        <p:pic>
          <p:nvPicPr>
            <p:cNvPr id="14" name="Picture 9"/>
            <p:cNvPicPr>
              <a:picLocks noChangeAspect="1"/>
            </p:cNvPicPr>
            <p:nvPr/>
          </p:nvPicPr>
          <p:blipFill>
            <a:blip r:embed="rId5"/>
            <a:srcRect r="36026"/>
            <a:stretch>
              <a:fillRect/>
            </a:stretch>
          </p:blipFill>
          <p:spPr>
            <a:xfrm>
              <a:off x="3357334" y="30689"/>
              <a:ext cx="9253486" cy="887157"/>
            </a:xfrm>
            <a:prstGeom prst="rect">
              <a:avLst/>
            </a:prstGeom>
          </p:spPr>
        </p:pic>
      </p:grpSp>
      <p:sp>
        <p:nvSpPr>
          <p:cNvPr id="16" name="TextBox 10"/>
          <p:cNvSpPr txBox="1"/>
          <p:nvPr/>
        </p:nvSpPr>
        <p:spPr>
          <a:xfrm>
            <a:off x="1135149" y="1028700"/>
            <a:ext cx="12308699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6600" dirty="0">
                <a:solidFill>
                  <a:srgbClr val="000000"/>
                </a:solidFill>
                <a:latin typeface="Montserrat Extra-Bold" panose="020B0604020202020204" charset="0"/>
              </a:rPr>
              <a:t>Transportation</a:t>
            </a:r>
            <a:endParaRPr lang="en-US" sz="6600" dirty="0">
              <a:solidFill>
                <a:srgbClr val="C8122C"/>
              </a:solidFill>
              <a:latin typeface="Montserrat Extra-Bold"/>
            </a:endParaRPr>
          </a:p>
        </p:txBody>
      </p:sp>
    </p:spTree>
    <p:extLst>
      <p:ext uri="{BB962C8B-B14F-4D97-AF65-F5344CB8AC3E}">
        <p14:creationId xmlns:p14="http://schemas.microsoft.com/office/powerpoint/2010/main" val="311521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8195" y="8068781"/>
            <a:ext cx="17035964" cy="655310"/>
            <a:chOff x="0" y="0"/>
            <a:chExt cx="3961913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61913" cy="152400"/>
            </a:xfrm>
            <a:custGeom>
              <a:avLst/>
              <a:gdLst/>
              <a:ahLst/>
              <a:cxnLst/>
              <a:rect l="l" t="t" r="r" b="b"/>
              <a:pathLst>
                <a:path w="3961913" h="152400">
                  <a:moveTo>
                    <a:pt x="0" y="0"/>
                  </a:moveTo>
                  <a:lnTo>
                    <a:pt x="3961913" y="0"/>
                  </a:lnTo>
                  <a:lnTo>
                    <a:pt x="396191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70565" t="38066" r="3889" b="34636"/>
          <a:stretch>
            <a:fillRect/>
          </a:stretch>
        </p:blipFill>
        <p:spPr>
          <a:xfrm>
            <a:off x="5686740" y="3269407"/>
            <a:ext cx="5371260" cy="443370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97243" y="3269407"/>
            <a:ext cx="5743478" cy="4433707"/>
            <a:chOff x="0" y="0"/>
            <a:chExt cx="7657971" cy="591161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71790" t="7096" r="5969" b="63479"/>
            <a:stretch>
              <a:fillRect/>
            </a:stretch>
          </p:blipFill>
          <p:spPr>
            <a:xfrm>
              <a:off x="999493" y="0"/>
              <a:ext cx="5784190" cy="5911610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0" y="3774043"/>
              <a:ext cx="7657971" cy="2071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  <a:spcBef>
                  <a:spcPct val="0"/>
                </a:spcBef>
              </a:pPr>
              <a:r>
                <a:rPr lang="en-US" sz="3149" b="1" i="0" dirty="0">
                  <a:solidFill>
                    <a:srgbClr val="000000"/>
                  </a:solidFill>
                  <a:latin typeface="Montserrat Semi-Bold"/>
                </a:rPr>
                <a:t>Your Monthly Cost*</a:t>
              </a:r>
            </a:p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2800" b="1" i="0" dirty="0">
                  <a:solidFill>
                    <a:srgbClr val="000000"/>
                  </a:solidFill>
                  <a:latin typeface="Montserrat Semi-Bold"/>
                </a:rPr>
                <a:t>(Semi-Private Room)</a:t>
              </a:r>
            </a:p>
            <a:p>
              <a:pPr algn="ctr">
                <a:lnSpc>
                  <a:spcPts val="4409"/>
                </a:lnSpc>
                <a:spcBef>
                  <a:spcPct val="0"/>
                </a:spcBef>
              </a:pPr>
              <a:r>
                <a:rPr lang="en-US" sz="3149" b="1" i="0" dirty="0">
                  <a:solidFill>
                    <a:srgbClr val="000000"/>
                  </a:solidFill>
                  <a:latin typeface="Montserrat Semi-Bold"/>
                </a:rPr>
                <a:t>$9,231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68649" t="65172" r="1865" b="5819"/>
          <a:stretch>
            <a:fillRect/>
          </a:stretch>
        </p:blipFill>
        <p:spPr>
          <a:xfrm>
            <a:off x="11459736" y="3269407"/>
            <a:ext cx="5833826" cy="443370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38392" y="2088685"/>
            <a:ext cx="16949608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 b="0" i="0" dirty="0">
                <a:solidFill>
                  <a:srgbClr val="000000"/>
                </a:solidFill>
                <a:latin typeface="Montserrat Extra-Bold"/>
              </a:rPr>
              <a:t>Which would </a:t>
            </a:r>
            <a:r>
              <a:rPr lang="en-US" sz="4800" b="0" i="0" dirty="0">
                <a:solidFill>
                  <a:srgbClr val="C8122C"/>
                </a:solidFill>
                <a:latin typeface="Montserrat Extra-Bold"/>
              </a:rPr>
              <a:t>you </a:t>
            </a:r>
            <a:r>
              <a:rPr lang="en-US" sz="4800" b="0" i="0" dirty="0">
                <a:solidFill>
                  <a:srgbClr val="000000"/>
                </a:solidFill>
                <a:latin typeface="Montserrat Extra-Bold"/>
              </a:rPr>
              <a:t>prefer?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8180440"/>
            <a:ext cx="1457882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b="0" i="0" dirty="0">
                <a:solidFill>
                  <a:srgbClr val="000000"/>
                </a:solidFill>
                <a:latin typeface="Montserrat Semi-Bold"/>
              </a:rPr>
              <a:t>*Source: Genworth 2018 Survey of Maryland Median Costs</a:t>
            </a:r>
          </a:p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b="0" i="0" dirty="0">
                <a:solidFill>
                  <a:srgbClr val="000000"/>
                </a:solidFill>
                <a:latin typeface="Montserrat Semi-Bold"/>
              </a:rPr>
              <a:t>**Source: Based on current available options, </a:t>
            </a:r>
            <a:r>
              <a:rPr lang="en-US" sz="1600" b="0" i="0" dirty="0" err="1">
                <a:solidFill>
                  <a:srgbClr val="000000"/>
                </a:solidFill>
                <a:latin typeface="Montserrat Semi-Bold"/>
              </a:rPr>
              <a:t>MDoA</a:t>
            </a:r>
            <a:r>
              <a:rPr lang="en-US" sz="1600" b="0" i="0" dirty="0">
                <a:solidFill>
                  <a:srgbClr val="000000"/>
                </a:solidFill>
                <a:latin typeface="Montserrat Semi-Bold"/>
              </a:rPr>
              <a:t>. Cost varies by CFL   partner. (12/2019)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04910" y="6400472"/>
            <a:ext cx="5743478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49" b="1" dirty="0">
                <a:solidFill>
                  <a:srgbClr val="000000"/>
                </a:solidFill>
                <a:latin typeface="Montserrat Semi-Bold"/>
              </a:rPr>
              <a:t>Median Monthly Cost**</a:t>
            </a:r>
            <a:endParaRPr lang="en-US" sz="3149" b="1" i="0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49" b="1" i="0" dirty="0">
                <a:solidFill>
                  <a:srgbClr val="000000"/>
                </a:solidFill>
                <a:latin typeface="Montserrat Semi-Bold"/>
              </a:rPr>
              <a:t>$85.00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13005" y="6400472"/>
            <a:ext cx="5743478" cy="1086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49" b="1" i="0">
                <a:solidFill>
                  <a:srgbClr val="000000"/>
                </a:solidFill>
                <a:latin typeface="Montserrat Semi-Bold"/>
              </a:rPr>
              <a:t>Your Monthly Cost*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49" b="1" i="0">
                <a:solidFill>
                  <a:srgbClr val="000000"/>
                </a:solidFill>
                <a:latin typeface="Montserrat Semi-Bold"/>
              </a:rPr>
              <a:t>$4,673</a:t>
            </a:r>
          </a:p>
        </p:txBody>
      </p:sp>
      <p:sp>
        <p:nvSpPr>
          <p:cNvPr id="17" name="TextBox 8"/>
          <p:cNvSpPr txBox="1"/>
          <p:nvPr/>
        </p:nvSpPr>
        <p:spPr>
          <a:xfrm>
            <a:off x="8408589" y="8334895"/>
            <a:ext cx="1397291" cy="231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800" b="0" i="0" dirty="0">
                <a:latin typeface="Montserrat Classic"/>
              </a:rPr>
              <a:t>SM</a:t>
            </a:r>
          </a:p>
        </p:txBody>
      </p:sp>
      <p:grpSp>
        <p:nvGrpSpPr>
          <p:cNvPr id="18" name="Group 6"/>
          <p:cNvGrpSpPr/>
          <p:nvPr/>
        </p:nvGrpSpPr>
        <p:grpSpPr>
          <a:xfrm>
            <a:off x="227723" y="9476031"/>
            <a:ext cx="18060277" cy="688385"/>
            <a:chOff x="0" y="0"/>
            <a:chExt cx="24080370" cy="917846"/>
          </a:xfrm>
        </p:grpSpPr>
        <p:pic>
          <p:nvPicPr>
            <p:cNvPr id="19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3164322" cy="917846"/>
            </a:xfrm>
            <a:prstGeom prst="rect">
              <a:avLst/>
            </a:prstGeom>
          </p:spPr>
        </p:pic>
        <p:pic>
          <p:nvPicPr>
            <p:cNvPr id="20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615855" y="30689"/>
              <a:ext cx="14464514" cy="887157"/>
            </a:xfrm>
            <a:prstGeom prst="rect">
              <a:avLst/>
            </a:prstGeom>
          </p:spPr>
        </p:pic>
        <p:pic>
          <p:nvPicPr>
            <p:cNvPr id="21" name="Picture 9"/>
            <p:cNvPicPr>
              <a:picLocks noChangeAspect="1"/>
            </p:cNvPicPr>
            <p:nvPr/>
          </p:nvPicPr>
          <p:blipFill>
            <a:blip r:embed="rId4"/>
            <a:srcRect r="36026"/>
            <a:stretch>
              <a:fillRect/>
            </a:stretch>
          </p:blipFill>
          <p:spPr>
            <a:xfrm>
              <a:off x="3357334" y="30689"/>
              <a:ext cx="9253486" cy="887157"/>
            </a:xfrm>
            <a:prstGeom prst="rect">
              <a:avLst/>
            </a:prstGeom>
          </p:spPr>
        </p:pic>
      </p:grpSp>
      <p:sp>
        <p:nvSpPr>
          <p:cNvPr id="22" name="TextBox 9"/>
          <p:cNvSpPr txBox="1"/>
          <p:nvPr/>
        </p:nvSpPr>
        <p:spPr>
          <a:xfrm>
            <a:off x="1271078" y="1038579"/>
            <a:ext cx="11941459" cy="923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8800" dirty="0">
                <a:solidFill>
                  <a:srgbClr val="000000"/>
                </a:solidFill>
                <a:latin typeface="Montserrat Extra-Bold"/>
              </a:rPr>
              <a:t>COST </a:t>
            </a:r>
            <a:r>
              <a:rPr lang="en-US" sz="8800" dirty="0">
                <a:solidFill>
                  <a:srgbClr val="C8122C"/>
                </a:solidFill>
                <a:latin typeface="Montserrat Extra-Bold"/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3706377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FE3B069AAFE4D9FB74396F5196407" ma:contentTypeVersion="1" ma:contentTypeDescription="Create a new document." ma:contentTypeScope="" ma:versionID="85c710eeca176dd5ec04b5da655a391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DE0546-7497-4BD1-90EA-73A8984E930B}"/>
</file>

<file path=customXml/itemProps2.xml><?xml version="1.0" encoding="utf-8"?>
<ds:datastoreItem xmlns:ds="http://schemas.openxmlformats.org/officeDocument/2006/customXml" ds:itemID="{0CA228A8-4D67-4536-9B1D-703E265A3A3A}"/>
</file>

<file path=customXml/itemProps3.xml><?xml version="1.0" encoding="utf-8"?>
<ds:datastoreItem xmlns:ds="http://schemas.openxmlformats.org/officeDocument/2006/customXml" ds:itemID="{E46D9D7B-F71B-429C-B87F-E5184F77BE27}"/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285</Words>
  <Application>Microsoft Office PowerPoint</Application>
  <PresentationFormat>Custom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Montserrat Extra-Bold</vt:lpstr>
      <vt:lpstr>Calibri</vt:lpstr>
      <vt:lpstr>Arial</vt:lpstr>
      <vt:lpstr>Montserrat Classic</vt:lpstr>
      <vt:lpstr>Montserrat Semi-Bold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MDoA - Community for Life (SM)</dc:title>
  <dc:creator>Susanne Forno</dc:creator>
  <cp:lastModifiedBy>Susanne Forno</cp:lastModifiedBy>
  <cp:revision>19</cp:revision>
  <cp:lastPrinted>2019-11-19T21:17:45Z</cp:lastPrinted>
  <dcterms:created xsi:type="dcterms:W3CDTF">2006-08-16T00:00:00Z</dcterms:created>
  <dcterms:modified xsi:type="dcterms:W3CDTF">2020-07-20T20:43:30Z</dcterms:modified>
  <dc:identifier>DADrrD8LGGI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0x010100725FE3B069AAFE4D9FB74396F5196407</vt:lpwstr>
  </property>
  <property fmtid="{D5CDD505-2E9C-101B-9397-08002B2CF9AE}" pid="3" name="Order">
    <vt:r8>31700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