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7" r:id="rId6"/>
    <p:sldId id="259" r:id="rId7"/>
    <p:sldId id="279" r:id="rId8"/>
    <p:sldId id="268" r:id="rId9"/>
    <p:sldId id="260" r:id="rId10"/>
    <p:sldId id="273" r:id="rId11"/>
    <p:sldId id="276" r:id="rId12"/>
    <p:sldId id="277" r:id="rId13"/>
    <p:sldId id="278" r:id="rId14"/>
    <p:sldId id="269" r:id="rId15"/>
    <p:sldId id="270" r:id="rId16"/>
    <p:sldId id="271" r:id="rId17"/>
    <p:sldId id="272" r:id="rId18"/>
    <p:sldId id="261" r:id="rId19"/>
    <p:sldId id="262" r:id="rId20"/>
    <p:sldId id="263" r:id="rId21"/>
    <p:sldId id="264" r:id="rId22"/>
    <p:sldId id="265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A11B"/>
    <a:srgbClr val="093966"/>
    <a:srgbClr val="EFEFEF"/>
    <a:srgbClr val="C8102E"/>
    <a:srgbClr val="0073A0"/>
    <a:srgbClr val="00558C"/>
    <a:srgbClr val="1C5D99"/>
    <a:srgbClr val="003366"/>
    <a:srgbClr val="1C6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1" autoAdjust="0"/>
    <p:restoredTop sz="84964" autoAdjust="0"/>
  </p:normalViewPr>
  <p:slideViewPr>
    <p:cSldViewPr snapToGrid="0">
      <p:cViewPr varScale="1">
        <p:scale>
          <a:sx n="142" d="100"/>
          <a:sy n="142" d="100"/>
        </p:scale>
        <p:origin x="200" y="240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6/9/26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6/9/26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3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9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5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CD9CB-678F-570A-6276-0876C876F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063217-BBEC-50E5-4940-E1F415D40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E24C57-D356-E3B6-0CC8-DCD2E4BBC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. Employers can access resources and pledge their commitment through the Age Friendly Institute’s Certified Age Friendly Employer Program or the AARP Employer Alliance.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35E94-BEEF-98D8-4650-8812911F2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5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RM Presentation Title Slide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18730-52E9-1BB2-7611-2DFE93F26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985" y="2782156"/>
            <a:ext cx="9560498" cy="1949370"/>
          </a:xfrm>
        </p:spPr>
        <p:txBody>
          <a:bodyPr>
            <a:noAutofit/>
          </a:bodyPr>
          <a:lstStyle>
            <a:lvl1pPr>
              <a:lnSpc>
                <a:spcPts val="6000"/>
              </a:lnSpc>
              <a:defRPr sz="6400"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LRM Presentation </a:t>
            </a:r>
            <a:br>
              <a:rPr lang="en-US" dirty="0"/>
            </a:br>
            <a:r>
              <a:rPr lang="en-US" dirty="0"/>
              <a:t>Title Slide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ECE5F9-3D0E-BA8D-EB66-69AEC6B524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984" y="4752402"/>
            <a:ext cx="9560498" cy="91440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Presenter, Audience, Intent</a:t>
            </a:r>
          </a:p>
        </p:txBody>
      </p:sp>
    </p:spTree>
    <p:extLst>
      <p:ext uri="{BB962C8B-B14F-4D97-AF65-F5344CB8AC3E}">
        <p14:creationId xmlns:p14="http://schemas.microsoft.com/office/powerpoint/2010/main" val="244899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ics Slide">
    <p:bg>
      <p:bgPr>
        <a:gradFill flip="none" rotWithShape="1">
          <a:gsLst>
            <a:gs pos="0">
              <a:schemeClr val="bg1"/>
            </a:gs>
            <a:gs pos="76000">
              <a:schemeClr val="bg1">
                <a:lumMod val="9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426F328-FEFC-E182-17CF-4551554B78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775" y="741873"/>
            <a:ext cx="10128212" cy="10757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Four Columns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F4CCDB97-FEAA-B547-B564-8539151E64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773" y="1785668"/>
            <a:ext cx="10128213" cy="613459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C34C7B43-D77F-B74C-91A4-CB4EBDD896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774" y="2707849"/>
            <a:ext cx="2233148" cy="2343653"/>
          </a:xfrm>
        </p:spPr>
        <p:txBody>
          <a:bodyPr>
            <a:noAutofit/>
          </a:bodyPr>
          <a:lstStyle>
            <a:lvl1pPr>
              <a:defRPr sz="1800"/>
            </a:lvl1pPr>
            <a:lvl3pPr>
              <a:defRPr sz="1800"/>
            </a:lvl3pPr>
          </a:lstStyle>
          <a:p>
            <a:pPr lvl="0"/>
            <a:r>
              <a:rPr lang="en-US" dirty="0"/>
              <a:t>Click to edit text </a:t>
            </a:r>
          </a:p>
          <a:p>
            <a:pPr lvl="2"/>
            <a:r>
              <a:rPr lang="en-US" dirty="0"/>
              <a:t>Bullet text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59CF7317-A842-A44F-88DD-0B9DAA5EB5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5916" y="2707849"/>
            <a:ext cx="2233148" cy="2343653"/>
          </a:xfrm>
        </p:spPr>
        <p:txBody>
          <a:bodyPr>
            <a:noAutofit/>
          </a:bodyPr>
          <a:lstStyle>
            <a:lvl1pPr>
              <a:defRPr sz="1800"/>
            </a:lvl1pPr>
            <a:lvl3pPr>
              <a:defRPr sz="1800"/>
            </a:lvl3pPr>
          </a:lstStyle>
          <a:p>
            <a:pPr lvl="0"/>
            <a:r>
              <a:rPr lang="en-US" dirty="0"/>
              <a:t>Click to edit text </a:t>
            </a:r>
          </a:p>
          <a:p>
            <a:pPr lvl="2"/>
            <a:r>
              <a:rPr lang="en-US" dirty="0"/>
              <a:t>Bullet text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05E3D705-D498-9F44-B304-8D7635C35A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85302" y="2707849"/>
            <a:ext cx="2233148" cy="2343653"/>
          </a:xfrm>
        </p:spPr>
        <p:txBody>
          <a:bodyPr>
            <a:noAutofit/>
          </a:bodyPr>
          <a:lstStyle>
            <a:lvl1pPr>
              <a:defRPr sz="1800"/>
            </a:lvl1pPr>
            <a:lvl3pPr>
              <a:defRPr sz="1800"/>
            </a:lvl3pPr>
          </a:lstStyle>
          <a:p>
            <a:pPr lvl="0"/>
            <a:r>
              <a:rPr lang="en-US" dirty="0"/>
              <a:t>Click to edit text </a:t>
            </a:r>
          </a:p>
          <a:p>
            <a:pPr lvl="2"/>
            <a:r>
              <a:rPr lang="en-US" dirty="0"/>
              <a:t>Bullet text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150F747A-E713-7348-A875-B24A9566DC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5839" y="2707849"/>
            <a:ext cx="2233148" cy="2343653"/>
          </a:xfrm>
        </p:spPr>
        <p:txBody>
          <a:bodyPr>
            <a:noAutofit/>
          </a:bodyPr>
          <a:lstStyle>
            <a:lvl1pPr>
              <a:defRPr sz="1800"/>
            </a:lvl1pPr>
            <a:lvl3pPr>
              <a:defRPr sz="1800"/>
            </a:lvl3pPr>
          </a:lstStyle>
          <a:p>
            <a:pPr lvl="0"/>
            <a:r>
              <a:rPr lang="en-US" dirty="0"/>
              <a:t>Click to edit text </a:t>
            </a:r>
          </a:p>
          <a:p>
            <a:pPr lvl="2"/>
            <a:r>
              <a:rPr lang="en-US" dirty="0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77402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Name Slide">
    <p:bg>
      <p:bgPr>
        <a:gradFill>
          <a:gsLst>
            <a:gs pos="0">
              <a:schemeClr val="tx1"/>
            </a:gs>
            <a:gs pos="84000">
              <a:srgbClr val="09396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1D8D-F5C7-9E64-C710-8648A0F0B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57" y="2734491"/>
            <a:ext cx="8317926" cy="1868336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ts val="6000"/>
              </a:lnSpc>
              <a:spcBef>
                <a:spcPct val="0"/>
              </a:spcBef>
              <a:buNone/>
              <a:defRPr lang="en-US" sz="7200" b="1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pic>
        <p:nvPicPr>
          <p:cNvPr id="3074" name="Picture 2" descr="Maryland Flag Pattern">
            <a:extLst>
              <a:ext uri="{FF2B5EF4-FFF2-40B4-BE49-F238E27FC236}">
                <a16:creationId xmlns:a16="http://schemas.microsoft.com/office/drawing/2014/main" id="{07A46A53-2F7C-2E42-0E19-FE5B35ED8E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83" y="0"/>
            <a:ext cx="4671017" cy="460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6B6F21-236E-2AA1-B129-BBF5DEF83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57" y="4602827"/>
            <a:ext cx="8317926" cy="91440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Presenter, Audience, Intent</a:t>
            </a:r>
          </a:p>
        </p:txBody>
      </p:sp>
    </p:spTree>
    <p:extLst>
      <p:ext uri="{BB962C8B-B14F-4D97-AF65-F5344CB8AC3E}">
        <p14:creationId xmlns:p14="http://schemas.microsoft.com/office/powerpoint/2010/main" val="28465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B87EB-F71F-ABD3-78D8-F6B8F4EAE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41857"/>
            <a:ext cx="12191999" cy="1192720"/>
          </a:xfrm>
        </p:spPr>
        <p:txBody>
          <a:bodyPr>
            <a:noAutofit/>
          </a:bodyPr>
          <a:lstStyle>
            <a:lvl1pPr algn="ctr">
              <a:defRPr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Chapter 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CCEEDB-83AB-1768-C04C-FABFBDB420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47051"/>
            <a:ext cx="12191999" cy="655606"/>
          </a:xfrm>
        </p:spPr>
        <p:txBody>
          <a:bodyPr>
            <a:noAutofit/>
          </a:bodyPr>
          <a:lstStyle>
            <a:lvl1pPr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Description</a:t>
            </a:r>
          </a:p>
        </p:txBody>
      </p:sp>
    </p:spTree>
    <p:extLst>
      <p:ext uri="{BB962C8B-B14F-4D97-AF65-F5344CB8AC3E}">
        <p14:creationId xmlns:p14="http://schemas.microsoft.com/office/powerpoint/2010/main" val="398552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Slide">
    <p:bg>
      <p:bgPr>
        <a:gradFill flip="none" rotWithShape="1">
          <a:gsLst>
            <a:gs pos="0">
              <a:schemeClr val="bg1"/>
            </a:gs>
            <a:gs pos="76000">
              <a:schemeClr val="bg1">
                <a:lumMod val="9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971B2DB-A71A-DAAB-3E4D-62A3F9C8C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775" y="741873"/>
            <a:ext cx="9918405" cy="10437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Single Column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DDF2F2-5792-9D5B-0C34-895FB19E68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774" y="1785669"/>
            <a:ext cx="9918406" cy="595222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C4D066-29BD-7966-D38A-3908EB5AE1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774" y="2829465"/>
            <a:ext cx="9918406" cy="301924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2"/>
            <a:r>
              <a:rPr lang="en-US" dirty="0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7809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Title Slide">
    <p:bg>
      <p:bgPr>
        <a:gradFill flip="none" rotWithShape="1">
          <a:gsLst>
            <a:gs pos="0">
              <a:schemeClr val="bg1"/>
            </a:gs>
            <a:gs pos="76000">
              <a:schemeClr val="bg1">
                <a:lumMod val="9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971B2DB-A71A-DAAB-3E4D-62A3F9C8C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775" y="741873"/>
            <a:ext cx="10685771" cy="10437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Centered Column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DDF2F2-5792-9D5B-0C34-895FB19E68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774" y="1785669"/>
            <a:ext cx="10685772" cy="595222"/>
          </a:xfrm>
        </p:spPr>
        <p:txBody>
          <a:bodyPr>
            <a:noAutofit/>
          </a:bodyPr>
          <a:lstStyle>
            <a:lvl1pPr algn="ctr"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C4D066-29BD-7966-D38A-3908EB5AE1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24199" y="2829465"/>
            <a:ext cx="8658921" cy="269038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2"/>
            <a:r>
              <a:rPr lang="en-US" dirty="0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238933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Title Slide">
    <p:bg>
      <p:bgPr>
        <a:gradFill flip="none" rotWithShape="1">
          <a:gsLst>
            <a:gs pos="0">
              <a:schemeClr val="bg1"/>
            </a:gs>
            <a:gs pos="76000">
              <a:schemeClr val="bg1">
                <a:lumMod val="9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971B2DB-A71A-DAAB-3E4D-62A3F9C8C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775" y="741873"/>
            <a:ext cx="9918405" cy="10437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Single Column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DDF2F2-5792-9D5B-0C34-895FB19E68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774" y="1785669"/>
            <a:ext cx="9918406" cy="595222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C4D066-29BD-7966-D38A-3908EB5AE1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77736" y="2829465"/>
            <a:ext cx="7551443" cy="222203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2"/>
            <a:r>
              <a:rPr lang="en-US" dirty="0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09769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Title Slide">
    <p:bg>
      <p:bgPr>
        <a:gradFill flip="none" rotWithShape="1">
          <a:gsLst>
            <a:gs pos="0">
              <a:schemeClr val="bg1"/>
            </a:gs>
            <a:gs pos="76000">
              <a:schemeClr val="bg1">
                <a:lumMod val="9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971B2DB-A71A-DAAB-3E4D-62A3F9C8C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775" y="741873"/>
            <a:ext cx="9918405" cy="10437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Single Column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DDF2F2-5792-9D5B-0C34-895FB19E68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774" y="1785669"/>
            <a:ext cx="9918406" cy="595222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C4D066-29BD-7966-D38A-3908EB5AE1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77736" y="2829465"/>
            <a:ext cx="7551443" cy="222203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2"/>
            <a:r>
              <a:rPr lang="en-US" dirty="0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56687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tle Slide">
    <p:bg>
      <p:bgPr>
        <a:gradFill flip="none" rotWithShape="1">
          <a:gsLst>
            <a:gs pos="0">
              <a:schemeClr val="bg1"/>
            </a:gs>
            <a:gs pos="76000">
              <a:schemeClr val="bg1">
                <a:lumMod val="9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971B2DB-A71A-DAAB-3E4D-62A3F9C8C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775" y="741873"/>
            <a:ext cx="9918405" cy="10437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Double Column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DDF2F2-5792-9D5B-0C34-895FB19E68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774" y="1785669"/>
            <a:ext cx="9918406" cy="595222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C4D066-29BD-7966-D38A-3908EB5AE1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774" y="2829465"/>
            <a:ext cx="9918406" cy="3019244"/>
          </a:xfrm>
        </p:spPr>
        <p:txBody>
          <a:bodyPr numCol="2" spcCol="274320">
            <a:no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2"/>
            <a:r>
              <a:rPr lang="en-US" dirty="0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258218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Title Slide">
    <p:bg>
      <p:bgPr>
        <a:gradFill flip="none" rotWithShape="1">
          <a:gsLst>
            <a:gs pos="0">
              <a:schemeClr val="bg1"/>
            </a:gs>
            <a:gs pos="76000">
              <a:schemeClr val="bg1">
                <a:lumMod val="9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971B2DB-A71A-DAAB-3E4D-62A3F9C8C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775" y="741873"/>
            <a:ext cx="9918405" cy="10437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Triple Column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DDF2F2-5792-9D5B-0C34-895FB19E68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774" y="1785669"/>
            <a:ext cx="9918406" cy="595222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C4D066-29BD-7966-D38A-3908EB5AE1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774" y="2829465"/>
            <a:ext cx="9918406" cy="3019244"/>
          </a:xfrm>
        </p:spPr>
        <p:txBody>
          <a:bodyPr numCol="3" spcCol="228600">
            <a:no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2"/>
            <a:r>
              <a:rPr lang="en-US" dirty="0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47194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775" y="741873"/>
            <a:ext cx="9918405" cy="1130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774" y="2682815"/>
            <a:ext cx="9918405" cy="3269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2"/>
            <a:r>
              <a:rPr lang="en-US" dirty="0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0" r:id="rId4"/>
    <p:sldLayoutId id="2147483701" r:id="rId5"/>
    <p:sldLayoutId id="2147483699" r:id="rId6"/>
    <p:sldLayoutId id="2147483700" r:id="rId7"/>
    <p:sldLayoutId id="2147483697" r:id="rId8"/>
    <p:sldLayoutId id="2147483698" r:id="rId9"/>
    <p:sldLayoutId id="2147483654" r:id="rId10"/>
  </p:sldLayoutIdLst>
  <p:hf sldNum="0" hdr="0" ftr="0"/>
  <p:txStyles>
    <p:titleStyle>
      <a:lvl1pPr algn="l" defTabSz="914400" rtl="0" eaLnBrk="1" latinLnBrk="0" hangingPunct="1">
        <a:lnSpc>
          <a:spcPts val="7500"/>
        </a:lnSpc>
        <a:spcBef>
          <a:spcPct val="0"/>
        </a:spcBef>
        <a:buNone/>
        <a:defRPr sz="72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lrm.maryland.gov/" TargetMode="External"/><Relationship Id="rId3" Type="http://schemas.openxmlformats.org/officeDocument/2006/relationships/hyperlink" Target="https://www.linkedin.com/company/maryland-department-of-aging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facebook.com/MarylandAgin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www.instagram.com/marylandaging" TargetMode="External"/><Relationship Id="rId4" Type="http://schemas.openxmlformats.org/officeDocument/2006/relationships/hyperlink" Target="https://x.com/MarylandAging" TargetMode="External"/><Relationship Id="rId9" Type="http://schemas.openxmlformats.org/officeDocument/2006/relationships/hyperlink" Target="https://aging.maryland.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E902-2104-012B-4A61-43A021C9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26041-D236-4010-BDD1-99E921B4B5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Longevity Ready Maryland Logo">
            <a:extLst>
              <a:ext uri="{FF2B5EF4-FFF2-40B4-BE49-F238E27FC236}">
                <a16:creationId xmlns:a16="http://schemas.microsoft.com/office/drawing/2014/main" id="{A69A5762-1B74-7DD3-81CC-C6DD46110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3" y="640741"/>
            <a:ext cx="4025565" cy="110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ryland Department of Aging logo">
            <a:extLst>
              <a:ext uri="{FF2B5EF4-FFF2-40B4-BE49-F238E27FC236}">
                <a16:creationId xmlns:a16="http://schemas.microsoft.com/office/drawing/2014/main" id="{CDFE9E47-4A1E-3572-8D0D-FE73F7D53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336" y="5666802"/>
            <a:ext cx="1082815" cy="88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9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39A3-0F12-3C3E-C909-8539B3AB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8E33B-5A67-ACB5-C7B2-A83893A7A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47E79-458A-D6C0-B125-112CEC1E27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2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BAD08-9F58-5F98-4D52-2407DAFE3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4A0E-9818-B783-9E10-2CD011DE6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Mission: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B6B23-B1D3-B08E-925D-607361845E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4199" y="2621120"/>
            <a:ext cx="8658921" cy="269038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6" descr="Maryland Department of Aging Logo">
            <a:extLst>
              <a:ext uri="{FF2B5EF4-FFF2-40B4-BE49-F238E27FC236}">
                <a16:creationId xmlns:a16="http://schemas.microsoft.com/office/drawing/2014/main" id="{8754005E-466D-7FC3-E7B7-1F76B5350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874" y="5666802"/>
            <a:ext cx="1095926" cy="9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9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9B156-9400-1478-64A6-98A21E6A1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F0F6-B79C-3ADC-D05C-C6BA3326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Role of MDOA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709F1-536B-06E4-24BF-37BEF6BDA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6" descr="Maryland Department of Aging Logo">
            <a:extLst>
              <a:ext uri="{FF2B5EF4-FFF2-40B4-BE49-F238E27FC236}">
                <a16:creationId xmlns:a16="http://schemas.microsoft.com/office/drawing/2014/main" id="{BD0A89C1-D671-5533-320E-17EE64784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874" y="5666802"/>
            <a:ext cx="1095926" cy="9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E2FE6A-8DA4-B831-6B71-37BD1373F5DE}"/>
              </a:ext>
            </a:extLst>
          </p:cNvPr>
          <p:cNvSpPr txBox="1"/>
          <p:nvPr/>
        </p:nvSpPr>
        <p:spPr>
          <a:xfrm>
            <a:off x="710774" y="2829465"/>
            <a:ext cx="2177392" cy="22220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Callout in Red</a:t>
            </a:r>
          </a:p>
        </p:txBody>
      </p:sp>
      <p:pic>
        <p:nvPicPr>
          <p:cNvPr id="8" name="Picture 7" descr="Maryland Department of Aging Logo.">
            <a:extLst>
              <a:ext uri="{FF2B5EF4-FFF2-40B4-BE49-F238E27FC236}">
                <a16:creationId xmlns:a16="http://schemas.microsoft.com/office/drawing/2014/main" id="{FD156A94-57C8-6CF6-5B84-1A55494BE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74" y="1693249"/>
            <a:ext cx="2184244" cy="122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03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87801-04A6-4674-9C65-33C158986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F827-489A-9CBB-ABFB-C051D4E5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Legislative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Overview</a:t>
            </a:r>
          </a:p>
        </p:txBody>
      </p:sp>
      <p:pic>
        <p:nvPicPr>
          <p:cNvPr id="5" name="Picture 6" descr="Maryland Department of Aging Logo">
            <a:extLst>
              <a:ext uri="{FF2B5EF4-FFF2-40B4-BE49-F238E27FC236}">
                <a16:creationId xmlns:a16="http://schemas.microsoft.com/office/drawing/2014/main" id="{9AB95934-03F0-A217-D23D-13ADEAB72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874" y="5666802"/>
            <a:ext cx="1095926" cy="9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CB061B-8250-0CF7-061E-FFCDD051938F}"/>
              </a:ext>
            </a:extLst>
          </p:cNvPr>
          <p:cNvSpPr txBox="1"/>
          <p:nvPr/>
        </p:nvSpPr>
        <p:spPr>
          <a:xfrm>
            <a:off x="423875" y="3239364"/>
            <a:ext cx="1870379" cy="1978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Callout in yellow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C8C8C-6C14-FE75-B26B-144D833CBB3B}"/>
              </a:ext>
            </a:extLst>
          </p:cNvPr>
          <p:cNvSpPr txBox="1"/>
          <p:nvPr/>
        </p:nvSpPr>
        <p:spPr>
          <a:xfrm>
            <a:off x="5089130" y="3239364"/>
            <a:ext cx="1870379" cy="1978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Callout in yellow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87822-E2A1-F94C-8CB7-CC513623BFAC}"/>
              </a:ext>
            </a:extLst>
          </p:cNvPr>
          <p:cNvSpPr txBox="1"/>
          <p:nvPr/>
        </p:nvSpPr>
        <p:spPr>
          <a:xfrm>
            <a:off x="9839684" y="3239364"/>
            <a:ext cx="1870379" cy="1978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Callout in yellow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521D5B-8AD3-4097-91F8-B2E7430DE9AE}"/>
              </a:ext>
            </a:extLst>
          </p:cNvPr>
          <p:cNvSpPr txBox="1"/>
          <p:nvPr/>
        </p:nvSpPr>
        <p:spPr>
          <a:xfrm>
            <a:off x="2756502" y="3239364"/>
            <a:ext cx="1870379" cy="1978968"/>
          </a:xfrm>
          <a:prstGeom prst="rect">
            <a:avLst/>
          </a:prstGeom>
          <a:solidFill>
            <a:srgbClr val="F9A11B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Callout in orange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E3DDEC-7DBC-CB20-3686-7FDFD2CE209E}"/>
              </a:ext>
            </a:extLst>
          </p:cNvPr>
          <p:cNvSpPr txBox="1"/>
          <p:nvPr/>
        </p:nvSpPr>
        <p:spPr>
          <a:xfrm>
            <a:off x="7453206" y="3239364"/>
            <a:ext cx="1870379" cy="1978968"/>
          </a:xfrm>
          <a:prstGeom prst="rect">
            <a:avLst/>
          </a:prstGeom>
          <a:solidFill>
            <a:srgbClr val="F9A11B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Callout in orange</a:t>
            </a:r>
          </a:p>
        </p:txBody>
      </p:sp>
    </p:spTree>
    <p:extLst>
      <p:ext uri="{BB962C8B-B14F-4D97-AF65-F5344CB8AC3E}">
        <p14:creationId xmlns:p14="http://schemas.microsoft.com/office/powerpoint/2010/main" val="232326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183C1-D439-DF29-3CDA-8A521717F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6757-0969-DD39-7240-F12C838D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02" y="2451587"/>
            <a:ext cx="10128212" cy="1075776"/>
          </a:xfrm>
        </p:spPr>
        <p:txBody>
          <a:bodyPr/>
          <a:lstStyle/>
          <a:p>
            <a:pPr algn="ctr"/>
            <a:r>
              <a:rPr lang="en-US" dirty="0"/>
              <a:t>LRM.Maryland.gov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4A0D5-DB61-E4E8-CCB7-C4B024BB8E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0775" y="3868525"/>
            <a:ext cx="2233148" cy="2343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70F5E-FFAE-3DCD-7592-96213664A7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27467" y="3868524"/>
            <a:ext cx="2233148" cy="234365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3C59FC-961C-1BF4-64D2-CAB7D0D746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8578" y="3868524"/>
            <a:ext cx="2233148" cy="234365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579833-5AA4-942C-3BEC-76222293E5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89689" y="3879675"/>
            <a:ext cx="2233148" cy="2343653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6" descr="Maryland Department of Aging Logo">
            <a:extLst>
              <a:ext uri="{FF2B5EF4-FFF2-40B4-BE49-F238E27FC236}">
                <a16:creationId xmlns:a16="http://schemas.microsoft.com/office/drawing/2014/main" id="{DA184FEC-2B2C-2B10-5DB3-D19477D6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874" y="5666802"/>
            <a:ext cx="1095926" cy="9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47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2A4D4-5ABC-23A8-BF84-1AC743B0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1C629-3A21-9602-72EE-A495D32D9B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ED5E9-2479-3715-5A50-69EFF8487C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6" descr="Maryland Department of Aging Logo">
            <a:extLst>
              <a:ext uri="{FF2B5EF4-FFF2-40B4-BE49-F238E27FC236}">
                <a16:creationId xmlns:a16="http://schemas.microsoft.com/office/drawing/2014/main" id="{424A79DD-F489-1F1C-0451-1D73CD3A9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874" y="5666802"/>
            <a:ext cx="1095926" cy="9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2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CE857-617F-9AB6-4424-85E467D13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A301E-2154-0AD0-019F-D4252A2163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7DE8D-56A6-0E66-8B1D-C04954E3AD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6" descr="Maryland Department of Aging Logo">
            <a:extLst>
              <a:ext uri="{FF2B5EF4-FFF2-40B4-BE49-F238E27FC236}">
                <a16:creationId xmlns:a16="http://schemas.microsoft.com/office/drawing/2014/main" id="{39027040-9504-73BE-78BD-14511B1A3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874" y="5666802"/>
            <a:ext cx="1095926" cy="9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7402E-D1A2-B539-0CC2-DE39FCA8D86E}"/>
              </a:ext>
            </a:extLst>
          </p:cNvPr>
          <p:cNvSpPr txBox="1"/>
          <p:nvPr/>
        </p:nvSpPr>
        <p:spPr>
          <a:xfrm>
            <a:off x="710774" y="2829465"/>
            <a:ext cx="2177392" cy="22220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Callout in Red</a:t>
            </a:r>
          </a:p>
        </p:txBody>
      </p:sp>
    </p:spTree>
    <p:extLst>
      <p:ext uri="{BB962C8B-B14F-4D97-AF65-F5344CB8AC3E}">
        <p14:creationId xmlns:p14="http://schemas.microsoft.com/office/powerpoint/2010/main" val="115911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4C1C-D51B-74D8-AB84-103B2311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D7830-1C9E-6247-062B-C2A5B7335E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883CC-4C4D-ADDD-E8A9-5EBBA2B7A7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Maryland Department of Aging Logo">
            <a:extLst>
              <a:ext uri="{FF2B5EF4-FFF2-40B4-BE49-F238E27FC236}">
                <a16:creationId xmlns:a16="http://schemas.microsoft.com/office/drawing/2014/main" id="{138F91CF-65A6-7852-46CB-41D6C5915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874" y="5666802"/>
            <a:ext cx="1095926" cy="9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0C55E-20B9-76B4-FEDF-35438A3DA35F}"/>
              </a:ext>
            </a:extLst>
          </p:cNvPr>
          <p:cNvSpPr txBox="1"/>
          <p:nvPr/>
        </p:nvSpPr>
        <p:spPr>
          <a:xfrm>
            <a:off x="710774" y="2829465"/>
            <a:ext cx="2177392" cy="22220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Callout in Yellow</a:t>
            </a:r>
          </a:p>
        </p:txBody>
      </p:sp>
    </p:spTree>
    <p:extLst>
      <p:ext uri="{BB962C8B-B14F-4D97-AF65-F5344CB8AC3E}">
        <p14:creationId xmlns:p14="http://schemas.microsoft.com/office/powerpoint/2010/main" val="648018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7023-CE6A-5BC8-75E2-2D52BF955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4512E-86A5-C14E-C1EF-63B477456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B0C4E-3E84-384C-B272-F0F82FBB37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Maryland Department of Aging Logo">
            <a:extLst>
              <a:ext uri="{FF2B5EF4-FFF2-40B4-BE49-F238E27FC236}">
                <a16:creationId xmlns:a16="http://schemas.microsoft.com/office/drawing/2014/main" id="{BFF1CE1D-A95C-F555-E033-E51624CDF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874" y="5666802"/>
            <a:ext cx="1095926" cy="9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64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995A-0CB3-B8D1-6DCC-01999CF9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C94AC-773F-A694-EDF4-72FE678DD7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F8DEA-AD1D-C052-C439-D1D1D1AB8C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6" descr="Maryland Department of Aging Logo">
            <a:extLst>
              <a:ext uri="{FF2B5EF4-FFF2-40B4-BE49-F238E27FC236}">
                <a16:creationId xmlns:a16="http://schemas.microsoft.com/office/drawing/2014/main" id="{1A07668C-FB86-947B-25AA-B37E04BDE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874" y="5666802"/>
            <a:ext cx="1095926" cy="9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411A-2221-C9A1-8D7C-67566E74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32958-99AB-EAA0-1112-6ADDA8EBD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Maryland Department of Aging logo">
            <a:extLst>
              <a:ext uri="{FF2B5EF4-FFF2-40B4-BE49-F238E27FC236}">
                <a16:creationId xmlns:a16="http://schemas.microsoft.com/office/drawing/2014/main" id="{DA07A3A8-6D13-124B-10BB-94779791A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336" y="5666802"/>
            <a:ext cx="1082815" cy="88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ryland Department of Aging Logo">
            <a:extLst>
              <a:ext uri="{FF2B5EF4-FFF2-40B4-BE49-F238E27FC236}">
                <a16:creationId xmlns:a16="http://schemas.microsoft.com/office/drawing/2014/main" id="{D65F1E29-87A2-74EA-0C99-315E2F15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0" y="875195"/>
            <a:ext cx="3991253" cy="119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81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8F2A-08C2-C89F-F53A-FDF105188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0B10D-5FF8-56B9-226E-93BC30554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7552A-6961-DEA1-5F2D-76D52B1E6E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F0A25C-62AB-5518-20DD-9B189A8AD1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47808B-AAF3-7DAE-378E-20FA968610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CAF4C2-663F-CA79-EC68-ACF4CCF7F0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6" descr="Maryland Department of Aging Logo">
            <a:extLst>
              <a:ext uri="{FF2B5EF4-FFF2-40B4-BE49-F238E27FC236}">
                <a16:creationId xmlns:a16="http://schemas.microsoft.com/office/drawing/2014/main" id="{97B8EFA3-C983-430D-1A1A-EAE95A39C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874" y="5666802"/>
            <a:ext cx="1095926" cy="9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2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EBC6-A9FF-D79E-6324-658134E0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F1A6A-6B88-FE1A-B151-AB9C294164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Maryland Department of Aging logo">
            <a:extLst>
              <a:ext uri="{FF2B5EF4-FFF2-40B4-BE49-F238E27FC236}">
                <a16:creationId xmlns:a16="http://schemas.microsoft.com/office/drawing/2014/main" id="{EB9C44F8-B2AE-8F78-447B-F1CB37C02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336" y="5666802"/>
            <a:ext cx="1082815" cy="88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46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180EB3-104F-2F02-D9D6-F7C80683006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0" y="932657"/>
            <a:ext cx="121920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lnSpc>
                <a:spcPts val="7500"/>
              </a:lnSpc>
              <a:spcBef>
                <a:spcPct val="0"/>
              </a:spcBef>
              <a:spcAft>
                <a:spcPct val="0"/>
              </a:spcAft>
              <a:defRPr sz="72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75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Arial" panose="020B0604020202020204" pitchFamily="34" charset="0"/>
              </a:defRPr>
            </a:lvl2pPr>
            <a:lvl3pPr algn="l" rtl="0" fontAlgn="base">
              <a:lnSpc>
                <a:spcPts val="75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Arial" panose="020B0604020202020204" pitchFamily="34" charset="0"/>
              </a:defRPr>
            </a:lvl3pPr>
            <a:lvl4pPr algn="l" rtl="0" fontAlgn="base">
              <a:lnSpc>
                <a:spcPts val="75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Arial" panose="020B0604020202020204" pitchFamily="34" charset="0"/>
              </a:defRPr>
            </a:lvl4pPr>
            <a:lvl5pPr algn="l" rtl="0" fontAlgn="base">
              <a:lnSpc>
                <a:spcPts val="75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ts val="75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ts val="75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ts val="75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ts val="7500"/>
              </a:lnSpc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C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500"/>
              <a:t>Thank you!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C41DC0B-7D0B-8D4D-8ECC-9E430226902D}"/>
              </a:ext>
            </a:extLst>
          </p:cNvPr>
          <p:cNvSpPr txBox="1"/>
          <p:nvPr/>
        </p:nvSpPr>
        <p:spPr>
          <a:xfrm>
            <a:off x="5022850" y="2058194"/>
            <a:ext cx="6008688" cy="2400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Name of Presenter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email address and phone number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Follow us on Social Media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</a:t>
            </a:r>
            <a:r>
              <a:rPr lang="en-US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MarylandAging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</a:t>
            </a:r>
            <a:r>
              <a:rPr lang="en-US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/company/</a:t>
            </a:r>
            <a:r>
              <a:rPr lang="en-US" dirty="0" err="1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maryland</a:t>
            </a:r>
            <a:r>
              <a:rPr lang="en-US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-department-of-aging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bg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twitter.com</a:t>
            </a:r>
            <a:r>
              <a:rPr lang="en-US" dirty="0">
                <a:solidFill>
                  <a:schemeClr val="bg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solidFill>
                  <a:schemeClr val="bg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MarylandAging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instagram.com/marylandaging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 descr="Maryland Department of Aging. Longevity Ready Maryland.">
            <a:extLst>
              <a:ext uri="{FF2B5EF4-FFF2-40B4-BE49-F238E27FC236}">
                <a16:creationId xmlns:a16="http://schemas.microsoft.com/office/drawing/2014/main" id="{44333214-D966-0B05-1E20-8C6F8CF3C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00"/>
          <a:stretch>
            <a:fillRect/>
          </a:stretch>
        </p:blipFill>
        <p:spPr bwMode="auto">
          <a:xfrm>
            <a:off x="2260600" y="4901407"/>
            <a:ext cx="8023225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RM.Maryland.gov QR Code" title="QR Code">
            <a:extLst>
              <a:ext uri="{FF2B5EF4-FFF2-40B4-BE49-F238E27FC236}">
                <a16:creationId xmlns:a16="http://schemas.microsoft.com/office/drawing/2014/main" id="{F1E379D0-DC0B-104A-82B7-91A9E52828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9900" y="2178844"/>
            <a:ext cx="1573213" cy="157480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9D91B927-50C1-5A45-89E4-0D3E946C366B}"/>
              </a:ext>
            </a:extLst>
          </p:cNvPr>
          <p:cNvSpPr txBox="1"/>
          <p:nvPr/>
        </p:nvSpPr>
        <p:spPr>
          <a:xfrm>
            <a:off x="2538413" y="3863182"/>
            <a:ext cx="2484437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bg1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LRM.Maryland.gov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Aging.Maryland.gov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966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6F0F7-17BD-E8A1-785E-3F6F9B30D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AFD7-80AC-C97D-1C54-4BD7ED9B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9886"/>
            <a:ext cx="12191999" cy="107577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Vision: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D98DD-6600-E44F-6A4A-A09669EFD3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1892" y="1583681"/>
            <a:ext cx="10128213" cy="1328977"/>
          </a:xfrm>
        </p:spPr>
        <p:txBody>
          <a:bodyPr/>
          <a:lstStyle/>
          <a:p>
            <a:pPr algn="ctr"/>
            <a:r>
              <a:rPr lang="en-US" b="0" dirty="0">
                <a:solidFill>
                  <a:srgbClr val="000000"/>
                </a:solidFill>
              </a:rPr>
              <a:t>To transform institutions, systems, and norms so all older adults lead lives that are: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C7B7A-5A94-DB70-28A9-A10E635EE42E}"/>
              </a:ext>
            </a:extLst>
          </p:cNvPr>
          <p:cNvSpPr txBox="1"/>
          <p:nvPr/>
        </p:nvSpPr>
        <p:spPr>
          <a:xfrm>
            <a:off x="1057412" y="2745268"/>
            <a:ext cx="2075834" cy="1978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58F0B-65B9-E332-4605-D1207A2C4BA4}"/>
              </a:ext>
            </a:extLst>
          </p:cNvPr>
          <p:cNvSpPr txBox="1"/>
          <p:nvPr/>
        </p:nvSpPr>
        <p:spPr>
          <a:xfrm>
            <a:off x="3699045" y="2745268"/>
            <a:ext cx="2075834" cy="1978968"/>
          </a:xfrm>
          <a:prstGeom prst="rect">
            <a:avLst/>
          </a:prstGeom>
          <a:solidFill>
            <a:srgbClr val="F9A11B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08E380-4367-958E-3EEA-F02BD46F6E74}"/>
              </a:ext>
            </a:extLst>
          </p:cNvPr>
          <p:cNvSpPr txBox="1"/>
          <p:nvPr/>
        </p:nvSpPr>
        <p:spPr>
          <a:xfrm>
            <a:off x="6340678" y="2745268"/>
            <a:ext cx="2075834" cy="1978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DE4615-0AA7-6AFF-FAE8-66F505B119D5}"/>
              </a:ext>
            </a:extLst>
          </p:cNvPr>
          <p:cNvSpPr txBox="1"/>
          <p:nvPr/>
        </p:nvSpPr>
        <p:spPr>
          <a:xfrm>
            <a:off x="8982311" y="2745268"/>
            <a:ext cx="2075834" cy="1978968"/>
          </a:xfrm>
          <a:prstGeom prst="rect">
            <a:avLst/>
          </a:prstGeom>
          <a:solidFill>
            <a:srgbClr val="F9A11B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8BBED4C-0303-8AF0-DD07-CFC60527F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7412" y="4724236"/>
            <a:ext cx="2075834" cy="322198"/>
          </a:xfrm>
        </p:spPr>
        <p:txBody>
          <a:bodyPr/>
          <a:lstStyle/>
          <a:p>
            <a:pPr algn="ctr"/>
            <a:r>
              <a:rPr lang="en-US" b="1" dirty="0"/>
              <a:t>Healthy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DD1C16C-14A4-5409-6017-303B8D7167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99045" y="4724236"/>
            <a:ext cx="2075834" cy="322198"/>
          </a:xfrm>
        </p:spPr>
        <p:txBody>
          <a:bodyPr/>
          <a:lstStyle/>
          <a:p>
            <a:pPr algn="ctr"/>
            <a:r>
              <a:rPr lang="en-US" b="1" dirty="0"/>
              <a:t>Financially Secure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5A76790-04BD-076F-0B75-5E753EF79C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4627" y="4724236"/>
            <a:ext cx="2047936" cy="322198"/>
          </a:xfrm>
        </p:spPr>
        <p:txBody>
          <a:bodyPr/>
          <a:lstStyle/>
          <a:p>
            <a:pPr algn="ctr"/>
            <a:r>
              <a:rPr lang="en-US" b="1" dirty="0"/>
              <a:t>Socially Connected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F2014C47-C1ED-4816-E47A-53CFE129E8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82311" y="4724236"/>
            <a:ext cx="2075834" cy="322198"/>
          </a:xfrm>
        </p:spPr>
        <p:txBody>
          <a:bodyPr/>
          <a:lstStyle/>
          <a:p>
            <a:pPr algn="ctr"/>
            <a:r>
              <a:rPr lang="en-US" b="1" dirty="0"/>
              <a:t>Purposeful</a:t>
            </a:r>
          </a:p>
        </p:txBody>
      </p:sp>
      <p:pic>
        <p:nvPicPr>
          <p:cNvPr id="22" name="Picture 21" descr="Red heart with white line in the middle graphic.">
            <a:extLst>
              <a:ext uri="{FF2B5EF4-FFF2-40B4-BE49-F238E27FC236}">
                <a16:creationId xmlns:a16="http://schemas.microsoft.com/office/drawing/2014/main" id="{192851D3-2B16-ABF8-F015-8564CBF38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55" y="3130580"/>
            <a:ext cx="2037613" cy="1208344"/>
          </a:xfrm>
          <a:prstGeom prst="rect">
            <a:avLst/>
          </a:prstGeom>
        </p:spPr>
      </p:pic>
      <p:pic>
        <p:nvPicPr>
          <p:cNvPr id="24" name="Picture 23" descr="A 3D pie chart with sections colored pink, yellow, and teal. A golden dollar coin is in the teal section, a yellow dollar sign is in the pink section, and a teal bar graph is in the yellow section.">
            <a:extLst>
              <a:ext uri="{FF2B5EF4-FFF2-40B4-BE49-F238E27FC236}">
                <a16:creationId xmlns:a16="http://schemas.microsoft.com/office/drawing/2014/main" id="{CB7FF313-4567-75C2-9231-A542F80B8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035" y="3070261"/>
            <a:ext cx="2362626" cy="1328977"/>
          </a:xfrm>
          <a:prstGeom prst="rect">
            <a:avLst/>
          </a:prstGeom>
        </p:spPr>
      </p:pic>
      <p:pic>
        <p:nvPicPr>
          <p:cNvPr id="26" name="Picture 25" descr="An orange icon representing a central person connected to five other nodes, symbolizing a network of connection.">
            <a:extLst>
              <a:ext uri="{FF2B5EF4-FFF2-40B4-BE49-F238E27FC236}">
                <a16:creationId xmlns:a16="http://schemas.microsoft.com/office/drawing/2014/main" id="{C803E8B1-1D65-1EC4-7C94-3FE7A79E6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980911"/>
            <a:ext cx="2680319" cy="15076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6B9B249-0308-32DE-A011-EB0ABB17C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V="1">
            <a:off x="8800167" y="3130580"/>
            <a:ext cx="2334421" cy="13131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BAEE4DB-CADF-B0BE-1444-5CC59209A5A8}"/>
              </a:ext>
            </a:extLst>
          </p:cNvPr>
          <p:cNvSpPr txBox="1"/>
          <p:nvPr/>
        </p:nvSpPr>
        <p:spPr>
          <a:xfrm>
            <a:off x="0" y="5649668"/>
            <a:ext cx="12192000" cy="6134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FD5E3A-D330-4D4E-27D8-AE25F6006345}"/>
              </a:ext>
            </a:extLst>
          </p:cNvPr>
          <p:cNvSpPr txBox="1"/>
          <p:nvPr/>
        </p:nvSpPr>
        <p:spPr>
          <a:xfrm>
            <a:off x="2397650" y="5688506"/>
            <a:ext cx="6402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For the 100-Year Lifespan</a:t>
            </a:r>
          </a:p>
        </p:txBody>
      </p:sp>
    </p:spTree>
    <p:extLst>
      <p:ext uri="{BB962C8B-B14F-4D97-AF65-F5344CB8AC3E}">
        <p14:creationId xmlns:p14="http://schemas.microsoft.com/office/powerpoint/2010/main" val="265257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B14B-669B-E33C-71C2-00F7BEC18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35" y="741873"/>
            <a:ext cx="5755521" cy="1043796"/>
          </a:xfrm>
        </p:spPr>
        <p:txBody>
          <a:bodyPr/>
          <a:lstStyle/>
          <a:p>
            <a:r>
              <a:rPr lang="en-US" dirty="0"/>
              <a:t>Longevity Ready Maryland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87A96-94AF-CBE1-B559-E7C6E0ADF3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0076" y="3828928"/>
            <a:ext cx="4043932" cy="595222"/>
          </a:xfrm>
        </p:spPr>
        <p:txBody>
          <a:bodyPr/>
          <a:lstStyle/>
          <a:p>
            <a:r>
              <a:rPr lang="en-US" dirty="0"/>
              <a:t>LRM.Maryland.gov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0B06F-EC10-5192-33FB-E6CEE0E85C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0076" y="4424150"/>
            <a:ext cx="3638970" cy="1424559"/>
          </a:xfrm>
        </p:spPr>
        <p:txBody>
          <a:bodyPr/>
          <a:lstStyle/>
          <a:p>
            <a:r>
              <a:rPr lang="en-US" dirty="0"/>
              <a:t>Maryland’s 10-year multisector plan for aging to address the challenges and maximize the benefits of an aging society.</a:t>
            </a:r>
          </a:p>
        </p:txBody>
      </p:sp>
      <p:pic>
        <p:nvPicPr>
          <p:cNvPr id="5" name="Picture 6" descr="Maryland Department of Aging Logo">
            <a:extLst>
              <a:ext uri="{FF2B5EF4-FFF2-40B4-BE49-F238E27FC236}">
                <a16:creationId xmlns:a16="http://schemas.microsoft.com/office/drawing/2014/main" id="{282595D6-51AF-FB63-8C7B-6A030401A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874" y="5666802"/>
            <a:ext cx="1095926" cy="9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aving the Way for a Longevity-Ready Maryland.">
            <a:extLst>
              <a:ext uri="{FF2B5EF4-FFF2-40B4-BE49-F238E27FC236}">
                <a16:creationId xmlns:a16="http://schemas.microsoft.com/office/drawing/2014/main" id="{8CF2E510-9750-E8CC-B2CC-1C649C6D2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74" y="892835"/>
            <a:ext cx="3592419" cy="4649880"/>
          </a:xfrm>
          <a:prstGeom prst="rect">
            <a:avLst/>
          </a:prstGeom>
        </p:spPr>
      </p:pic>
      <p:pic>
        <p:nvPicPr>
          <p:cNvPr id="1026" name="Picture 2" descr="QR code linking to LRM.Maryland.gov">
            <a:extLst>
              <a:ext uri="{FF2B5EF4-FFF2-40B4-BE49-F238E27FC236}">
                <a16:creationId xmlns:a16="http://schemas.microsoft.com/office/drawing/2014/main" id="{B05016BE-D5A9-004C-CD56-F1FABF104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76" y="3790114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CF664-3174-BEE3-FC22-2868B7E7B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6085-961E-D3CB-6D18-E0A7FA03F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7711"/>
            <a:ext cx="12191999" cy="1075776"/>
          </a:xfrm>
        </p:spPr>
        <p:txBody>
          <a:bodyPr/>
          <a:lstStyle/>
          <a:p>
            <a:pPr algn="ctr"/>
            <a:r>
              <a:rPr lang="en-US" dirty="0"/>
              <a:t>Four Epic Goals</a:t>
            </a:r>
          </a:p>
        </p:txBody>
      </p:sp>
      <p:pic>
        <p:nvPicPr>
          <p:cNvPr id="8" name="Picture 6" descr="Maryland Department of Aging Logo">
            <a:extLst>
              <a:ext uri="{FF2B5EF4-FFF2-40B4-BE49-F238E27FC236}">
                <a16:creationId xmlns:a16="http://schemas.microsoft.com/office/drawing/2014/main" id="{70F419B8-8BBD-768B-10C5-4D21B2B47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874" y="5666802"/>
            <a:ext cx="1095926" cy="9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A2C10B-15AF-88CB-3FBF-94208B3D5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20" y="1919698"/>
            <a:ext cx="3759558" cy="21147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93391C-4986-E5F2-79FE-917EA9A73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321" y="1987145"/>
            <a:ext cx="3662073" cy="20599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859A8C-F7C3-579D-4A14-C23C9BD36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572" y="1943394"/>
            <a:ext cx="3662075" cy="20599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6A78E6-4377-3B8C-0509-A1358BDC3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7923" y="1927924"/>
            <a:ext cx="3662077" cy="2059918"/>
          </a:xfrm>
          <a:prstGeom prst="rect">
            <a:avLst/>
          </a:prstGeom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4EA5156-53B5-DEE7-4F93-D2F82FACD4F7}"/>
              </a:ext>
            </a:extLst>
          </p:cNvPr>
          <p:cNvSpPr txBox="1">
            <a:spLocks noChangeArrowheads="1"/>
          </p:cNvSpPr>
          <p:nvPr/>
        </p:nvSpPr>
        <p:spPr>
          <a:xfrm>
            <a:off x="1003300" y="3906838"/>
            <a:ext cx="2270125" cy="1731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accent2"/>
                </a:solidFill>
              </a:rPr>
              <a:t>Build a longevity ecosystem</a:t>
            </a:r>
            <a:endParaRPr lang="en-US" altLang="en-US" sz="1600" dirty="0">
              <a:solidFill>
                <a:schemeClr val="accent2"/>
              </a:solidFill>
            </a:endParaRPr>
          </a:p>
          <a:p>
            <a:pPr algn="ctr"/>
            <a:r>
              <a:rPr lang="en-US" altLang="en-US" sz="1400" dirty="0"/>
              <a:t>Create supportive and inclusive communities for all ages and abilities and build collective capacity at the local level. 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D4BEC74-CC2D-98F0-7118-07D6BB01EF8C}"/>
              </a:ext>
            </a:extLst>
          </p:cNvPr>
          <p:cNvSpPr txBox="1">
            <a:spLocks noChangeArrowheads="1"/>
          </p:cNvSpPr>
          <p:nvPr/>
        </p:nvSpPr>
        <p:spPr>
          <a:xfrm>
            <a:off x="3514725" y="3906838"/>
            <a:ext cx="2436813" cy="1673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b="1">
                <a:solidFill>
                  <a:schemeClr val="tx1"/>
                </a:solidFill>
              </a:rPr>
              <a:t>Promote economic opportunity </a:t>
            </a:r>
          </a:p>
          <a:p>
            <a:pPr algn="ctr"/>
            <a:r>
              <a:rPr lang="en-US" altLang="en-US" sz="1400"/>
              <a:t>Support a multi-generational workforce with opportunities for all ages and abilities while advancing Maryland’s economic competitiveness.</a:t>
            </a:r>
            <a:endParaRPr lang="en-US" altLang="en-US" sz="1400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50DB502-03E0-BDA9-6836-9C094AB3EFF2}"/>
              </a:ext>
            </a:extLst>
          </p:cNvPr>
          <p:cNvSpPr txBox="1">
            <a:spLocks noChangeArrowheads="1"/>
          </p:cNvSpPr>
          <p:nvPr/>
        </p:nvSpPr>
        <p:spPr>
          <a:xfrm>
            <a:off x="6176963" y="3911600"/>
            <a:ext cx="2428875" cy="172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b="1">
                <a:solidFill>
                  <a:schemeClr val="tx1"/>
                </a:solidFill>
              </a:rPr>
              <a:t>Prepare Marylanders to afford longevity</a:t>
            </a:r>
            <a:endParaRPr lang="en-US" altLang="en-US" sz="1600">
              <a:solidFill>
                <a:schemeClr val="tx1"/>
              </a:solidFill>
            </a:endParaRPr>
          </a:p>
          <a:p>
            <a:pPr algn="ctr"/>
            <a:r>
              <a:rPr lang="en-US" altLang="en-US" sz="1400"/>
              <a:t>Improve economic security for the 100-year lifespan through affordable housing, financial literacy, and access to support services.</a:t>
            </a:r>
            <a:endParaRPr lang="en-US" altLang="en-US" sz="1400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62CC557B-72F4-064C-771F-277EFC994EB8}"/>
              </a:ext>
            </a:extLst>
          </p:cNvPr>
          <p:cNvSpPr txBox="1">
            <a:spLocks noChangeArrowheads="1"/>
          </p:cNvSpPr>
          <p:nvPr/>
        </p:nvSpPr>
        <p:spPr>
          <a:xfrm>
            <a:off x="8812213" y="3906838"/>
            <a:ext cx="2647950" cy="1590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accent2"/>
                </a:solidFill>
              </a:rPr>
              <a:t>Optimize health, wellness, and mobility </a:t>
            </a:r>
            <a:endParaRPr lang="en-US" altLang="en-US" sz="1600" dirty="0">
              <a:solidFill>
                <a:schemeClr val="accent2"/>
              </a:solidFill>
            </a:endParaRPr>
          </a:p>
          <a:p>
            <a:pPr algn="ctr"/>
            <a:r>
              <a:rPr lang="en-US" altLang="en-US" sz="1400" dirty="0"/>
              <a:t>Invest in programs that support healthier, more purposeful, and active lifestyles so Marylanders can enjoy longevity and reduce dependency.</a:t>
            </a:r>
          </a:p>
          <a:p>
            <a:pPr algn="ctr"/>
            <a:endParaRPr lang="en-US" altLang="en-US" sz="14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8508D6-2C82-3AAD-B985-49692306A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14713" y="1978025"/>
            <a:ext cx="0" cy="3660775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BE74BAE-DE5D-2B3F-89C8-B066DBFE3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73775" y="1978025"/>
            <a:ext cx="0" cy="3660775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F1B1E5-322E-AE96-A9BD-028DA44D2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709025" y="1978025"/>
            <a:ext cx="0" cy="3602038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75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A9CA0-F331-C680-A3B0-25B223DFC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920D-894F-842A-7001-DB82A4C5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775" y="741873"/>
            <a:ext cx="10978462" cy="1043796"/>
          </a:xfrm>
        </p:spPr>
        <p:txBody>
          <a:bodyPr/>
          <a:lstStyle/>
          <a:p>
            <a:r>
              <a:rPr lang="en-US" dirty="0"/>
              <a:t>Economic Contributions</a:t>
            </a:r>
          </a:p>
        </p:txBody>
      </p:sp>
      <p:pic>
        <p:nvPicPr>
          <p:cNvPr id="5" name="Picture 6" descr="Maryland Department of Aging Logo">
            <a:extLst>
              <a:ext uri="{FF2B5EF4-FFF2-40B4-BE49-F238E27FC236}">
                <a16:creationId xmlns:a16="http://schemas.microsoft.com/office/drawing/2014/main" id="{8407428D-4511-2793-B84A-BFED1F523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874" y="5666802"/>
            <a:ext cx="1095926" cy="9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2F4783-A331-A3EB-BF20-C2E87FF22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43" y="2829465"/>
            <a:ext cx="3308828" cy="209737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10A02D4-6718-44FC-86D9-D35EF6131B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4528" y="2468887"/>
            <a:ext cx="2278144" cy="479343"/>
          </a:xfrm>
        </p:spPr>
        <p:txBody>
          <a:bodyPr/>
          <a:lstStyle/>
          <a:p>
            <a:pPr algn="ctr"/>
            <a:r>
              <a:rPr lang="en-US" sz="1600" b="1"/>
              <a:t>Jobs Supported</a:t>
            </a:r>
            <a:endParaRPr lang="en-US" sz="1600" b="1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AE91D3-3952-6859-3A21-E4029FE01F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Maryland Needs Older Adults to Thrive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9F619-94A0-3830-AAB5-6EFA8B0F0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441" y="2479491"/>
            <a:ext cx="8128359" cy="24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3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BFD3-B4C8-F58F-6068-3B40A17B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Older Adult Workers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AEEB5-AEB1-0250-954A-E580B91D74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Critical Resource to a Multigenerational Workforce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4890A63-9A98-9946-CE8B-245ACAC42BE2}"/>
              </a:ext>
            </a:extLst>
          </p:cNvPr>
          <p:cNvSpPr txBox="1">
            <a:spLocks/>
          </p:cNvSpPr>
          <p:nvPr/>
        </p:nvSpPr>
        <p:spPr>
          <a:xfrm>
            <a:off x="446314" y="4482219"/>
            <a:ext cx="11223172" cy="873551"/>
          </a:xfrm>
          <a:prstGeom prst="rect">
            <a:avLst/>
          </a:prstGeom>
        </p:spPr>
        <p:txBody>
          <a:bodyPr numCol="6" spcCol="91440"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/>
              <a:t>Increased productivity</a:t>
            </a:r>
          </a:p>
          <a:p>
            <a:pPr algn="ctr">
              <a:defRPr/>
            </a:pPr>
            <a:endParaRPr lang="en-US" sz="1600"/>
          </a:p>
          <a:p>
            <a:pPr algn="ctr">
              <a:defRPr/>
            </a:pPr>
            <a:r>
              <a:rPr lang="en-US" sz="1600"/>
              <a:t>Stronger talent pipeline</a:t>
            </a:r>
          </a:p>
          <a:p>
            <a:pPr algn="ctr">
              <a:defRPr/>
            </a:pPr>
            <a:endParaRPr lang="en-US" sz="1600"/>
          </a:p>
          <a:p>
            <a:pPr algn="ctr">
              <a:defRPr/>
            </a:pPr>
            <a:r>
              <a:rPr lang="en-US" sz="1600"/>
              <a:t>Greater diversity </a:t>
            </a:r>
            <a:br>
              <a:rPr lang="en-US" sz="1600"/>
            </a:br>
            <a:r>
              <a:rPr lang="en-US" sz="1600"/>
              <a:t>of skills and outlook</a:t>
            </a:r>
          </a:p>
          <a:p>
            <a:pPr algn="ctr">
              <a:defRPr/>
            </a:pPr>
            <a:r>
              <a:rPr lang="en-US" sz="1600"/>
              <a:t>Better retention </a:t>
            </a:r>
            <a:br>
              <a:rPr lang="en-US" sz="1600"/>
            </a:br>
            <a:r>
              <a:rPr lang="en-US" sz="1600"/>
              <a:t>of experience </a:t>
            </a:r>
            <a:br>
              <a:rPr lang="en-US" sz="1600"/>
            </a:br>
            <a:r>
              <a:rPr lang="en-US" sz="1600"/>
              <a:t>and ability</a:t>
            </a:r>
          </a:p>
          <a:p>
            <a:pPr algn="ctr">
              <a:defRPr/>
            </a:pPr>
            <a:r>
              <a:rPr lang="en-US" sz="1600"/>
              <a:t>Increased resilience</a:t>
            </a:r>
          </a:p>
          <a:p>
            <a:pPr algn="ctr">
              <a:defRPr/>
            </a:pPr>
            <a:endParaRPr lang="en-US" sz="1600"/>
          </a:p>
          <a:p>
            <a:pPr algn="ctr">
              <a:defRPr/>
            </a:pPr>
            <a:r>
              <a:rPr lang="en-US" sz="1600"/>
              <a:t>Better access </a:t>
            </a:r>
            <a:br>
              <a:rPr lang="en-US" sz="1600"/>
            </a:br>
            <a:r>
              <a:rPr lang="en-US" sz="1600"/>
              <a:t>to multi-</a:t>
            </a:r>
            <a:br>
              <a:rPr lang="en-US" sz="1600"/>
            </a:br>
            <a:r>
              <a:rPr lang="en-US" sz="1600"/>
              <a:t>skilled teams</a:t>
            </a:r>
            <a:endParaRPr lang="en-US" sz="1600" b="1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23A52AD-8990-83DE-7C78-9A672542F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29524" r="4286" b="43175"/>
          <a:stretch>
            <a:fillRect/>
          </a:stretch>
        </p:blipFill>
        <p:spPr bwMode="auto">
          <a:xfrm>
            <a:off x="446088" y="2592388"/>
            <a:ext cx="112236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84107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MDOA Brand">
      <a:dk1>
        <a:srgbClr val="005F85"/>
      </a:dk1>
      <a:lt1>
        <a:srgbClr val="FFFFFF"/>
      </a:lt1>
      <a:dk2>
        <a:srgbClr val="093866"/>
      </a:dk2>
      <a:lt2>
        <a:srgbClr val="FECB51"/>
      </a:lt2>
      <a:accent1>
        <a:srgbClr val="C00000"/>
      </a:accent1>
      <a:accent2>
        <a:srgbClr val="005F85"/>
      </a:accent2>
      <a:accent3>
        <a:srgbClr val="FFC000"/>
      </a:accent3>
      <a:accent4>
        <a:srgbClr val="093866"/>
      </a:accent4>
      <a:accent5>
        <a:srgbClr val="FECB51"/>
      </a:accent5>
      <a:accent6>
        <a:srgbClr val="0073A0"/>
      </a:accent6>
      <a:hlink>
        <a:srgbClr val="005F85"/>
      </a:hlink>
      <a:folHlink>
        <a:srgbClr val="005F8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09ac9d1-22af-48b5-affe-706864334bf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8570EFEF666D45903D6FF93CEE4074" ma:contentTypeVersion="5" ma:contentTypeDescription="Create a new document." ma:contentTypeScope="" ma:versionID="78a64392be9272c51c3eae1ebe26e80d">
  <xsd:schema xmlns:xsd="http://www.w3.org/2001/XMLSchema" xmlns:xs="http://www.w3.org/2001/XMLSchema" xmlns:p="http://schemas.microsoft.com/office/2006/metadata/properties" xmlns:ns3="f09ac9d1-22af-48b5-affe-706864334bfe" targetNamespace="http://schemas.microsoft.com/office/2006/metadata/properties" ma:root="true" ma:fieldsID="6d91efd4b347777490fd010511ed4b5c" ns3:_="">
    <xsd:import namespace="f09ac9d1-22af-48b5-affe-706864334bfe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ac9d1-22af-48b5-affe-706864334bf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documentManagement/types"/>
    <ds:schemaRef ds:uri="f09ac9d1-22af-48b5-affe-706864334bf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2AB248D-8E49-434F-9F6D-4FA19CB08B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ac9d1-22af-48b5-affe-706864334b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324</Words>
  <Application>Microsoft Macintosh PowerPoint</Application>
  <PresentationFormat>Widescreen</PresentationFormat>
  <Paragraphs>61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GradientVTI</vt:lpstr>
      <vt:lpstr>PowerPoint Presentation</vt:lpstr>
      <vt:lpstr>PowerPoint Presentation</vt:lpstr>
      <vt:lpstr>PowerPoint Presentation</vt:lpstr>
      <vt:lpstr>PowerPoint Presentation</vt:lpstr>
      <vt:lpstr>Vision:</vt:lpstr>
      <vt:lpstr>Longevity Ready Maryland</vt:lpstr>
      <vt:lpstr>Four Epic Goals</vt:lpstr>
      <vt:lpstr>Economic Contributions</vt:lpstr>
      <vt:lpstr>Older Adult Workers</vt:lpstr>
      <vt:lpstr>PowerPoint Presentation</vt:lpstr>
      <vt:lpstr>Mission:</vt:lpstr>
      <vt:lpstr>Role of MDOA</vt:lpstr>
      <vt:lpstr> Legislative Overview</vt:lpstr>
      <vt:lpstr>LRM.Maryland.gov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Maryland Department of Information Technology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Doyle -MDOA-</dc:creator>
  <cp:lastModifiedBy>Colleen Doyle</cp:lastModifiedBy>
  <cp:revision>20</cp:revision>
  <dcterms:created xsi:type="dcterms:W3CDTF">2025-10-24T14:09:33Z</dcterms:created>
  <dcterms:modified xsi:type="dcterms:W3CDTF">2026-06-09T15:41:54Z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0x010100E58570EFEF666D45903D6FF93CEE4074</vt:lpwstr>
  </property>
</Properties>
</file>